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1"/>
  </p:notesMasterIdLst>
  <p:sldIdLst>
    <p:sldId id="3702" r:id="rId5"/>
    <p:sldId id="3649" r:id="rId6"/>
    <p:sldId id="3748" r:id="rId7"/>
    <p:sldId id="3750" r:id="rId8"/>
    <p:sldId id="3751" r:id="rId9"/>
    <p:sldId id="3749" r:id="rId10"/>
    <p:sldId id="3651" r:id="rId11"/>
    <p:sldId id="3653" r:id="rId12"/>
    <p:sldId id="3720" r:id="rId13"/>
    <p:sldId id="3723" r:id="rId14"/>
    <p:sldId id="3755" r:id="rId15"/>
    <p:sldId id="3722" r:id="rId16"/>
    <p:sldId id="3754" r:id="rId17"/>
    <p:sldId id="3733" r:id="rId18"/>
    <p:sldId id="3724" r:id="rId19"/>
    <p:sldId id="3735" r:id="rId20"/>
    <p:sldId id="3717" r:id="rId21"/>
    <p:sldId id="3752" r:id="rId22"/>
    <p:sldId id="3727" r:id="rId23"/>
    <p:sldId id="3753" r:id="rId24"/>
    <p:sldId id="3736" r:id="rId25"/>
    <p:sldId id="3756" r:id="rId26"/>
    <p:sldId id="3707" r:id="rId27"/>
    <p:sldId id="3734" r:id="rId28"/>
    <p:sldId id="3678" r:id="rId29"/>
    <p:sldId id="3757" r:id="rId30"/>
  </p:sldIdLst>
  <p:sldSz cx="12192000" cy="6858000"/>
  <p:notesSz cx="6858000" cy="9144000"/>
  <p:embeddedFontLs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8" roundtripDataSignature="AMtx7mi28BBesaLkum2lgjw1J2pDRIxWD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72BC10-0560-BFB6-39FB-4866F9D6A51F}" name="Leonor Rodríguez" initials="LR" userId="S::leonor.rodriguez@swisscontact.org::279fb278-e916-4283-950d-90e892940d0f" providerId="AD"/>
  <p188:author id="{56F1298C-D605-63F9-C950-A678B74EF265}" name="Silvia Alvarado" initials="SA" userId="S::silvia.alvarado@swisscontact.org::5fb066aa-ff0c-4c21-9f2f-c4e4870a1f36" providerId="AD"/>
  <p188:author id="{55403CD2-D30F-6541-D5DD-B0ADFA19C3FE}" name="paolaastolabadillo" initials="pa" userId="S::paolaastolabadillo_gmail.com#ext#@swisscont.onmicrosoft.com::d1e663db-de2f-4f40-832a-95919f8457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ella Patricia Mestanza Acosta" initials="" lastIdx="3" clrIdx="0"/>
  <p:cmAuthor id="1" name="RAUL ANTON" initials="RA" lastIdx="1" clrIdx="1">
    <p:extLst>
      <p:ext uri="{19B8F6BF-5375-455C-9EA6-DF929625EA0E}">
        <p15:presenceInfo xmlns:p15="http://schemas.microsoft.com/office/powerpoint/2012/main" userId="79c79ef6e00cc423" providerId="Windows Live"/>
      </p:ext>
    </p:extLst>
  </p:cmAuthor>
  <p:cmAuthor id="2" name="Silvia Alvarado" initials="SA" lastIdx="1" clrIdx="2">
    <p:extLst>
      <p:ext uri="{19B8F6BF-5375-455C-9EA6-DF929625EA0E}">
        <p15:presenceInfo xmlns:p15="http://schemas.microsoft.com/office/powerpoint/2012/main" userId="S::silvia.alvarado@swisscontact.org::5fb066aa-ff0c-4c21-9f2f-c4e4870a1f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FF00FF"/>
    <a:srgbClr val="7E96FA"/>
    <a:srgbClr val="DEEBF7"/>
    <a:srgbClr val="F8CBAD"/>
    <a:srgbClr val="C5E0B4"/>
    <a:srgbClr val="A9D18E"/>
    <a:srgbClr val="D9D9D9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EA297-394E-4E43-0943-0CCBD7A4D78E}" v="12" dt="2025-12-17T01:57:58.585"/>
  </p1510:revLst>
</p1510:revInfo>
</file>

<file path=ppt/tableStyles.xml><?xml version="1.0" encoding="utf-8"?>
<a:tblStyleLst xmlns:a="http://schemas.openxmlformats.org/drawingml/2006/main" def="{8060F2C3-1643-4D06-973A-6FE5B4CC6DAA}">
  <a:tblStyle styleId="{8060F2C3-1643-4D06-973A-6FE5B4CC6DA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/>
    <p:restoredTop sz="84162" autoAdjust="0"/>
  </p:normalViewPr>
  <p:slideViewPr>
    <p:cSldViewPr snapToGrid="0">
      <p:cViewPr varScale="1">
        <p:scale>
          <a:sx n="53" d="100"/>
          <a:sy n="53" d="100"/>
        </p:scale>
        <p:origin x="10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138" Type="http://customschemas.google.com/relationships/presentationmetadata" Target="metadata"/><Relationship Id="rId141" Type="http://schemas.openxmlformats.org/officeDocument/2006/relationships/viewProps" Target="viewProps.xml"/><Relationship Id="rId146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40" Type="http://schemas.openxmlformats.org/officeDocument/2006/relationships/presProps" Target="presProps.xml"/><Relationship Id="rId145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14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139" Type="http://schemas.openxmlformats.org/officeDocument/2006/relationships/commentAuthors" Target="commentAuthors.xml"/><Relationship Id="rId8" Type="http://schemas.openxmlformats.org/officeDocument/2006/relationships/slide" Target="slides/slide4.xml"/><Relationship Id="rId14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201715602 (Rodriguez Maruno, Joshua Manuel)" userId="S::u201715602_upc.edu.pe#ext#@swisscont.onmicrosoft.com::4dd37c55-4129-4994-bbb6-a5d0a294ccf1" providerId="AD" clId="Web-{407EA297-394E-4E43-0943-0CCBD7A4D78E}"/>
    <pc:docChg chg="modSld">
      <pc:chgData name="u201715602 (Rodriguez Maruno, Joshua Manuel)" userId="S::u201715602_upc.edu.pe#ext#@swisscont.onmicrosoft.com::4dd37c55-4129-4994-bbb6-a5d0a294ccf1" providerId="AD" clId="Web-{407EA297-394E-4E43-0943-0CCBD7A4D78E}" dt="2025-12-17T02:11:16.987" v="17"/>
      <pc:docMkLst>
        <pc:docMk/>
      </pc:docMkLst>
      <pc:sldChg chg="modSp">
        <pc:chgData name="u201715602 (Rodriguez Maruno, Joshua Manuel)" userId="S::u201715602_upc.edu.pe#ext#@swisscont.onmicrosoft.com::4dd37c55-4129-4994-bbb6-a5d0a294ccf1" providerId="AD" clId="Web-{407EA297-394E-4E43-0943-0CCBD7A4D78E}" dt="2025-12-17T01:57:14.397" v="2" actId="20577"/>
        <pc:sldMkLst>
          <pc:docMk/>
          <pc:sldMk cId="386260916" sldId="3649"/>
        </pc:sldMkLst>
        <pc:spChg chg="mod">
          <ac:chgData name="u201715602 (Rodriguez Maruno, Joshua Manuel)" userId="S::u201715602_upc.edu.pe#ext#@swisscont.onmicrosoft.com::4dd37c55-4129-4994-bbb6-a5d0a294ccf1" providerId="AD" clId="Web-{407EA297-394E-4E43-0943-0CCBD7A4D78E}" dt="2025-12-17T01:57:14.397" v="2" actId="20577"/>
          <ac:spMkLst>
            <pc:docMk/>
            <pc:sldMk cId="386260916" sldId="3649"/>
            <ac:spMk id="9" creationId="{97611E28-1F42-35D0-9F86-FC1E77B921FC}"/>
          </ac:spMkLst>
        </pc:spChg>
      </pc:sldChg>
      <pc:sldChg chg="modSp">
        <pc:chgData name="u201715602 (Rodriguez Maruno, Joshua Manuel)" userId="S::u201715602_upc.edu.pe#ext#@swisscont.onmicrosoft.com::4dd37c55-4129-4994-bbb6-a5d0a294ccf1" providerId="AD" clId="Web-{407EA297-394E-4E43-0943-0CCBD7A4D78E}" dt="2025-12-17T01:57:58.585" v="4" actId="20577"/>
        <pc:sldMkLst>
          <pc:docMk/>
          <pc:sldMk cId="2030115321" sldId="3720"/>
        </pc:sldMkLst>
        <pc:spChg chg="mod">
          <ac:chgData name="u201715602 (Rodriguez Maruno, Joshua Manuel)" userId="S::u201715602_upc.edu.pe#ext#@swisscont.onmicrosoft.com::4dd37c55-4129-4994-bbb6-a5d0a294ccf1" providerId="AD" clId="Web-{407EA297-394E-4E43-0943-0CCBD7A4D78E}" dt="2025-12-17T01:57:58.585" v="4" actId="20577"/>
          <ac:spMkLst>
            <pc:docMk/>
            <pc:sldMk cId="2030115321" sldId="3720"/>
            <ac:spMk id="9" creationId="{64CAFE43-2ADB-3BD2-0422-4CA284BD5980}"/>
          </ac:spMkLst>
        </pc:spChg>
      </pc:sldChg>
      <pc:sldChg chg="modNotes">
        <pc:chgData name="u201715602 (Rodriguez Maruno, Joshua Manuel)" userId="S::u201715602_upc.edu.pe#ext#@swisscont.onmicrosoft.com::4dd37c55-4129-4994-bbb6-a5d0a294ccf1" providerId="AD" clId="Web-{407EA297-394E-4E43-0943-0CCBD7A4D78E}" dt="2025-12-17T02:11:16.987" v="17"/>
        <pc:sldMkLst>
          <pc:docMk/>
          <pc:sldMk cId="3460636783" sldId="37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110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C3948-545E-1943-244B-C402A4DCC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8DCF88-AAD2-FE85-F578-C4B0951B4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92298E-0565-3E9D-5FA2-4744B9530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Colocar esta imagen mientras se inicia el curso</a:t>
            </a:r>
          </a:p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8CB28E-934E-A7A6-CB19-C3B69CB2A7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P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s-P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25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PE" sz="1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marL="685800" lvl="1" indent="0" algn="just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07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658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 algn="just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49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PE" sz="1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marL="685800" lvl="1" indent="0" algn="just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858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8862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 algn="just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444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 fontAlgn="base"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El facilitador, presenta el formato de presupuesto como ejemplo. Dando </a:t>
            </a:r>
            <a:r>
              <a:rPr lang="es-PE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énfasis</a:t>
            </a:r>
            <a:r>
              <a:rPr lang="es-PE" sz="18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 a que pueden realizar otro tipo de formatos.</a:t>
            </a:r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8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 algn="just" rtl="0" fontAlgn="base"/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576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PE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 5: Pasos para elaborar el presupuesto para el reforzamiento de una columna por reemplazo y viga utilizando anclajes químicos.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E" sz="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mismos grupos de trabajo se mantienen en esta actividad.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Mostrar una infografía de los pasos para realizar un presupuesto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Cada grupo (trio) de participantes recibe: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medidas y todos los datos necesarios de las columnas, vigas o techos aligerados, y una ficha de presupuesto.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Explicar las cuatro categorías y al finalizar cada punto, proyectar la ficha de presupuesto y preguntar a los grupos qué respuesta colocarían.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Construir con ellos la respuesta.  Realizar lo mismo por cada categoría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E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Categorías: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755" indent="-198755" algn="just"/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	</a:t>
            </a:r>
            <a:r>
              <a:rPr lang="es-PE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Estimación de cantidades:</a:t>
            </a: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Enseñar cómo medir y calcular las cantidades de materiales y horas de trabajo necesarias.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755" indent="-198755" algn="just"/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	</a:t>
            </a:r>
            <a:r>
              <a:rPr lang="es-PE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Precios unitarios:</a:t>
            </a: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Mostrar cómo buscar y utilizar listas de precios actuales para los materiales y la mano de obra.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8755" indent="-198755" algn="just"/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	</a:t>
            </a:r>
            <a:r>
              <a:rPr lang="es-PE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Suma de costos:</a:t>
            </a: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Enseñar a sumar todos los costos directos e indirectos para obtener el costo total del proyecto.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Margen de beneficio:</a:t>
            </a: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Explicar cómo añadir un margen de beneficio razonable al costo total.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ES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grupos presentan sus respuestas de solución para cada problema, debiendo argumentar la solución propuesta.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ES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facilitador precisa y explica la respuesta correcta en cada caso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 razones de tiempo, se seleccionará al azar tres grupos quienes serán premiados con la oportunidad de exponer su trabajo grupal. 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PE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239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21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34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434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418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818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PE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El facilitador comienza a explicar cada categoría (4 en total). Al finalizar cada punto, proyecta la ficha de presupuesto y les pregunta a los participantes qué colocarían y construye con ellos la respuesta. Realiza lo mismo por cada categoría.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s-PE" sz="20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Categorías: </a:t>
            </a:r>
            <a:r>
              <a:rPr lang="es-PE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</a:p>
          <a:p>
            <a:pPr algn="just" rtl="0" fontAlgn="base">
              <a:buFont typeface="+mj-lt"/>
              <a:buAutoNum type="arabicPeriod"/>
            </a:pPr>
            <a:r>
              <a:rPr lang="es-PE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Estimación de cantidades</a:t>
            </a:r>
            <a:r>
              <a:rPr lang="es-PE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: Enseñar cómo medir y calcular las cantidades de materiales y horas de trabajo necesarias. </a:t>
            </a:r>
          </a:p>
          <a:p>
            <a:pPr algn="just" rtl="0" fontAlgn="base">
              <a:buFont typeface="+mj-lt"/>
              <a:buAutoNum type="arabicPeriod" startAt="2"/>
            </a:pPr>
            <a:r>
              <a:rPr lang="es-PE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Precios unitarios:</a:t>
            </a:r>
            <a:r>
              <a:rPr lang="es-PE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Mostrar cómo buscar y utilizar listas de precios actuales para los materiales y la mano de obra. </a:t>
            </a:r>
          </a:p>
          <a:p>
            <a:pPr algn="just" rtl="0" fontAlgn="base">
              <a:buFont typeface="+mj-lt"/>
              <a:buAutoNum type="arabicPeriod" startAt="3"/>
            </a:pPr>
            <a:r>
              <a:rPr lang="es-PE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Suma de costos</a:t>
            </a:r>
            <a:r>
              <a:rPr lang="es-PE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: Enseñar a sumar todos los costos directos e indirectos para obtener el costo total del proyecto. </a:t>
            </a:r>
          </a:p>
          <a:p>
            <a:pPr algn="just" rtl="0" fontAlgn="base">
              <a:buFont typeface="+mj-lt"/>
              <a:buAutoNum type="arabicPeriod" startAt="4"/>
            </a:pPr>
            <a:r>
              <a:rPr lang="es-PE" sz="2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Margen de beneficio</a:t>
            </a:r>
            <a:r>
              <a:rPr lang="es-PE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: Explicar cómo añadir un margen de beneficio razonable al costo total. </a:t>
            </a:r>
          </a:p>
          <a:p>
            <a:pPr algn="just" rtl="0" fontAlgn="base"/>
            <a:r>
              <a:rPr lang="es-PE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s-PE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PE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168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El facilitador, ordena a los participantes de forma individual y entrega las evaluaciones.</a:t>
            </a:r>
            <a:endParaRPr lang="es-ES" dirty="0"/>
          </a:p>
          <a:p>
            <a:pPr algn="just" rtl="0" fontAlgn="base"/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441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Cierra la sesión con la pregunta ¿Qué aprendimos en el curso?</a:t>
            </a:r>
            <a:endParaRPr lang="es-PE" sz="1800" kern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P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Brinda palabras de agradecimiento y cierra la experiencia de aprendizaje.</a:t>
            </a:r>
            <a:r>
              <a:rPr lang="es-PE" dirty="0">
                <a:effectLst/>
              </a:rPr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342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El facilitador, ordena a los participantes de forma individual y entrega las evaluaciones.</a:t>
            </a:r>
            <a:endParaRPr lang="es-ES" dirty="0"/>
          </a:p>
          <a:p>
            <a:pPr algn="just" rtl="0" fontAlgn="base"/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29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r>
              <a:rPr lang="es-P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 1: Bienvenida y registro de participantes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Registrar la asistencia de cada participante.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Dar la bienvenida institucional y destacar la importancia de asistir puntualmente.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60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r>
              <a:rPr lang="es-P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 2: Aprendizajes de la sesión anterior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Realiza la pregunta </a:t>
            </a:r>
            <a:r>
              <a:rPr lang="es-P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aprendimos en la sesión anterior?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Anotar las ideas principales en la pizarra para que todos puedan visualizar los aprendizajes generales.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Resolver las dudas que puedan surgir o los errores que puedan identificarse en las respuestas, en forma concisa.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76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r>
              <a:rPr lang="es-P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 3: Introducción y objetivos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P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facilitador 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 los objetivos de la sesión, el general y los objetivos específicos.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P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Describe brevemente la metodología a utilizar, promoviendo la importancia de participar en forma activa.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534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081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/>
              <a:cs typeface="Calibri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/>
                <a:cs typeface="Calibri"/>
              </a:rPr>
              <a:t>El facilitador presentar </a:t>
            </a:r>
            <a:r>
              <a:rPr lang="es-PE" sz="1800" dirty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los subtemas de la unidad 05.</a:t>
            </a:r>
            <a:r>
              <a:rPr lang="es-PE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/>
                <a:cs typeface="Calibri"/>
              </a:rPr>
              <a:t>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12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 4: Analizar los costos estimados por cada solución de reforzamiento y mejoramiento.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1125" algn="just">
              <a:lnSpc>
                <a:spcPct val="107000"/>
              </a:lnSpc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Preguntar a los participantes: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0025" algn="just"/>
            <a:r>
              <a:rPr lang="es-P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puntos importantes que consideras al elaborar un presupuesto de reforzamiento </a:t>
            </a:r>
            <a:r>
              <a:rPr lang="es-PE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 mejoramiento de: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columnas,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vigas y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losa aligerada?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Hacer una visualización de las respuestas por separado: respuesta para reforzamiento y para mejoramiento.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Hacer la pregunta a, b y c, y registrar las respuestas de cada una por separado.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Elaborado un papelote por cada estructura de concreto armado, preguntar: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0025" algn="just"/>
            <a:r>
              <a:rPr lang="es-P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otros costos aparte de la mano de obra, materiales y equipos consideran en los presupuestos de reforzamiento de columnas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P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Exponer los puntos más importantes para elaborar un presupuesto de reforzamiento </a:t>
            </a:r>
            <a:endParaRPr lang="es-PE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41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Actividad 4: Analizar los costos estimados por cada solución de reforzamiento y mejoramiento.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1125" algn="just">
              <a:lnSpc>
                <a:spcPct val="107000"/>
              </a:lnSpc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Preguntar a los participantes: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0025" algn="just"/>
            <a:r>
              <a:rPr lang="es-P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puntos importantes que consideras al elaborar un presupuesto de reforzamiento </a:t>
            </a:r>
            <a:r>
              <a:rPr lang="es-PE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 mejoramiento de: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columnas,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vigas y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losa aligerada?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Hacer una visualización de las respuestas por separado: respuesta para reforzamiento y para mejoramiento.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Hacer la pregunta a, b y c, y registrar las respuestas de cada una por separado.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Elaborado un papelote por cada estructura de concreto armado, preguntar: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0025" algn="just"/>
            <a:r>
              <a:rPr lang="es-P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¿Qué otros costos aparte de la mano de obra, materiales y equipos consideran en los presupuestos de reforzamiento de columnas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P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Exponer los puntos más importantes para elaborar un presupuesto de reforzamiento </a:t>
            </a:r>
          </a:p>
          <a:p>
            <a:endParaRPr lang="es-PE" sz="1800" kern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Formar grupos de 3 personas cada uno.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Mostrar fotos de los problemas de columnas, vigas y losas con necesidad de reforzamiento. Preguntar a los participantes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PE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¿Cuáles son los pasos que deben seguir para solucionarlos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¿Cuál es la priorización?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Cuando todos están de acuerdo con las soluciones y con la priorización (qué problemas van a solucionar y en qué orden) indicarles que realizarán un presupuesto de forma guiada. 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s-PE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437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EFA0-1E25-435F-9EA2-42B9F2A5D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0E35-01DA-4A79-BF73-E69FF6C59F9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496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8786-2D61-5517-8BCC-8477FCF72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superiores cortadas 4">
            <a:extLst>
              <a:ext uri="{FF2B5EF4-FFF2-40B4-BE49-F238E27FC236}">
                <a16:creationId xmlns:a16="http://schemas.microsoft.com/office/drawing/2014/main" id="{946BEDAD-4814-219D-0F72-31EC4D67148C}"/>
              </a:ext>
            </a:extLst>
          </p:cNvPr>
          <p:cNvSpPr/>
          <p:nvPr/>
        </p:nvSpPr>
        <p:spPr>
          <a:xfrm>
            <a:off x="9772992" y="2699873"/>
            <a:ext cx="1898624" cy="1587087"/>
          </a:xfrm>
          <a:prstGeom prst="snip2Same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8EC6CF-BA5A-04E1-8B08-F7ABFE0A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67" y="5502346"/>
            <a:ext cx="2576666" cy="788905"/>
          </a:xfrm>
          <a:prstGeom prst="rect">
            <a:avLst/>
          </a:prstGeom>
        </p:spPr>
      </p:pic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AC06ABA7-B729-A1AF-7F15-EEC41101A7AB}"/>
              </a:ext>
            </a:extLst>
          </p:cNvPr>
          <p:cNvSpPr txBox="1"/>
          <p:nvPr/>
        </p:nvSpPr>
        <p:spPr>
          <a:xfrm>
            <a:off x="-332254" y="167430"/>
            <a:ext cx="1268179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PROGRAMA DE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ESPECIALIZACIÓN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es-MX" sz="2800" b="1" dirty="0">
                <a:solidFill>
                  <a:srgbClr val="5B9BD5">
                    <a:lumMod val="50000"/>
                  </a:srgbClr>
                </a:solidFill>
              </a:rPr>
              <a:t>PARA DIAGNÓTICAR LA VULNERABILIDAD</a:t>
            </a:r>
            <a:endParaRPr lang="es-MX" sz="28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2800" b="1" dirty="0">
                <a:solidFill>
                  <a:srgbClr val="5B9BD5">
                    <a:lumMod val="50000"/>
                  </a:srgbClr>
                </a:solidFill>
              </a:rPr>
              <a:t> DE UNA VIVIENDA </a:t>
            </a:r>
          </a:p>
        </p:txBody>
      </p:sp>
      <p:sp>
        <p:nvSpPr>
          <p:cNvPr id="9" name="Google Shape;92;p1">
            <a:extLst>
              <a:ext uri="{FF2B5EF4-FFF2-40B4-BE49-F238E27FC236}">
                <a16:creationId xmlns:a16="http://schemas.microsoft.com/office/drawing/2014/main" id="{95FCDB5E-046F-06E2-B93F-E9B53F0E8B19}"/>
              </a:ext>
            </a:extLst>
          </p:cNvPr>
          <p:cNvSpPr txBox="1"/>
          <p:nvPr/>
        </p:nvSpPr>
        <p:spPr>
          <a:xfrm>
            <a:off x="-187074" y="2529081"/>
            <a:ext cx="457508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3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MÓDULO 2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6DA476-6631-D803-D3A5-D41ED2666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466" y="5254265"/>
            <a:ext cx="1338717" cy="10801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483683-1020-9C53-5E61-E47BCDAE91ED}"/>
              </a:ext>
            </a:extLst>
          </p:cNvPr>
          <p:cNvSpPr txBox="1"/>
          <p:nvPr/>
        </p:nvSpPr>
        <p:spPr>
          <a:xfrm>
            <a:off x="788260" y="3132342"/>
            <a:ext cx="82876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PE" sz="3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Reforzamiento de estructuras de concreto armado en viviendas (</a:t>
            </a:r>
            <a:r>
              <a:rPr lang="es-PE" sz="2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columnas, vigas y techos de losa aligerada</a:t>
            </a:r>
            <a:r>
              <a:rPr lang="es-PE" sz="3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PE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292CDF-C270-D0A1-1E36-9DCC6E080D70}"/>
              </a:ext>
            </a:extLst>
          </p:cNvPr>
          <p:cNvSpPr/>
          <p:nvPr/>
        </p:nvSpPr>
        <p:spPr>
          <a:xfrm>
            <a:off x="10040867" y="3134915"/>
            <a:ext cx="13628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Sesión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7</a:t>
            </a:r>
          </a:p>
        </p:txBody>
      </p:sp>
      <p:pic>
        <p:nvPicPr>
          <p:cNvPr id="2" name="Picture 7" descr="A logo with a red and blue rectangle&#10;&#10;Description automatically generated">
            <a:extLst>
              <a:ext uri="{FF2B5EF4-FFF2-40B4-BE49-F238E27FC236}">
                <a16:creationId xmlns:a16="http://schemas.microsoft.com/office/drawing/2014/main" id="{1EE0A1DE-B82E-FDA7-D4DB-ACDBE40F8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61" y="5667721"/>
            <a:ext cx="1564730" cy="4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998864"/>
            <a:ext cx="12192000" cy="1225351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82292" y="1207070"/>
            <a:ext cx="110192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Análisis de costos de materiales, mano de obra y equipos para el reforzamiento por reemplazo de columnas, vigas y techos de losa aligerada.</a:t>
            </a:r>
            <a:endParaRPr lang="es-ES" sz="20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7548E5F-7180-40E5-B238-9B23BA965D4E}"/>
              </a:ext>
            </a:extLst>
          </p:cNvPr>
          <p:cNvSpPr/>
          <p:nvPr/>
        </p:nvSpPr>
        <p:spPr>
          <a:xfrm>
            <a:off x="223066" y="5796324"/>
            <a:ext cx="3538156" cy="662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 dirty="0">
                <a:cs typeface="Arial"/>
              </a:rPr>
              <a:t>Fisuras y grietas por corrosión del acero en columnas</a:t>
            </a:r>
            <a:endParaRPr lang="es-ES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AD3AB-C25E-4BB5-A12F-796E32210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68" y="2141486"/>
            <a:ext cx="2675221" cy="356878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4215903-E665-4D22-A3E6-7DB559C830A3}"/>
              </a:ext>
            </a:extLst>
          </p:cNvPr>
          <p:cNvSpPr/>
          <p:nvPr/>
        </p:nvSpPr>
        <p:spPr>
          <a:xfrm>
            <a:off x="4065652" y="5794393"/>
            <a:ext cx="3626400" cy="657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 dirty="0">
                <a:cs typeface="Arial"/>
              </a:rPr>
              <a:t>Fisuras y grietas por corrosión del acero en vigas</a:t>
            </a:r>
            <a:endParaRPr lang="es-ES" sz="18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9D703C1-E7B2-4F1F-9196-79A3F8BA4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222" y="2628366"/>
            <a:ext cx="3824239" cy="286817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63E49109-200D-4971-A5EA-2F8FE34BF136}"/>
              </a:ext>
            </a:extLst>
          </p:cNvPr>
          <p:cNvSpPr/>
          <p:nvPr/>
        </p:nvSpPr>
        <p:spPr>
          <a:xfrm>
            <a:off x="8098870" y="5790133"/>
            <a:ext cx="4055462" cy="657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800" dirty="0">
                <a:cs typeface="Arial"/>
              </a:rPr>
              <a:t>Fisuras por corrosión de fierro en viguetas de techo</a:t>
            </a:r>
            <a:endParaRPr lang="es-ES" sz="1800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F0A083C-B635-451A-A770-70EB9D261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3835" b="18089"/>
          <a:stretch/>
        </p:blipFill>
        <p:spPr bwMode="auto">
          <a:xfrm>
            <a:off x="7843667" y="2624358"/>
            <a:ext cx="4055462" cy="268577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161;p6">
            <a:extLst>
              <a:ext uri="{FF2B5EF4-FFF2-40B4-BE49-F238E27FC236}">
                <a16:creationId xmlns:a16="http://schemas.microsoft.com/office/drawing/2014/main" id="{8B3EF02A-B80B-4501-86CB-C9E5AF4742DF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0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1790969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561807"/>
            <a:ext cx="110192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3200" b="1" dirty="0">
                <a:solidFill>
                  <a:schemeClr val="tx1"/>
                </a:solidFill>
              </a:rPr>
              <a:t>Plenaria</a:t>
            </a:r>
            <a:endParaRPr lang="es-ES" sz="32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7D4D6A68-22EB-403B-BDE7-BE45515087A9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6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780147" y="2435937"/>
            <a:ext cx="110192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¿Qué cantidad de mano de obra, materiales y equipos usaremos en el reforzamiento o mejoramiento de columnas, </a:t>
            </a:r>
            <a:r>
              <a:rPr lang="es-ES" sz="3200" b="1" dirty="0">
                <a:solidFill>
                  <a:schemeClr val="tx1"/>
                </a:solidFill>
              </a:rPr>
              <a:t>vigas y losas aligeradas</a:t>
            </a: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1ABED7A9-1C9C-4865-A39C-AE1E13FC45C5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0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998864"/>
            <a:ext cx="12192000" cy="1225351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82292" y="1207070"/>
            <a:ext cx="110192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Puntos más importantes que consideras al elaborar un presupuesto de reforzamiento de columnas, </a:t>
            </a:r>
            <a:r>
              <a:rPr lang="es-ES" sz="2000" b="1" dirty="0">
                <a:solidFill>
                  <a:schemeClr val="tx1"/>
                </a:solidFill>
              </a:rPr>
              <a:t>vigas y techos de losa aligerada</a:t>
            </a:r>
            <a:endParaRPr lang="es-ES" sz="20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EC2200-A696-9489-12E8-DA53B50E8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664" y="2300423"/>
            <a:ext cx="2062547" cy="16506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DD78E3E-A6F6-45D3-A4B1-47F874430183}"/>
              </a:ext>
            </a:extLst>
          </p:cNvPr>
          <p:cNvSpPr/>
          <p:nvPr/>
        </p:nvSpPr>
        <p:spPr>
          <a:xfrm>
            <a:off x="180582" y="3951119"/>
            <a:ext cx="3541770" cy="6826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¿Cuántos días me voy a demorar?</a:t>
            </a:r>
            <a:endParaRPr lang="es-PE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29576-3B6A-751B-FB09-58762A7862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316" r="32065"/>
          <a:stretch/>
        </p:blipFill>
        <p:spPr>
          <a:xfrm>
            <a:off x="4291245" y="2356213"/>
            <a:ext cx="2834966" cy="154232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EECD3E1-573A-B441-8E62-EFCD63C3E40A}"/>
              </a:ext>
            </a:extLst>
          </p:cNvPr>
          <p:cNvSpPr/>
          <p:nvPr/>
        </p:nvSpPr>
        <p:spPr>
          <a:xfrm>
            <a:off x="4160489" y="3954686"/>
            <a:ext cx="3107414" cy="84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¿Cuántos albañiles voy a contratar?</a:t>
            </a:r>
            <a:endParaRPr lang="es-PE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912FA54-6A25-4E48-C895-3A179DBF2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577" y="2354610"/>
            <a:ext cx="2407714" cy="154232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3948E61-7521-9640-901A-EC19FB852131}"/>
              </a:ext>
            </a:extLst>
          </p:cNvPr>
          <p:cNvSpPr/>
          <p:nvPr/>
        </p:nvSpPr>
        <p:spPr>
          <a:xfrm>
            <a:off x="7706041" y="3951119"/>
            <a:ext cx="3802786" cy="6121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¿Qué materiales usaré y donde los compro?</a:t>
            </a:r>
            <a:endParaRPr lang="es-PE" sz="24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41868A0-429E-3DB9-694B-4C9675E24B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1334" y="4633786"/>
            <a:ext cx="1802033" cy="180203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B8D4C27-25C0-48E9-4CEC-4B5D90A740FB}"/>
              </a:ext>
            </a:extLst>
          </p:cNvPr>
          <p:cNvSpPr/>
          <p:nvPr/>
        </p:nvSpPr>
        <p:spPr>
          <a:xfrm>
            <a:off x="5095340" y="5009723"/>
            <a:ext cx="5865428" cy="3215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¿Cuento con equipos y herramientas propio?</a:t>
            </a:r>
            <a:endParaRPr lang="es-PE" sz="20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86408BB-4765-BDA2-CA78-79B99AA8EDAC}"/>
              </a:ext>
            </a:extLst>
          </p:cNvPr>
          <p:cNvSpPr/>
          <p:nvPr/>
        </p:nvSpPr>
        <p:spPr>
          <a:xfrm>
            <a:off x="5089289" y="5408143"/>
            <a:ext cx="5815450" cy="5176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¿</a:t>
            </a:r>
            <a:r>
              <a:rPr lang="es-ES" sz="2000" dirty="0"/>
              <a:t>Dónde puedo alquilar equipos y herramientas?</a:t>
            </a:r>
            <a:endParaRPr lang="es-PE" sz="20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6F8F576-F7F8-9E56-78CC-B2A5D9C554BA}"/>
              </a:ext>
            </a:extLst>
          </p:cNvPr>
          <p:cNvSpPr/>
          <p:nvPr/>
        </p:nvSpPr>
        <p:spPr>
          <a:xfrm>
            <a:off x="5095339" y="6078521"/>
            <a:ext cx="5865429" cy="3937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¿Necesito alguna herramienta especial?</a:t>
            </a:r>
            <a:endParaRPr lang="es-PE" sz="2000" dirty="0"/>
          </a:p>
        </p:txBody>
      </p:sp>
      <p:sp>
        <p:nvSpPr>
          <p:cNvPr id="21" name="Google Shape;161;p6">
            <a:extLst>
              <a:ext uri="{FF2B5EF4-FFF2-40B4-BE49-F238E27FC236}">
                <a16:creationId xmlns:a16="http://schemas.microsoft.com/office/drawing/2014/main" id="{88C3362A-D44E-4109-9191-0201B7B4F9AB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6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780147" y="2435937"/>
            <a:ext cx="1101924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¿Qué otros costos aparte de la mano de obra, materiales y equipos consideras en los presupuestos de reforzamiento de columnas, </a:t>
            </a:r>
            <a:r>
              <a:rPr lang="es-ES" sz="3200" b="1" dirty="0">
                <a:solidFill>
                  <a:schemeClr val="tx1"/>
                </a:solidFill>
              </a:rPr>
              <a:t>vigas y techos de losa aligerada</a:t>
            </a: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BFB070B2-E851-42D0-A189-DC7631120C9A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0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998864"/>
            <a:ext cx="12192000" cy="1225351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82292" y="1207070"/>
            <a:ext cx="110192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Puntos más importantes que consideras al elaborar un presupuesto de reforzamiento de </a:t>
            </a:r>
            <a:r>
              <a:rPr lang="es-ES" sz="2000" b="1" dirty="0">
                <a:solidFill>
                  <a:schemeClr val="tx1"/>
                </a:solidFill>
              </a:rPr>
              <a:t>vigas y techos de losa aligerada</a:t>
            </a:r>
            <a:endParaRPr lang="es-ES" sz="20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95AD0D-F9FE-A082-0178-C2BC264F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37" y="2919553"/>
            <a:ext cx="5314850" cy="298960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CAB4847-EEEA-8150-5760-DF9C6C92DA07}"/>
              </a:ext>
            </a:extLst>
          </p:cNvPr>
          <p:cNvSpPr/>
          <p:nvPr/>
        </p:nvSpPr>
        <p:spPr>
          <a:xfrm>
            <a:off x="6445218" y="3060460"/>
            <a:ext cx="4061742" cy="784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¿Dónde se ubica la obra?</a:t>
            </a:r>
            <a:endParaRPr lang="es-PE" sz="20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E939EF4-5BBE-8D11-2CEE-BB96CE2FD922}"/>
              </a:ext>
            </a:extLst>
          </p:cNvPr>
          <p:cNvSpPr/>
          <p:nvPr/>
        </p:nvSpPr>
        <p:spPr>
          <a:xfrm>
            <a:off x="6445218" y="4139434"/>
            <a:ext cx="4061742" cy="7847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¿Cuánto me cuesta trasladarme diariamente?</a:t>
            </a:r>
            <a:endParaRPr lang="es-PE" sz="20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E2034D8-7E9D-6EA9-D5F2-941427B2A1DD}"/>
              </a:ext>
            </a:extLst>
          </p:cNvPr>
          <p:cNvSpPr/>
          <p:nvPr/>
        </p:nvSpPr>
        <p:spPr>
          <a:xfrm>
            <a:off x="6465573" y="5155128"/>
            <a:ext cx="4061742" cy="7847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¿Cuánto cuesta trasladar mis herramientas?</a:t>
            </a:r>
            <a:endParaRPr lang="es-PE" sz="2000" dirty="0"/>
          </a:p>
        </p:txBody>
      </p:sp>
      <p:sp>
        <p:nvSpPr>
          <p:cNvPr id="15" name="Google Shape;161;p6">
            <a:extLst>
              <a:ext uri="{FF2B5EF4-FFF2-40B4-BE49-F238E27FC236}">
                <a16:creationId xmlns:a16="http://schemas.microsoft.com/office/drawing/2014/main" id="{1648E347-7375-444E-897C-519BCF1D7C15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3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998864"/>
            <a:ext cx="12192000" cy="1225351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82292" y="1207070"/>
            <a:ext cx="1101924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Puntos más importantes que consideras al elaborar un presupuesto de reforzamiento de columnas, </a:t>
            </a:r>
            <a:r>
              <a:rPr lang="es-ES" sz="2000" b="1" dirty="0">
                <a:solidFill>
                  <a:schemeClr val="tx1"/>
                </a:solidFill>
              </a:rPr>
              <a:t>vigas y techos de losa aligerada</a:t>
            </a:r>
            <a:endParaRPr lang="es-ES" sz="20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13ED4F-2F12-67AB-9207-3CBDE4C8B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010" y="2276109"/>
            <a:ext cx="6915811" cy="4275399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D28AE81-F066-931A-933F-CBC1D2CC61A8}"/>
              </a:ext>
            </a:extLst>
          </p:cNvPr>
          <p:cNvSpPr/>
          <p:nvPr/>
        </p:nvSpPr>
        <p:spPr>
          <a:xfrm>
            <a:off x="4035971" y="3429000"/>
            <a:ext cx="1229711" cy="319744"/>
          </a:xfrm>
          <a:prstGeom prst="roundRect">
            <a:avLst/>
          </a:prstGeom>
          <a:solidFill>
            <a:srgbClr val="FF4747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36ED56F-53E8-59EC-C90C-D5B375C830A6}"/>
              </a:ext>
            </a:extLst>
          </p:cNvPr>
          <p:cNvSpPr/>
          <p:nvPr/>
        </p:nvSpPr>
        <p:spPr>
          <a:xfrm>
            <a:off x="4035971" y="4987130"/>
            <a:ext cx="1229711" cy="319744"/>
          </a:xfrm>
          <a:prstGeom prst="roundRect">
            <a:avLst/>
          </a:prstGeom>
          <a:solidFill>
            <a:srgbClr val="FF4747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D8F3F7B-6402-0899-C4C7-5BC62C17EFEA}"/>
              </a:ext>
            </a:extLst>
          </p:cNvPr>
          <p:cNvSpPr/>
          <p:nvPr/>
        </p:nvSpPr>
        <p:spPr>
          <a:xfrm>
            <a:off x="4035970" y="6039698"/>
            <a:ext cx="1229711" cy="319744"/>
          </a:xfrm>
          <a:prstGeom prst="roundRect">
            <a:avLst/>
          </a:prstGeom>
          <a:solidFill>
            <a:srgbClr val="FF4747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Google Shape;161;p6">
            <a:extLst>
              <a:ext uri="{FF2B5EF4-FFF2-40B4-BE49-F238E27FC236}">
                <a16:creationId xmlns:a16="http://schemas.microsoft.com/office/drawing/2014/main" id="{85440AA8-E1CF-4384-9F08-0F54BFA6BDA4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1790969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561807"/>
            <a:ext cx="1101924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3200" b="1" dirty="0">
                <a:solidFill>
                  <a:schemeClr val="tx1"/>
                </a:solidFill>
              </a:rPr>
              <a:t>5. </a:t>
            </a:r>
            <a:r>
              <a:rPr lang="es-ES" sz="3200" b="1" dirty="0"/>
              <a:t>Elaborar el presupuesto para el reforzamiento de una columna, viga y viguetas de una losa aligerada por reemplazo utilizando anclajes químicos.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EA367FF3-8AE2-4002-A1B9-90792DAC48EC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2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93B29361-1F45-601C-9402-6BEFAF6411FE}"/>
              </a:ext>
            </a:extLst>
          </p:cNvPr>
          <p:cNvSpPr/>
          <p:nvPr/>
        </p:nvSpPr>
        <p:spPr>
          <a:xfrm>
            <a:off x="354657" y="2404184"/>
            <a:ext cx="7710773" cy="3420756"/>
          </a:xfrm>
          <a:prstGeom prst="roundRect">
            <a:avLst/>
          </a:prstGeom>
          <a:solidFill>
            <a:schemeClr val="tx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107;p3">
            <a:extLst>
              <a:ext uri="{FF2B5EF4-FFF2-40B4-BE49-F238E27FC236}">
                <a16:creationId xmlns:a16="http://schemas.microsoft.com/office/drawing/2014/main" id="{A9702F3B-85C4-EE1C-491F-DFDC0A7E560E}"/>
              </a:ext>
            </a:extLst>
          </p:cNvPr>
          <p:cNvSpPr/>
          <p:nvPr/>
        </p:nvSpPr>
        <p:spPr>
          <a:xfrm>
            <a:off x="0" y="1130611"/>
            <a:ext cx="12192000" cy="881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Iconos De Equipo, El Trabajo En Equipo, Negocio imagen png - imagen  transparente descarga gratuita">
            <a:extLst>
              <a:ext uri="{FF2B5EF4-FFF2-40B4-BE49-F238E27FC236}">
                <a16:creationId xmlns:a16="http://schemas.microsoft.com/office/drawing/2014/main" id="{6044C661-C4D2-320A-C3E1-BF204077C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0425"/>
          <a:stretch/>
        </p:blipFill>
        <p:spPr bwMode="auto">
          <a:xfrm>
            <a:off x="346841" y="1276161"/>
            <a:ext cx="520262" cy="5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08;p3">
            <a:extLst>
              <a:ext uri="{FF2B5EF4-FFF2-40B4-BE49-F238E27FC236}">
                <a16:creationId xmlns:a16="http://schemas.microsoft.com/office/drawing/2014/main" id="{64CAFE43-2ADB-3BD2-0422-4CA284BD5980}"/>
              </a:ext>
            </a:extLst>
          </p:cNvPr>
          <p:cNvSpPr txBox="1"/>
          <p:nvPr/>
        </p:nvSpPr>
        <p:spPr>
          <a:xfrm>
            <a:off x="1040523" y="1198112"/>
            <a:ext cx="109780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Trabajo Individual guiado: </a:t>
            </a:r>
            <a:r>
              <a:rPr lang="es-ES" sz="2000" b="1" dirty="0">
                <a:solidFill>
                  <a:schemeClr val="tx1"/>
                </a:solidFill>
              </a:rPr>
              <a:t>E</a:t>
            </a: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laboración de un presupuesto de reforzamiento de columnas, vigas y </a:t>
            </a:r>
            <a:r>
              <a:rPr lang="es-ES" sz="2000" b="1" dirty="0">
                <a:solidFill>
                  <a:schemeClr val="tx1"/>
                </a:solidFill>
              </a:rPr>
              <a:t>techos de losa</a:t>
            </a: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aligerada</a:t>
            </a: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de una vivienda. </a:t>
            </a:r>
            <a:endParaRPr lang="es-ES" sz="20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8;p3">
            <a:extLst>
              <a:ext uri="{FF2B5EF4-FFF2-40B4-BE49-F238E27FC236}">
                <a16:creationId xmlns:a16="http://schemas.microsoft.com/office/drawing/2014/main" id="{1D1D291B-AF4C-C6CC-EE89-BC57389A5554}"/>
              </a:ext>
            </a:extLst>
          </p:cNvPr>
          <p:cNvSpPr txBox="1"/>
          <p:nvPr/>
        </p:nvSpPr>
        <p:spPr>
          <a:xfrm>
            <a:off x="780147" y="2619069"/>
            <a:ext cx="5883524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har char="•"/>
            </a:pPr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  <a:p>
            <a:pPr marL="342900" indent="-342900">
              <a:buChar char="•"/>
            </a:pPr>
            <a:r>
              <a:rPr lang="es-ES" sz="24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3 casos prácticos impresos por grupo.</a:t>
            </a:r>
          </a:p>
          <a:p>
            <a:pPr marL="342900" indent="-342900">
              <a:buChar char="•"/>
            </a:pPr>
            <a:r>
              <a:rPr lang="es-ES" sz="24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3 papelógrafos por grupo</a:t>
            </a:r>
          </a:p>
          <a:p>
            <a:pPr marL="342900" indent="-342900">
              <a:buChar char="•"/>
            </a:pPr>
            <a:r>
              <a:rPr lang="es-ES" sz="24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1 formato de costeo por grupo</a:t>
            </a:r>
          </a:p>
          <a:p>
            <a:pPr marL="342900" indent="-342900">
              <a:buChar char="•"/>
            </a:pPr>
            <a:r>
              <a:rPr lang="es-ES" sz="24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3 plumones por grupo (rojo, azul y negro)</a:t>
            </a:r>
          </a:p>
          <a:p>
            <a:pPr marL="342900" indent="-342900">
              <a:buChar char="•"/>
            </a:pPr>
            <a:endParaRPr lang="es-ES" sz="24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  <a:p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</p:txBody>
      </p:sp>
      <p:pic>
        <p:nvPicPr>
          <p:cNvPr id="16" name="Picture 8" descr="Icono Diseño, lápiz, regla, grid, guía Gratis de Free Set Color Outline">
            <a:extLst>
              <a:ext uri="{FF2B5EF4-FFF2-40B4-BE49-F238E27FC236}">
                <a16:creationId xmlns:a16="http://schemas.microsoft.com/office/drawing/2014/main" id="{40783607-E555-923C-D720-0E7B4D5D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13" y="3431827"/>
            <a:ext cx="491627" cy="4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61;p6">
            <a:extLst>
              <a:ext uri="{FF2B5EF4-FFF2-40B4-BE49-F238E27FC236}">
                <a16:creationId xmlns:a16="http://schemas.microsoft.com/office/drawing/2014/main" id="{CF6D7551-A439-4B35-A7DB-E9DA2DA596FC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042120"/>
            <a:ext cx="12192000" cy="88553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03867" y="1359368"/>
            <a:ext cx="1101924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1600" b="1" dirty="0">
                <a:solidFill>
                  <a:schemeClr val="tx1"/>
                </a:solidFill>
              </a:rPr>
              <a:t>CASO 1 para la elaboración de un presupuesto de reforzamiento de columnas de una vivienda.</a:t>
            </a:r>
            <a:endParaRPr lang="es-ES"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276A88-9469-249D-7DDB-E081C3BB7CA3}"/>
              </a:ext>
            </a:extLst>
          </p:cNvPr>
          <p:cNvSpPr txBox="1"/>
          <p:nvPr/>
        </p:nvSpPr>
        <p:spPr>
          <a:xfrm>
            <a:off x="1408364" y="2119663"/>
            <a:ext cx="9720846" cy="407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ES" sz="24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CASO PRÁCTICO 1: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s-ES" sz="105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s-E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fontAlgn="base"/>
            <a:r>
              <a:rPr lang="es-ES" sz="2800" dirty="0">
                <a:highlight>
                  <a:srgbClr val="F5F5F5"/>
                </a:highlight>
                <a:latin typeface="Arial" panose="020B0604020202020204" pitchFamily="34" charset="0"/>
              </a:rPr>
              <a:t>Un cliente pide el presupuesto de reforzamiento de una columna que esta agrietada por el oxido del acero, la cimentación es de cimiento corrido. La columna mide (0.25 m x 0.25 m x 3.5 m), requiere una zapata de (1.00 m x 1.2 m x 0.6 m) con un NFZ = 1.5 m.</a:t>
            </a:r>
            <a:r>
              <a:rPr lang="en-US" sz="2800" dirty="0"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</a:p>
          <a:p>
            <a:pPr fontAlgn="base"/>
            <a:r>
              <a:rPr lang="es-ES" sz="2800" dirty="0">
                <a:highlight>
                  <a:srgbClr val="F5F5F5"/>
                </a:highlight>
                <a:latin typeface="Arial" panose="020B0604020202020204" pitchFamily="34" charset="0"/>
              </a:rPr>
              <a:t>El acero longitudinal 4 varillas de 5/8” y lleva 28 estribos de 3/8”. La zapata tiene 1 varilla de 5/8” @ 0.20 m en ambos sentidos</a:t>
            </a:r>
            <a:r>
              <a:rPr lang="es-E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s-PE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5" name="Google Shape;161;p6">
            <a:extLst>
              <a:ext uri="{FF2B5EF4-FFF2-40B4-BE49-F238E27FC236}">
                <a16:creationId xmlns:a16="http://schemas.microsoft.com/office/drawing/2014/main" id="{506F0DAF-F07F-4C06-94D3-56EF89376E19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0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BDBD0B8C-7E5E-E8B4-195A-7A979F4C6459}"/>
              </a:ext>
            </a:extLst>
          </p:cNvPr>
          <p:cNvSpPr/>
          <p:nvPr/>
        </p:nvSpPr>
        <p:spPr>
          <a:xfrm>
            <a:off x="-4" y="2588086"/>
            <a:ext cx="12192000" cy="8533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0B742475-95F4-228F-A3A1-5CFED252CE38}"/>
              </a:ext>
            </a:extLst>
          </p:cNvPr>
          <p:cNvSpPr txBox="1"/>
          <p:nvPr/>
        </p:nvSpPr>
        <p:spPr>
          <a:xfrm>
            <a:off x="628572" y="2783967"/>
            <a:ext cx="106612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PE" sz="2400" b="1" dirty="0">
                <a:solidFill>
                  <a:schemeClr val="bg1"/>
                </a:solidFill>
              </a:rPr>
              <a:t>OBJETIVO DEL MÓDULO 2</a:t>
            </a:r>
            <a:endParaRPr lang="es-P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611E28-1F42-35D0-9F86-FC1E77B921FC}"/>
              </a:ext>
            </a:extLst>
          </p:cNvPr>
          <p:cNvSpPr/>
          <p:nvPr/>
        </p:nvSpPr>
        <p:spPr>
          <a:xfrm>
            <a:off x="902187" y="3429000"/>
            <a:ext cx="10509666" cy="22398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400" dirty="0">
                <a:solidFill>
                  <a:schemeClr val="tx1"/>
                </a:solidFill>
                <a:latin typeface="+mn-lt"/>
                <a:cs typeface="Calibri"/>
              </a:rPr>
              <a:t>Al finalizar el módulo los participantes serán capaces de </a:t>
            </a:r>
            <a:r>
              <a:rPr lang="es-PE" sz="2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Calibri"/>
              </a:rPr>
              <a:t>aplicar soluciones innovadoras</a:t>
            </a:r>
            <a:r>
              <a:rPr lang="es-PE" sz="2400" dirty="0">
                <a:solidFill>
                  <a:schemeClr val="tx1"/>
                </a:solidFill>
                <a:latin typeface="+mn-lt"/>
                <a:cs typeface="Calibri"/>
              </a:rPr>
              <a:t> para el </a:t>
            </a:r>
            <a:r>
              <a:rPr lang="es-PE" sz="2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Calibri"/>
              </a:rPr>
              <a:t>reforzamiento </a:t>
            </a:r>
            <a:r>
              <a:rPr lang="es-PE" sz="2400" dirty="0">
                <a:solidFill>
                  <a:schemeClr val="tx1"/>
                </a:solidFill>
                <a:latin typeface="+mn-lt"/>
                <a:cs typeface="Calibri"/>
              </a:rPr>
              <a:t>y/o mejoramiento progresivo de </a:t>
            </a:r>
            <a:r>
              <a:rPr lang="es-PE" sz="24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Calibri"/>
              </a:rPr>
              <a:t>columnas, vigas y techos de losa aligerada</a:t>
            </a:r>
            <a:r>
              <a:rPr lang="es-PE" sz="2400" dirty="0">
                <a:solidFill>
                  <a:schemeClr val="tx1"/>
                </a:solidFill>
                <a:latin typeface="+mn-lt"/>
                <a:cs typeface="Calibri"/>
              </a:rPr>
              <a:t>.</a:t>
            </a:r>
            <a:r>
              <a:rPr lang="es-MX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endParaRPr lang="es-ES" sz="24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</a:pPr>
            <a:endParaRPr lang="es-ES" sz="2400" dirty="0">
              <a:solidFill>
                <a:srgbClr val="00B05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5" name="Google Shape;92;p1">
            <a:extLst>
              <a:ext uri="{FF2B5EF4-FFF2-40B4-BE49-F238E27FC236}">
                <a16:creationId xmlns:a16="http://schemas.microsoft.com/office/drawing/2014/main" id="{96D75B8F-0621-5CF2-9016-710841081C36}"/>
              </a:ext>
            </a:extLst>
          </p:cNvPr>
          <p:cNvSpPr txBox="1"/>
          <p:nvPr/>
        </p:nvSpPr>
        <p:spPr>
          <a:xfrm>
            <a:off x="3808456" y="431179"/>
            <a:ext cx="4575080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Módulo 02</a:t>
            </a:r>
            <a:endParaRPr sz="35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73ADBC96-9C31-C199-504E-E6BA52B0AB38}"/>
              </a:ext>
            </a:extLst>
          </p:cNvPr>
          <p:cNvSpPr txBox="1"/>
          <p:nvPr/>
        </p:nvSpPr>
        <p:spPr>
          <a:xfrm>
            <a:off x="320842" y="1104197"/>
            <a:ext cx="11686721" cy="185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es-PE" sz="3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Reforzamiento de estructuras de concreto armado en viviendas (</a:t>
            </a:r>
            <a:r>
              <a:rPr lang="es-PE" sz="28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columnas, vigas y techos de losa aligerada</a:t>
            </a:r>
            <a:r>
              <a:rPr lang="es-PE" sz="3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PE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03A7C79-91BB-6004-F40C-038A2107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21" y="5480842"/>
            <a:ext cx="1011089" cy="8158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59230DE-58C7-A699-D5A0-2AD9463FD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585" y="5586430"/>
            <a:ext cx="1610719" cy="493158"/>
          </a:xfrm>
          <a:prstGeom prst="rect">
            <a:avLst/>
          </a:prstGeom>
        </p:spPr>
      </p:pic>
      <p:pic>
        <p:nvPicPr>
          <p:cNvPr id="2" name="Picture 7" descr="A logo with a red and blue rectangle&#10;&#10;Description automatically generated">
            <a:extLst>
              <a:ext uri="{FF2B5EF4-FFF2-40B4-BE49-F238E27FC236}">
                <a16:creationId xmlns:a16="http://schemas.microsoft.com/office/drawing/2014/main" id="{1EE0A1DE-B82E-FDA7-D4DB-ACDBE40F8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14" y="5258817"/>
            <a:ext cx="1564730" cy="4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042120"/>
            <a:ext cx="12192000" cy="88553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03867" y="1359368"/>
            <a:ext cx="1101924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1600" b="1" dirty="0">
                <a:solidFill>
                  <a:schemeClr val="tx1"/>
                </a:solidFill>
              </a:rPr>
              <a:t>CASO 2 para la elaboración de un presupuesto de reforzamiento de vigas de una vivienda.</a:t>
            </a:r>
            <a:endParaRPr lang="es-ES"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276A88-9469-249D-7DDB-E081C3BB7CA3}"/>
              </a:ext>
            </a:extLst>
          </p:cNvPr>
          <p:cNvSpPr txBox="1"/>
          <p:nvPr/>
        </p:nvSpPr>
        <p:spPr>
          <a:xfrm>
            <a:off x="1612901" y="2471770"/>
            <a:ext cx="9810214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ES" sz="24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CASO PRÁCTICO 2: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s-ES" sz="105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s-E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s-ES" sz="28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Un cliente pide el presupuesto de reforzamiento de una viga que esta agrietada por el óxido del acero. Las dimensiones de la viga son (0.25 m x 0.50 m x 3.5 m), está apoyada sobre columnas de 0.25 m de ancho.</a:t>
            </a:r>
          </a:p>
          <a:p>
            <a:pPr algn="l" rtl="0" fontAlgn="base"/>
            <a:r>
              <a:rPr lang="es-ES" sz="2800" dirty="0">
                <a:highlight>
                  <a:srgbClr val="F5F5F5"/>
                </a:highlight>
                <a:latin typeface="Arial" panose="020B0604020202020204" pitchFamily="34" charset="0"/>
              </a:rPr>
              <a:t>El acero longitudinal está conformado por 4 varillas de 5/8” y lleva 20 estribos de 3/8”. 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  <p:sp>
        <p:nvSpPr>
          <p:cNvPr id="12" name="Google Shape;161;p6">
            <a:extLst>
              <a:ext uri="{FF2B5EF4-FFF2-40B4-BE49-F238E27FC236}">
                <a16:creationId xmlns:a16="http://schemas.microsoft.com/office/drawing/2014/main" id="{435D0F40-2631-4CBA-8CC2-D4F35CB83744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2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042120"/>
            <a:ext cx="12192000" cy="88553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403867" y="1359368"/>
            <a:ext cx="1101924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1600" b="1" dirty="0">
                <a:solidFill>
                  <a:schemeClr val="tx1"/>
                </a:solidFill>
              </a:rPr>
              <a:t>CASO 3 para la elaboración de un presupuesto de reforzamiento de techo de losa aligerada de una vivienda.</a:t>
            </a:r>
            <a:endParaRPr lang="es-ES"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276A88-9469-249D-7DDB-E081C3BB7CA3}"/>
              </a:ext>
            </a:extLst>
          </p:cNvPr>
          <p:cNvSpPr txBox="1"/>
          <p:nvPr/>
        </p:nvSpPr>
        <p:spPr>
          <a:xfrm>
            <a:off x="1612901" y="2471770"/>
            <a:ext cx="9810214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ES" sz="2400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CASO PRÁCTICO 3:</a:t>
            </a: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s-ES" sz="105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​</a:t>
            </a:r>
            <a:endParaRPr lang="es-E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  <a:p>
            <a:pPr algn="l" rtl="0" fontAlgn="base"/>
            <a:r>
              <a:rPr lang="es-ES" sz="28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Un cliente pide el presupuesto de reforzamiento de un paño de losa aligerada que esta agrietada por el oxido del acero. Las dimensiones de las viguetas son (0.10 m x 0.20 m x </a:t>
            </a:r>
            <a:r>
              <a:rPr lang="es-ES" sz="2800" dirty="0">
                <a:highlight>
                  <a:srgbClr val="F5F5F5"/>
                </a:highlight>
                <a:latin typeface="Arial" panose="020B0604020202020204" pitchFamily="34" charset="0"/>
              </a:rPr>
              <a:t>2.8</a:t>
            </a:r>
            <a:r>
              <a:rPr lang="es-ES" sz="28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m), esta apoyada sobre vigas de 0.50 m de </a:t>
            </a:r>
            <a:r>
              <a:rPr lang="es-ES" sz="2800" dirty="0">
                <a:highlight>
                  <a:srgbClr val="F5F5F5"/>
                </a:highlight>
                <a:latin typeface="Arial" panose="020B0604020202020204" pitchFamily="34" charset="0"/>
              </a:rPr>
              <a:t>peralte</a:t>
            </a:r>
            <a:r>
              <a:rPr lang="es-ES" sz="28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.</a:t>
            </a:r>
          </a:p>
          <a:p>
            <a:pPr algn="l" rtl="0" fontAlgn="base"/>
            <a:r>
              <a:rPr lang="es-ES" sz="2800" dirty="0">
                <a:highlight>
                  <a:srgbClr val="F5F5F5"/>
                </a:highlight>
                <a:latin typeface="Arial" panose="020B0604020202020204" pitchFamily="34" charset="0"/>
              </a:rPr>
              <a:t>El acero longitudinal de refuerzo es 1 varilla de 1/2”, 2 bastones de 3/8” y 1m de longitud. </a:t>
            </a:r>
            <a:endParaRPr lang="es-PE" sz="28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  <p:sp>
        <p:nvSpPr>
          <p:cNvPr id="12" name="Google Shape;161;p6">
            <a:extLst>
              <a:ext uri="{FF2B5EF4-FFF2-40B4-BE49-F238E27FC236}">
                <a16:creationId xmlns:a16="http://schemas.microsoft.com/office/drawing/2014/main" id="{A3F4DB18-13AA-4E31-8387-4B1BFEA0CCEB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59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1790969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561807"/>
            <a:ext cx="110192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3200" b="1" dirty="0">
                <a:solidFill>
                  <a:schemeClr val="tx1"/>
                </a:solidFill>
              </a:rPr>
              <a:t>Plenaria</a:t>
            </a:r>
            <a:endParaRPr lang="es-ES" sz="32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7D4D6A68-22EB-403B-BDE7-BE45515087A9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30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9F94506-105E-C34F-7AFF-6AF6B2450F61}"/>
              </a:ext>
            </a:extLst>
          </p:cNvPr>
          <p:cNvGrpSpPr/>
          <p:nvPr/>
        </p:nvGrpSpPr>
        <p:grpSpPr>
          <a:xfrm>
            <a:off x="0" y="1042120"/>
            <a:ext cx="12192000" cy="885534"/>
            <a:chOff x="-3" y="1404506"/>
            <a:chExt cx="12192000" cy="2618854"/>
          </a:xfrm>
        </p:grpSpPr>
        <p:sp>
          <p:nvSpPr>
            <p:cNvPr id="6" name="Recortar y redondear rectángulo de esquina sencilla 5">
              <a:extLst>
                <a:ext uri="{FF2B5EF4-FFF2-40B4-BE49-F238E27FC236}">
                  <a16:creationId xmlns:a16="http://schemas.microsoft.com/office/drawing/2014/main" id="{C6AD0700-CB1C-5026-6D35-ED48CCED25A4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/>
            </a:p>
          </p:txBody>
        </p:sp>
        <p:sp>
          <p:nvSpPr>
            <p:cNvPr id="7" name="Google Shape;107;p3">
              <a:extLst>
                <a:ext uri="{FF2B5EF4-FFF2-40B4-BE49-F238E27FC236}">
                  <a16:creationId xmlns:a16="http://schemas.microsoft.com/office/drawing/2014/main" id="{F2F328FF-A8F5-1A9F-6E10-AA8E68082968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08;p3">
            <a:extLst>
              <a:ext uri="{FF2B5EF4-FFF2-40B4-BE49-F238E27FC236}">
                <a16:creationId xmlns:a16="http://schemas.microsoft.com/office/drawing/2014/main" id="{29A6045F-E460-9ECF-5583-525531C51621}"/>
              </a:ext>
            </a:extLst>
          </p:cNvPr>
          <p:cNvSpPr txBox="1"/>
          <p:nvPr/>
        </p:nvSpPr>
        <p:spPr>
          <a:xfrm>
            <a:off x="403867" y="1359368"/>
            <a:ext cx="1101924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 Estimación de cantidades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6F3B0F-2C99-141C-1E17-9E13A7D8B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697" y="2059995"/>
            <a:ext cx="6324600" cy="4352925"/>
          </a:xfrm>
          <a:prstGeom prst="rect">
            <a:avLst/>
          </a:prstGeom>
        </p:spPr>
      </p:pic>
      <p:sp>
        <p:nvSpPr>
          <p:cNvPr id="12" name="Google Shape;161;p6">
            <a:extLst>
              <a:ext uri="{FF2B5EF4-FFF2-40B4-BE49-F238E27FC236}">
                <a16:creationId xmlns:a16="http://schemas.microsoft.com/office/drawing/2014/main" id="{AD56B890-FA22-4A55-9D3F-7DC3A0B7E3F5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8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1790969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561807"/>
            <a:ext cx="110192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3200" b="1" dirty="0">
                <a:solidFill>
                  <a:schemeClr val="tx1"/>
                </a:solidFill>
              </a:rPr>
              <a:t>6. Cierre de la sesión</a:t>
            </a:r>
            <a:endParaRPr lang="es-ES" sz="32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3D7D91BB-2A1E-4A07-A26C-070AABBEAB45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1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827653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¿Qué aprendimos </a:t>
            </a:r>
            <a:r>
              <a:rPr lang="es-ES" sz="3200" b="1" dirty="0">
                <a:solidFill>
                  <a:schemeClr val="tx1"/>
                </a:solidFill>
              </a:rPr>
              <a:t>en el curso?</a:t>
            </a: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35119DDE-F21C-4B5A-8FBD-DA04C2E203BF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26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-4" y="1790969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561807"/>
            <a:ext cx="110192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3200" b="1" dirty="0">
                <a:solidFill>
                  <a:schemeClr val="tx1"/>
                </a:solidFill>
              </a:rPr>
              <a:t>7. </a:t>
            </a:r>
            <a:r>
              <a:rPr lang="es-ES" sz="3200" b="1" dirty="0"/>
              <a:t>Evaluación del curso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3D7D91BB-2A1E-4A07-A26C-070AABBEAB45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2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928379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1. Bienvenida y registro de participantes</a:t>
            </a: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86DF6402-8246-7E20-D615-59B2B6801AF8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5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928379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dirty="0">
                <a:solidFill>
                  <a:schemeClr val="tx1"/>
                </a:solidFill>
              </a:rPr>
              <a:t>2</a:t>
            </a: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Aprendizajes de la sesión anterior</a:t>
            </a: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86DF6402-8246-7E20-D615-59B2B6801AF8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2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586373" y="2928379"/>
            <a:ext cx="1101924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200" b="1" dirty="0">
                <a:solidFill>
                  <a:schemeClr val="tx1"/>
                </a:solidFill>
              </a:rPr>
              <a:t>3</a:t>
            </a: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Introducción y objetivos</a:t>
            </a:r>
          </a:p>
        </p:txBody>
      </p:sp>
      <p:sp>
        <p:nvSpPr>
          <p:cNvPr id="5" name="Google Shape;161;p6">
            <a:extLst>
              <a:ext uri="{FF2B5EF4-FFF2-40B4-BE49-F238E27FC236}">
                <a16:creationId xmlns:a16="http://schemas.microsoft.com/office/drawing/2014/main" id="{86DF6402-8246-7E20-D615-59B2B6801AF8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5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CB60803-820D-4CF8-7D87-236AC86E1F55}"/>
              </a:ext>
            </a:extLst>
          </p:cNvPr>
          <p:cNvSpPr/>
          <p:nvPr/>
        </p:nvSpPr>
        <p:spPr>
          <a:xfrm>
            <a:off x="180581" y="2750989"/>
            <a:ext cx="11789441" cy="3665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BDBD0B8C-7E5E-E8B4-195A-7A979F4C6459}"/>
              </a:ext>
            </a:extLst>
          </p:cNvPr>
          <p:cNvSpPr/>
          <p:nvPr/>
        </p:nvSpPr>
        <p:spPr>
          <a:xfrm>
            <a:off x="-3" y="1686615"/>
            <a:ext cx="12192000" cy="8533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4" descr="con el objetivo de la audiencia objetivo icono de color rgb 2307602 Vector  en Vecteezy">
            <a:extLst>
              <a:ext uri="{FF2B5EF4-FFF2-40B4-BE49-F238E27FC236}">
                <a16:creationId xmlns:a16="http://schemas.microsoft.com/office/drawing/2014/main" id="{62A0697F-3467-187A-BA3B-D75DD3B2A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94" b="82857" l="18980" r="84694">
                        <a14:foregroundMark x1="29082" y1="24694" x2="29082" y2="24694"/>
                        <a14:foregroundMark x1="41327" y1="28367" x2="41327" y2="28367"/>
                        <a14:foregroundMark x1="34286" y1="37959" x2="34286" y2="37959"/>
                        <a14:foregroundMark x1="44184" y1="38163" x2="44184" y2="38163"/>
                        <a14:foregroundMark x1="39082" y1="47041" x2="39082" y2="47041"/>
                        <a14:foregroundMark x1="35510" y1="56122" x2="35510" y2="56122"/>
                        <a14:foregroundMark x1="37449" y1="65000" x2="37449" y2="65000"/>
                        <a14:foregroundMark x1="38163" y1="74184" x2="38163" y2="74184"/>
                        <a14:foregroundMark x1="44388" y1="74184" x2="44388" y2="74184"/>
                        <a14:foregroundMark x1="33673" y1="24490" x2="36224" y2="71429"/>
                        <a14:foregroundMark x1="42449" y1="23776" x2="42449" y2="68265"/>
                        <a14:foregroundMark x1="48776" y1="45102" x2="60000" y2="45714"/>
                        <a14:foregroundMark x1="24286" y1="78265" x2="50612" y2="75204"/>
                        <a14:foregroundMark x1="58163" y1="59490" x2="58776" y2="68265"/>
                        <a14:foregroundMark x1="66939" y1="55102" x2="66939" y2="66429"/>
                        <a14:foregroundMark x1="60612" y1="56327" x2="56837" y2="67653"/>
                        <a14:foregroundMark x1="58776" y1="68878" x2="63163" y2="73265"/>
                        <a14:foregroundMark x1="70000" y1="67653" x2="70612" y2="73878"/>
                        <a14:foregroundMark x1="25000" y1="23163" x2="25000" y2="7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7535" r="15416" b="16753"/>
          <a:stretch/>
        </p:blipFill>
        <p:spPr bwMode="auto">
          <a:xfrm>
            <a:off x="449489" y="1784139"/>
            <a:ext cx="682311" cy="6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31A5BDC7-863D-6091-15BB-03B37BA8B6DC}"/>
              </a:ext>
            </a:extLst>
          </p:cNvPr>
          <p:cNvSpPr txBox="1"/>
          <p:nvPr/>
        </p:nvSpPr>
        <p:spPr>
          <a:xfrm>
            <a:off x="1131800" y="1861476"/>
            <a:ext cx="106612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PE" sz="2400" b="1" dirty="0">
                <a:solidFill>
                  <a:schemeClr val="lt1"/>
                </a:solidFill>
              </a:rPr>
              <a:t>OBJETIVO DE LA SESIÓN 7</a:t>
            </a:r>
            <a:endParaRPr lang="es-PE" sz="2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CAD10C4-5BCC-5E92-60C8-A58FD3E1A5B6}"/>
              </a:ext>
            </a:extLst>
          </p:cNvPr>
          <p:cNvSpPr/>
          <p:nvPr/>
        </p:nvSpPr>
        <p:spPr>
          <a:xfrm>
            <a:off x="665150" y="2995438"/>
            <a:ext cx="10509666" cy="11318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400" dirty="0">
                <a:solidFill>
                  <a:schemeClr val="tx1"/>
                </a:solidFill>
                <a:latin typeface="+mn-lt"/>
                <a:cs typeface="Calibri"/>
              </a:rPr>
              <a:t>Elaborar presupuestos para el reforzamiento o mejora de columnas, vigas y losa aligerada en una vivienda</a:t>
            </a:r>
            <a:r>
              <a:rPr lang="es-PE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4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6E7053E3-1700-A04C-D5B6-615D71A108B0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6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BDBD0B8C-7E5E-E8B4-195A-7A979F4C6459}"/>
              </a:ext>
            </a:extLst>
          </p:cNvPr>
          <p:cNvSpPr/>
          <p:nvPr/>
        </p:nvSpPr>
        <p:spPr>
          <a:xfrm>
            <a:off x="-3" y="1686615"/>
            <a:ext cx="12192000" cy="8533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7F4C67EC-F8D0-760F-385F-BBBD69CAB725}"/>
              </a:ext>
            </a:extLst>
          </p:cNvPr>
          <p:cNvSpPr txBox="1"/>
          <p:nvPr/>
        </p:nvSpPr>
        <p:spPr>
          <a:xfrm>
            <a:off x="1131800" y="1861476"/>
            <a:ext cx="11060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PE" sz="2400" b="1" dirty="0">
                <a:solidFill>
                  <a:schemeClr val="lt1"/>
                </a:solidFill>
              </a:rPr>
              <a:t>CONTENIDO</a:t>
            </a:r>
            <a:r>
              <a:rPr lang="es-PE" sz="2000" b="1" dirty="0">
                <a:solidFill>
                  <a:schemeClr val="lt1"/>
                </a:solidFill>
              </a:rPr>
              <a:t>: </a:t>
            </a:r>
            <a:r>
              <a:rPr lang="es-PE" sz="1800" b="1" dirty="0">
                <a:solidFill>
                  <a:schemeClr val="lt1"/>
                </a:solidFill>
              </a:rPr>
              <a:t>Presupuesto de reforzamiento o mejoramiento de vigas y techos de losa aligerada de una vivienda. </a:t>
            </a:r>
            <a:endParaRPr lang="es-PE" sz="2400" b="1" dirty="0">
              <a:solidFill>
                <a:schemeClr val="lt1"/>
              </a:solidFill>
            </a:endParaRPr>
          </a:p>
        </p:txBody>
      </p:sp>
      <p:pic>
        <p:nvPicPr>
          <p:cNvPr id="9" name="Picture 2" descr="contenido del sitio web icono de color rgb 2307595 Vector en Vecteezy">
            <a:extLst>
              <a:ext uri="{FF2B5EF4-FFF2-40B4-BE49-F238E27FC236}">
                <a16:creationId xmlns:a16="http://schemas.microsoft.com/office/drawing/2014/main" id="{B32FC3E8-42F8-E417-3F53-F9DB3F78D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082" b="81122" l="18061" r="83571">
                        <a14:foregroundMark x1="39286" y1="34592" x2="39286" y2="34592"/>
                        <a14:foregroundMark x1="46939" y1="35102" x2="46939" y2="35102"/>
                        <a14:foregroundMark x1="45918" y1="42959" x2="45918" y2="42959"/>
                        <a14:foregroundMark x1="45918" y1="49184" x2="45918" y2="49184"/>
                        <a14:foregroundMark x1="51531" y1="55612" x2="51531" y2="55612"/>
                        <a14:foregroundMark x1="76939" y1="45714" x2="76939" y2="45714"/>
                        <a14:foregroundMark x1="77143" y1="42245" x2="76939" y2="46837"/>
                        <a14:foregroundMark x1="35816" y1="30918" x2="35306" y2="57245"/>
                        <a14:foregroundMark x1="42551" y1="30714" x2="59592" y2="31633"/>
                        <a14:foregroundMark x1="41837" y1="36735" x2="60714" y2="37347"/>
                        <a14:foregroundMark x1="39490" y1="51531" x2="60714" y2="52449"/>
                        <a14:foregroundMark x1="54082" y1="45918" x2="54082" y2="45918"/>
                        <a14:foregroundMark x1="58878" y1="43367" x2="58878" y2="43367"/>
                        <a14:foregroundMark x1="45510" y1="56837" x2="45510" y2="56837"/>
                        <a14:foregroundMark x1="24490" y1="41327" x2="24490" y2="41327"/>
                        <a14:foregroundMark x1="45000" y1="21224" x2="45000" y2="21224"/>
                        <a14:foregroundMark x1="34184" y1="21429" x2="33980" y2="21429"/>
                        <a14:foregroundMark x1="33469" y1="21429" x2="33469" y2="21429"/>
                        <a14:foregroundMark x1="47347" y1="21020" x2="63980" y2="21020"/>
                        <a14:foregroundMark x1="44082" y1="76939" x2="44082" y2="76939"/>
                        <a14:foregroundMark x1="42551" y1="71327" x2="42551" y2="71327"/>
                        <a14:backgroundMark x1="29898" y1="23469" x2="29898" y2="68673"/>
                        <a14:backgroundMark x1="28265" y1="22959" x2="27857" y2="70816"/>
                        <a14:backgroundMark x1="67755" y1="40102" x2="79286" y2="38776"/>
                        <a14:backgroundMark x1="70408" y1="33163" x2="75714" y2="31429"/>
                        <a14:backgroundMark x1="70204" y1="28571" x2="70204" y2="37143"/>
                        <a14:backgroundMark x1="76633" y1="29592" x2="70612" y2="37653"/>
                        <a14:backgroundMark x1="69796" y1="53571" x2="69796" y2="67755"/>
                        <a14:backgroundMark x1="76837" y1="54286" x2="77245" y2="68163"/>
                        <a14:backgroundMark x1="78367" y1="65816" x2="11224" y2="67143"/>
                        <a14:backgroundMark x1="32041" y1="70408" x2="58878" y2="69286"/>
                        <a14:backgroundMark x1="29184" y1="72653" x2="60204" y2="72653"/>
                        <a14:backgroundMark x1="73469" y1="51837" x2="80408" y2="51837"/>
                        <a14:backgroundMark x1="67245" y1="28980" x2="67245" y2="35204"/>
                        <a14:backgroundMark x1="66633" y1="63265" x2="66633" y2="64694"/>
                        <a14:backgroundMark x1="66633" y1="28469" x2="66633" y2="38061"/>
                        <a14:backgroundMark x1="72347" y1="50918" x2="75000" y2="51327"/>
                        <a14:backgroundMark x1="79898" y1="51122" x2="74388" y2="51837"/>
                        <a14:backgroundMark x1="71327" y1="40714" x2="80408" y2="40306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04" t="19113" r="16375" b="35340"/>
          <a:stretch/>
        </p:blipFill>
        <p:spPr bwMode="auto">
          <a:xfrm flipH="1">
            <a:off x="257125" y="1760326"/>
            <a:ext cx="758297" cy="6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151C8D8-F44F-0A9E-9CFB-51CB0E8F3D17}"/>
              </a:ext>
            </a:extLst>
          </p:cNvPr>
          <p:cNvSpPr/>
          <p:nvPr/>
        </p:nvSpPr>
        <p:spPr>
          <a:xfrm>
            <a:off x="182506" y="2653827"/>
            <a:ext cx="3821121" cy="3763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4AFB027-2295-24B7-BDE3-0E7073DB3FFE}"/>
              </a:ext>
            </a:extLst>
          </p:cNvPr>
          <p:cNvSpPr/>
          <p:nvPr/>
        </p:nvSpPr>
        <p:spPr>
          <a:xfrm>
            <a:off x="4154833" y="2653826"/>
            <a:ext cx="3841059" cy="3763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8A73494-E2D7-D1D4-2559-BEDE8CF5A4ED}"/>
              </a:ext>
            </a:extLst>
          </p:cNvPr>
          <p:cNvSpPr/>
          <p:nvPr/>
        </p:nvSpPr>
        <p:spPr>
          <a:xfrm>
            <a:off x="426996" y="2782279"/>
            <a:ext cx="3332140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PE" sz="2000" b="1" dirty="0"/>
              <a:t>1:</a:t>
            </a:r>
          </a:p>
          <a:p>
            <a:endParaRPr lang="es-PE" sz="2000" b="1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/>
              <a:t>Analizar los costos estimados por cada solución para reforzamiento y mejoramiento.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AA93DF9-E716-2EE6-259C-0F935A271B1C}"/>
              </a:ext>
            </a:extLst>
          </p:cNvPr>
          <p:cNvSpPr/>
          <p:nvPr/>
        </p:nvSpPr>
        <p:spPr>
          <a:xfrm>
            <a:off x="4218451" y="2728525"/>
            <a:ext cx="3751242" cy="37240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PE" sz="2000" b="1" dirty="0"/>
              <a:t>2:</a:t>
            </a:r>
          </a:p>
          <a:p>
            <a:endParaRPr lang="es-PE" sz="2000" b="1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/>
              <a:t>Elaborar el presupuesto para el reforzamiento de una columna, viga y techo de losa aligerada utilizando anclajes químicos</a:t>
            </a:r>
            <a:r>
              <a:rPr lang="es-ES" sz="2000" dirty="0"/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6A34C7-78B3-2FD8-165F-69A05D3F9A77}"/>
              </a:ext>
            </a:extLst>
          </p:cNvPr>
          <p:cNvSpPr/>
          <p:nvPr/>
        </p:nvSpPr>
        <p:spPr>
          <a:xfrm>
            <a:off x="8147098" y="2641124"/>
            <a:ext cx="3841059" cy="3763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DDCC332-0A05-3023-2EF1-3587E605625C}"/>
              </a:ext>
            </a:extLst>
          </p:cNvPr>
          <p:cNvSpPr/>
          <p:nvPr/>
        </p:nvSpPr>
        <p:spPr>
          <a:xfrm>
            <a:off x="8236915" y="2769577"/>
            <a:ext cx="375124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PE" sz="2000" b="1" dirty="0"/>
              <a:t>3:</a:t>
            </a:r>
          </a:p>
          <a:p>
            <a:endParaRPr lang="es-PE" sz="2000" b="1" u="sng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 </a:t>
            </a:r>
            <a:r>
              <a:rPr lang="es-ES" sz="3200" dirty="0"/>
              <a:t>Evaluación</a:t>
            </a:r>
            <a:r>
              <a:rPr lang="es-ES" sz="2000" dirty="0"/>
              <a:t>. </a:t>
            </a:r>
          </a:p>
        </p:txBody>
      </p:sp>
      <p:sp>
        <p:nvSpPr>
          <p:cNvPr id="14" name="Google Shape;161;p6">
            <a:extLst>
              <a:ext uri="{FF2B5EF4-FFF2-40B4-BE49-F238E27FC236}">
                <a16:creationId xmlns:a16="http://schemas.microsoft.com/office/drawing/2014/main" id="{3446933C-5D9C-43F9-B6B9-46BF56686927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8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F6664BC-503B-A1D4-E68D-272C916E87E4}"/>
              </a:ext>
            </a:extLst>
          </p:cNvPr>
          <p:cNvGrpSpPr/>
          <p:nvPr/>
        </p:nvGrpSpPr>
        <p:grpSpPr>
          <a:xfrm>
            <a:off x="0" y="1770266"/>
            <a:ext cx="12192000" cy="2618854"/>
            <a:chOff x="-3" y="1404506"/>
            <a:chExt cx="12192000" cy="2618854"/>
          </a:xfrm>
        </p:grpSpPr>
        <p:sp>
          <p:nvSpPr>
            <p:cNvPr id="3" name="Recortar y redondear rectángulo de esquina sencilla 5">
              <a:extLst>
                <a:ext uri="{FF2B5EF4-FFF2-40B4-BE49-F238E27FC236}">
                  <a16:creationId xmlns:a16="http://schemas.microsoft.com/office/drawing/2014/main" id="{A981C2A3-5BC8-692B-6D96-1DDEFF2E7615}"/>
                </a:ext>
              </a:extLst>
            </p:cNvPr>
            <p:cNvSpPr/>
            <p:nvPr/>
          </p:nvSpPr>
          <p:spPr>
            <a:xfrm flipH="1">
              <a:off x="-1" y="1404506"/>
              <a:ext cx="3225800" cy="95630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Google Shape;107;p3">
              <a:extLst>
                <a:ext uri="{FF2B5EF4-FFF2-40B4-BE49-F238E27FC236}">
                  <a16:creationId xmlns:a16="http://schemas.microsoft.com/office/drawing/2014/main" id="{FFA8C050-C5FF-DC97-6CF0-B3A7869A9525}"/>
                </a:ext>
              </a:extLst>
            </p:cNvPr>
            <p:cNvSpPr/>
            <p:nvPr/>
          </p:nvSpPr>
          <p:spPr>
            <a:xfrm>
              <a:off x="-3" y="1686615"/>
              <a:ext cx="12192000" cy="23367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8;p3">
            <a:extLst>
              <a:ext uri="{FF2B5EF4-FFF2-40B4-BE49-F238E27FC236}">
                <a16:creationId xmlns:a16="http://schemas.microsoft.com/office/drawing/2014/main" id="{D36804AE-12AE-EA14-0BE0-60DDBAAD9060}"/>
              </a:ext>
            </a:extLst>
          </p:cNvPr>
          <p:cNvSpPr txBox="1"/>
          <p:nvPr/>
        </p:nvSpPr>
        <p:spPr>
          <a:xfrm>
            <a:off x="780147" y="2435937"/>
            <a:ext cx="110192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s-ES" sz="3200" b="1" dirty="0"/>
              <a:t>Analizar los costos estimados por cada solución para reforzamiento y mejoramiento.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32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61;p6">
            <a:extLst>
              <a:ext uri="{FF2B5EF4-FFF2-40B4-BE49-F238E27FC236}">
                <a16:creationId xmlns:a16="http://schemas.microsoft.com/office/drawing/2014/main" id="{BA614BF3-6146-4165-B49E-6F4E66B4F7F0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6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40EF69-1846-000F-BD2B-81E7212B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37" y="190847"/>
            <a:ext cx="595710" cy="4806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4418BD-FF81-F299-062B-B92DFEA31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6545261"/>
            <a:ext cx="12192003" cy="319744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93B29361-1F45-601C-9402-6BEFAF6411FE}"/>
              </a:ext>
            </a:extLst>
          </p:cNvPr>
          <p:cNvSpPr/>
          <p:nvPr/>
        </p:nvSpPr>
        <p:spPr>
          <a:xfrm>
            <a:off x="354657" y="2404184"/>
            <a:ext cx="7710773" cy="3420756"/>
          </a:xfrm>
          <a:prstGeom prst="roundRect">
            <a:avLst/>
          </a:prstGeom>
          <a:solidFill>
            <a:schemeClr val="tx2">
              <a:lumMod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107;p3">
            <a:extLst>
              <a:ext uri="{FF2B5EF4-FFF2-40B4-BE49-F238E27FC236}">
                <a16:creationId xmlns:a16="http://schemas.microsoft.com/office/drawing/2014/main" id="{A9702F3B-85C4-EE1C-491F-DFDC0A7E560E}"/>
              </a:ext>
            </a:extLst>
          </p:cNvPr>
          <p:cNvSpPr/>
          <p:nvPr/>
        </p:nvSpPr>
        <p:spPr>
          <a:xfrm>
            <a:off x="0" y="1130611"/>
            <a:ext cx="12192000" cy="881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Iconos De Equipo, El Trabajo En Equipo, Negocio imagen png - imagen  transparente descarga gratuita">
            <a:extLst>
              <a:ext uri="{FF2B5EF4-FFF2-40B4-BE49-F238E27FC236}">
                <a16:creationId xmlns:a16="http://schemas.microsoft.com/office/drawing/2014/main" id="{6044C661-C4D2-320A-C3E1-BF204077C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0425"/>
          <a:stretch/>
        </p:blipFill>
        <p:spPr bwMode="auto">
          <a:xfrm>
            <a:off x="346841" y="1276161"/>
            <a:ext cx="520262" cy="5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08;p3">
            <a:extLst>
              <a:ext uri="{FF2B5EF4-FFF2-40B4-BE49-F238E27FC236}">
                <a16:creationId xmlns:a16="http://schemas.microsoft.com/office/drawing/2014/main" id="{64CAFE43-2ADB-3BD2-0422-4CA284BD5980}"/>
              </a:ext>
            </a:extLst>
          </p:cNvPr>
          <p:cNvSpPr txBox="1"/>
          <p:nvPr/>
        </p:nvSpPr>
        <p:spPr>
          <a:xfrm>
            <a:off x="1040523" y="1198112"/>
            <a:ext cx="109780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4000"/>
            </a:pPr>
            <a:r>
              <a:rPr lang="es-ES" sz="2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Trabajo Individual guiado: </a:t>
            </a:r>
            <a:r>
              <a:rPr lang="es-PE" sz="2400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/>
                <a:ea typeface="Times New Roman" panose="02020603050405020304" pitchFamily="18" charset="0"/>
              </a:rPr>
              <a:t>Analizar los costos estimados</a:t>
            </a:r>
            <a:r>
              <a:rPr lang="es-PE" sz="2400" kern="0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</a:rPr>
              <a:t> por cada solución de reforzamiento y mejoramiento. </a:t>
            </a:r>
            <a:endParaRPr lang="es-ES" sz="2000" i="0" u="none" strike="noStrike" cap="none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15" name="Google Shape;108;p3">
            <a:extLst>
              <a:ext uri="{FF2B5EF4-FFF2-40B4-BE49-F238E27FC236}">
                <a16:creationId xmlns:a16="http://schemas.microsoft.com/office/drawing/2014/main" id="{1D1D291B-AF4C-C6CC-EE89-BC57389A5554}"/>
              </a:ext>
            </a:extLst>
          </p:cNvPr>
          <p:cNvSpPr txBox="1"/>
          <p:nvPr/>
        </p:nvSpPr>
        <p:spPr>
          <a:xfrm>
            <a:off x="689287" y="2504682"/>
            <a:ext cx="5883524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har char="•"/>
            </a:pPr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  <a:p>
            <a:pPr marL="342900" indent="-342900">
              <a:buChar char="•"/>
            </a:pPr>
            <a:r>
              <a:rPr lang="es-ES" sz="28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3 imágenes con los daños y problemas que requieren reforzamiento por grupo.</a:t>
            </a:r>
          </a:p>
          <a:p>
            <a:pPr marL="342900" indent="-342900">
              <a:buChar char="•"/>
            </a:pPr>
            <a:r>
              <a:rPr lang="es-ES" sz="28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2 papelógrafos por grupo.</a:t>
            </a:r>
          </a:p>
          <a:p>
            <a:pPr marL="342900" indent="-342900">
              <a:buChar char="•"/>
            </a:pPr>
            <a:r>
              <a:rPr lang="es-ES" sz="2800" dirty="0">
                <a:solidFill>
                  <a:schemeClr val="tx1"/>
                </a:solidFill>
                <a:latin typeface="+mn-lt"/>
                <a:cs typeface="Calibri"/>
                <a:sym typeface="Calibri"/>
              </a:rPr>
              <a:t>3plumones (rojo, azul y negro) por grupo.</a:t>
            </a:r>
          </a:p>
          <a:p>
            <a:pPr marL="342900" indent="-342900">
              <a:buChar char="•"/>
            </a:pPr>
            <a:endParaRPr lang="es-ES" sz="28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  <a:p>
            <a:endParaRPr lang="es-ES" sz="2000" dirty="0">
              <a:solidFill>
                <a:schemeClr val="tx1"/>
              </a:solidFill>
              <a:latin typeface="+mn-lt"/>
              <a:cs typeface="Calibri"/>
              <a:sym typeface="Calibri"/>
            </a:endParaRPr>
          </a:p>
        </p:txBody>
      </p:sp>
      <p:pic>
        <p:nvPicPr>
          <p:cNvPr id="16" name="Picture 8" descr="Icono Diseño, lápiz, regla, grid, guía Gratis de Free Set Color Outline">
            <a:extLst>
              <a:ext uri="{FF2B5EF4-FFF2-40B4-BE49-F238E27FC236}">
                <a16:creationId xmlns:a16="http://schemas.microsoft.com/office/drawing/2014/main" id="{40783607-E555-923C-D720-0E7B4D5D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13" y="3431827"/>
            <a:ext cx="491627" cy="49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61;p6">
            <a:extLst>
              <a:ext uri="{FF2B5EF4-FFF2-40B4-BE49-F238E27FC236}">
                <a16:creationId xmlns:a16="http://schemas.microsoft.com/office/drawing/2014/main" id="{7C547C01-F3E8-45C0-A60E-CA5DF31A8514}"/>
              </a:ext>
            </a:extLst>
          </p:cNvPr>
          <p:cNvSpPr txBox="1"/>
          <p:nvPr/>
        </p:nvSpPr>
        <p:spPr>
          <a:xfrm flipH="1">
            <a:off x="180581" y="275198"/>
            <a:ext cx="11826982" cy="73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PE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Módulo 2: Reforzamiento de estructuras de concreto armado en viviendas (columnas, vigas y techos de losa aligerada)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s-PE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15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24c7c7-90b3-46a0-ae28-e08e4c0ad000">
      <Terms xmlns="http://schemas.microsoft.com/office/infopath/2007/PartnerControls"/>
    </lcf76f155ced4ddcb4097134ff3c332f>
    <TaxCatchAll xmlns="fd05e867-c94c-4eed-8796-48230c11099e" xsi:nil="true"/>
    <Actores xmlns="e524c7c7-90b3-46a0-ae28-e08e4c0ad000" xsi:nil="true"/>
    <TranslatedLang xmlns="e524c7c7-90b3-46a0-ae28-e08e4c0ad0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63648822D494CBD238C31B43E839F" ma:contentTypeVersion="18" ma:contentTypeDescription="Create a new document." ma:contentTypeScope="" ma:versionID="32bf19081a226f7b0ff9d93ce2b6c6f7">
  <xsd:schema xmlns:xsd="http://www.w3.org/2001/XMLSchema" xmlns:xs="http://www.w3.org/2001/XMLSchema" xmlns:p="http://schemas.microsoft.com/office/2006/metadata/properties" xmlns:ns2="fd05e867-c94c-4eed-8796-48230c11099e" xmlns:ns3="e524c7c7-90b3-46a0-ae28-e08e4c0ad000" targetNamespace="http://schemas.microsoft.com/office/2006/metadata/properties" ma:root="true" ma:fieldsID="e33004d9079337f153ab37bff1356a10" ns2:_="" ns3:_="">
    <xsd:import namespace="fd05e867-c94c-4eed-8796-48230c11099e"/>
    <xsd:import namespace="e524c7c7-90b3-46a0-ae28-e08e4c0ad0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Actores" minOccurs="0"/>
                <xsd:element ref="ns3:TranslatedLang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5e867-c94c-4eed-8796-48230c1109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e7cc26c-7e3a-4143-959f-6eaeb60d06d3}" ma:internalName="TaxCatchAll" ma:showField="CatchAllData" ma:web="fd05e867-c94c-4eed-8796-48230c1109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4c7c7-90b3-46a0-ae28-e08e4c0ad0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ff1a7de-0354-4fe7-a65a-68130dd04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ctores" ma:index="23" nillable="true" ma:displayName="Actores" ma:description="Permite identificar actores claves para conocimiento crítico." ma:format="Dropdown" ma:internalName="Actores">
      <xsd:simpleType>
        <xsd:union memberTypes="dms:Text">
          <xsd:simpleType>
            <xsd:restriction base="dms:Choice">
              <xsd:enumeration value="Instituciones Financieras"/>
              <xsd:enumeration value="Instituciones Educativas"/>
              <xsd:enumeration value="Maestros de Obra"/>
            </xsd:restriction>
          </xsd:simpleType>
        </xsd:union>
      </xsd:simpleType>
    </xsd:element>
    <xsd:element name="TranslatedLang" ma:index="24" nillable="true" ma:displayName="Translated Language" ma:internalName="TranslatedLang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56EFD-A10F-482F-BDE5-C7C800FDDC94}">
  <ds:schemaRefs>
    <ds:schemaRef ds:uri="http://schemas.microsoft.com/office/2006/metadata/properties"/>
    <ds:schemaRef ds:uri="2f5f6eb6-ef45-4cc7-acd1-315704ade2e7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383cc69-82ce-420e-aa23-1e1f33778a0a"/>
    <ds:schemaRef ds:uri="http://schemas.microsoft.com/office/infopath/2007/PartnerControls"/>
    <ds:schemaRef ds:uri="cc929e0b-67f2-4e75-82e3-43191afbafcc"/>
    <ds:schemaRef ds:uri="http://www.w3.org/XML/1998/namespace"/>
    <ds:schemaRef ds:uri="e524c7c7-90b3-46a0-ae28-e08e4c0ad000"/>
    <ds:schemaRef ds:uri="fd05e867-c94c-4eed-8796-48230c11099e"/>
  </ds:schemaRefs>
</ds:datastoreItem>
</file>

<file path=customXml/itemProps2.xml><?xml version="1.0" encoding="utf-8"?>
<ds:datastoreItem xmlns:ds="http://schemas.openxmlformats.org/officeDocument/2006/customXml" ds:itemID="{546EB3CE-AFE0-4C4F-A52C-308704B7FE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D58DAD-33EC-44A8-AB3D-5A0CF5BDF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05e867-c94c-4eed-8796-48230c11099e"/>
    <ds:schemaRef ds:uri="e524c7c7-90b3-46a0-ae28-e08e4c0ad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2336</Words>
  <Application>Microsoft Office PowerPoint</Application>
  <PresentationFormat>Panorámica</PresentationFormat>
  <Paragraphs>213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Arq. Eduardo Mariño del Rosario</dc:creator>
  <cp:lastModifiedBy>Leonor Rodríguez</cp:lastModifiedBy>
  <cp:revision>305</cp:revision>
  <dcterms:modified xsi:type="dcterms:W3CDTF">2025-12-17T02:11:26Z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0x010100DF263648822D494CBD238C31B43E839F</vt:lpwstr>
  </property>
</Properties>
</file>