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media/image76.jpg" ContentType="image/jpg"/>
  <Override PartName="/ppt/media/image77.jpg" ContentType="image/jpg"/>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86" r:id="rId5"/>
    <p:sldMasterId id="2147483674" r:id="rId6"/>
    <p:sldMasterId id="2147483661" r:id="rId7"/>
  </p:sldMasterIdLst>
  <p:notesMasterIdLst>
    <p:notesMasterId r:id="rId91"/>
  </p:notesMasterIdLst>
  <p:handoutMasterIdLst>
    <p:handoutMasterId r:id="rId92"/>
  </p:handoutMasterIdLst>
  <p:sldIdLst>
    <p:sldId id="256" r:id="rId8"/>
    <p:sldId id="257" r:id="rId9"/>
    <p:sldId id="791" r:id="rId10"/>
    <p:sldId id="808" r:id="rId11"/>
    <p:sldId id="770" r:id="rId12"/>
    <p:sldId id="1164" r:id="rId13"/>
    <p:sldId id="815" r:id="rId14"/>
    <p:sldId id="1165" r:id="rId15"/>
    <p:sldId id="1166" r:id="rId16"/>
    <p:sldId id="1163" r:id="rId17"/>
    <p:sldId id="1225" r:id="rId18"/>
    <p:sldId id="1224" r:id="rId19"/>
    <p:sldId id="1089" r:id="rId20"/>
    <p:sldId id="915" r:id="rId21"/>
    <p:sldId id="1168" r:id="rId22"/>
    <p:sldId id="1090" r:id="rId23"/>
    <p:sldId id="1169" r:id="rId24"/>
    <p:sldId id="1170" r:id="rId25"/>
    <p:sldId id="1172" r:id="rId26"/>
    <p:sldId id="1171" r:id="rId27"/>
    <p:sldId id="1176" r:id="rId28"/>
    <p:sldId id="1175" r:id="rId29"/>
    <p:sldId id="1237" r:id="rId30"/>
    <p:sldId id="1238" r:id="rId31"/>
    <p:sldId id="1239" r:id="rId32"/>
    <p:sldId id="1181" r:id="rId33"/>
    <p:sldId id="1182" r:id="rId34"/>
    <p:sldId id="1184" r:id="rId35"/>
    <p:sldId id="1183" r:id="rId36"/>
    <p:sldId id="1186" r:id="rId37"/>
    <p:sldId id="1178" r:id="rId38"/>
    <p:sldId id="1177" r:id="rId39"/>
    <p:sldId id="1174" r:id="rId40"/>
    <p:sldId id="1173" r:id="rId41"/>
    <p:sldId id="1188" r:id="rId42"/>
    <p:sldId id="1104" r:id="rId43"/>
    <p:sldId id="1105" r:id="rId44"/>
    <p:sldId id="1240" r:id="rId45"/>
    <p:sldId id="1241" r:id="rId46"/>
    <p:sldId id="1229" r:id="rId47"/>
    <p:sldId id="1106" r:id="rId48"/>
    <p:sldId id="1107" r:id="rId49"/>
    <p:sldId id="1108" r:id="rId50"/>
    <p:sldId id="1109" r:id="rId51"/>
    <p:sldId id="1191" r:id="rId52"/>
    <p:sldId id="1192" r:id="rId53"/>
    <p:sldId id="1190" r:id="rId54"/>
    <p:sldId id="1189" r:id="rId55"/>
    <p:sldId id="1193" r:id="rId56"/>
    <p:sldId id="1194" r:id="rId57"/>
    <p:sldId id="1196" r:id="rId58"/>
    <p:sldId id="1198" r:id="rId59"/>
    <p:sldId id="1199" r:id="rId60"/>
    <p:sldId id="1197" r:id="rId61"/>
    <p:sldId id="1195" r:id="rId62"/>
    <p:sldId id="1201" r:id="rId63"/>
    <p:sldId id="1200" r:id="rId64"/>
    <p:sldId id="1202" r:id="rId65"/>
    <p:sldId id="1204" r:id="rId66"/>
    <p:sldId id="1205" r:id="rId67"/>
    <p:sldId id="1203" r:id="rId68"/>
    <p:sldId id="1206" r:id="rId69"/>
    <p:sldId id="1208" r:id="rId70"/>
    <p:sldId id="1207" r:id="rId71"/>
    <p:sldId id="1210" r:id="rId72"/>
    <p:sldId id="1209" r:id="rId73"/>
    <p:sldId id="1213" r:id="rId74"/>
    <p:sldId id="1214" r:id="rId75"/>
    <p:sldId id="1227" r:id="rId76"/>
    <p:sldId id="1231" r:id="rId77"/>
    <p:sldId id="1233" r:id="rId78"/>
    <p:sldId id="1228" r:id="rId79"/>
    <p:sldId id="1216" r:id="rId80"/>
    <p:sldId id="1217" r:id="rId81"/>
    <p:sldId id="1220" r:id="rId82"/>
    <p:sldId id="1236" r:id="rId83"/>
    <p:sldId id="1219" r:id="rId84"/>
    <p:sldId id="1212" r:id="rId85"/>
    <p:sldId id="1211" r:id="rId86"/>
    <p:sldId id="1222" r:id="rId87"/>
    <p:sldId id="1221" r:id="rId88"/>
    <p:sldId id="1223" r:id="rId89"/>
    <p:sldId id="1242" r:id="rId90"/>
  </p:sldIdLst>
  <p:sldSz cx="12192000" cy="6858000"/>
  <p:notesSz cx="6858000" cy="9144000"/>
  <p:embeddedFontLst>
    <p:embeddedFont>
      <p:font typeface="Arial Narrow" panose="020B06060202020A0204" pitchFamily="34" charset="0"/>
      <p:regular r:id="rId93"/>
      <p:bold r:id="rId94"/>
      <p:italic r:id="rId95"/>
      <p:boldItalic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8" roundtripDataSignature="AMtx7mi28BBesaLkum2lgjw1J2pDRIxWD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F1298C-D605-63F9-C950-A678B74EF265}" name="Silvia Alvarado" initials="SA" userId="S::silvia.alvarado@swisscontact.org::5fb066aa-ff0c-4c21-9f2f-c4e4870a1f3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rianella Patricia Mestanza Acosta" initials="" lastIdx="3" clrIdx="0"/>
  <p:cmAuthor id="1" name="RAUL ANTON" initials="RA" lastIdx="1" clrIdx="1">
    <p:extLst>
      <p:ext uri="{19B8F6BF-5375-455C-9EA6-DF929625EA0E}">
        <p15:presenceInfo xmlns:p15="http://schemas.microsoft.com/office/powerpoint/2012/main" userId="79c79ef6e00cc423" providerId="Windows Live"/>
      </p:ext>
    </p:extLst>
  </p:cmAuthor>
  <p:cmAuthor id="2" name="Silvia Alvarado" initials="SA" lastIdx="1" clrIdx="2">
    <p:extLst>
      <p:ext uri="{19B8F6BF-5375-455C-9EA6-DF929625EA0E}">
        <p15:presenceInfo xmlns:p15="http://schemas.microsoft.com/office/powerpoint/2012/main" userId="S::silvia.alvarado@swisscontact.org::5fb066aa-ff0c-4c21-9f2f-c4e4870a1f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47"/>
    <a:srgbClr val="7C5F3E"/>
    <a:srgbClr val="C8C8CA"/>
    <a:srgbClr val="F6F6F6"/>
    <a:srgbClr val="F8CBAD"/>
    <a:srgbClr val="DEEBF7"/>
    <a:srgbClr val="C5E0B4"/>
    <a:srgbClr val="A9D18E"/>
    <a:srgbClr val="D9D9D9"/>
    <a:srgbClr val="D7D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060F2C3-1643-4D06-973A-6FE5B4CC6DAA}">
  <a:tblStyle styleId="{8060F2C3-1643-4D06-973A-6FE5B4CC6DA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71" autoAdjust="0"/>
    <p:restoredTop sz="93792" autoAdjust="0"/>
  </p:normalViewPr>
  <p:slideViewPr>
    <p:cSldViewPr snapToGrid="0">
      <p:cViewPr varScale="1">
        <p:scale>
          <a:sx n="107" d="100"/>
          <a:sy n="107" d="100"/>
        </p:scale>
        <p:origin x="1182" y="102"/>
      </p:cViewPr>
      <p:guideLst>
        <p:guide orient="horz" pos="2160"/>
        <p:guide pos="3840"/>
      </p:guideLst>
    </p:cSldViewPr>
  </p:slideViewPr>
  <p:notesTextViewPr>
    <p:cViewPr>
      <p:scale>
        <a:sx n="125" d="100"/>
        <a:sy n="125" d="100"/>
      </p:scale>
      <p:origin x="0" y="0"/>
    </p:cViewPr>
  </p:notesTextViewPr>
  <p:notesViewPr>
    <p:cSldViewPr snapToGrid="0">
      <p:cViewPr varScale="1">
        <p:scale>
          <a:sx n="54" d="100"/>
          <a:sy n="54"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38" Type="http://customschemas.google.com/relationships/presentationmetadata" Target="meta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44" Type="http://schemas.microsoft.com/office/2018/10/relationships/authors" Target="authors.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font" Target="fonts/font3.fntdata"/><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39" Type="http://schemas.openxmlformats.org/officeDocument/2006/relationships/commentAuthors" Target="commentAuthor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notesMaster" Target="notesMasters/notesMaster1.xml"/><Relationship Id="rId96" Type="http://schemas.openxmlformats.org/officeDocument/2006/relationships/font" Target="fonts/font4.fntdata"/><Relationship Id="rId14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font" Target="fonts/font2.fntdata"/><Relationship Id="rId14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141"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font" Target="fonts/font1.fntdata"/><Relationship Id="rId142" Type="http://schemas.openxmlformats.org/officeDocument/2006/relationships/theme" Target="theme/theme1.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CCECF7-6E52-451D-9DB6-D6A9B3C11DB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PE"/>
        </a:p>
      </dgm:t>
    </dgm:pt>
    <dgm:pt modelId="{826DF2B7-3615-43B4-8C02-C4A840933E7A}">
      <dgm:prSet phldrT="[Texto]"/>
      <dgm:spPr>
        <a:solidFill>
          <a:schemeClr val="bg1">
            <a:lumMod val="85000"/>
          </a:schemeClr>
        </a:solidFill>
      </dgm:spPr>
      <dgm:t>
        <a:bodyPr/>
        <a:lstStyle/>
        <a:p>
          <a:r>
            <a:rPr lang="es-PE" dirty="0">
              <a:solidFill>
                <a:schemeClr val="tx1"/>
              </a:solidFill>
            </a:rPr>
            <a:t>Longitud</a:t>
          </a:r>
        </a:p>
      </dgm:t>
    </dgm:pt>
    <dgm:pt modelId="{8085AA20-3885-4430-8568-25446BF332D8}" type="parTrans" cxnId="{8E0CEF08-3AE5-4A8D-A50C-A0091574E6E4}">
      <dgm:prSet/>
      <dgm:spPr/>
      <dgm:t>
        <a:bodyPr/>
        <a:lstStyle/>
        <a:p>
          <a:endParaRPr lang="es-PE"/>
        </a:p>
      </dgm:t>
    </dgm:pt>
    <dgm:pt modelId="{7BAFF8F2-33DF-4A26-BD88-A79045D7D8A0}" type="sibTrans" cxnId="{8E0CEF08-3AE5-4A8D-A50C-A0091574E6E4}">
      <dgm:prSet/>
      <dgm:spPr/>
      <dgm:t>
        <a:bodyPr/>
        <a:lstStyle/>
        <a:p>
          <a:endParaRPr lang="es-PE"/>
        </a:p>
      </dgm:t>
    </dgm:pt>
    <dgm:pt modelId="{51B5EBAD-8C4E-4A64-9B83-0F9D76EF1E2E}">
      <dgm:prSet phldrT="[Texto]"/>
      <dgm:spPr>
        <a:solidFill>
          <a:schemeClr val="bg1">
            <a:lumMod val="85000"/>
          </a:schemeClr>
        </a:solidFill>
      </dgm:spPr>
      <dgm:t>
        <a:bodyPr/>
        <a:lstStyle/>
        <a:p>
          <a:r>
            <a:rPr lang="es-PE" dirty="0">
              <a:solidFill>
                <a:schemeClr val="tx1"/>
              </a:solidFill>
            </a:rPr>
            <a:t>1 m (metro)= 100 cm (centímetro); 	1 cm = 10 mm (milímetro)</a:t>
          </a:r>
        </a:p>
      </dgm:t>
    </dgm:pt>
    <dgm:pt modelId="{B61CE2C2-360C-4001-88B4-BBC2BFDADA25}" type="parTrans" cxnId="{8057B7D9-01D8-48B0-A362-A990230CA486}">
      <dgm:prSet/>
      <dgm:spPr/>
      <dgm:t>
        <a:bodyPr/>
        <a:lstStyle/>
        <a:p>
          <a:endParaRPr lang="es-PE"/>
        </a:p>
      </dgm:t>
    </dgm:pt>
    <dgm:pt modelId="{C04324ED-E215-46CC-8866-C262AD045303}" type="sibTrans" cxnId="{8057B7D9-01D8-48B0-A362-A990230CA486}">
      <dgm:prSet/>
      <dgm:spPr/>
      <dgm:t>
        <a:bodyPr/>
        <a:lstStyle/>
        <a:p>
          <a:endParaRPr lang="es-PE"/>
        </a:p>
      </dgm:t>
    </dgm:pt>
    <dgm:pt modelId="{495A658F-8F68-48F4-8731-BBDB22DD6BB3}">
      <dgm:prSet phldrT="[Texto]"/>
      <dgm:spPr>
        <a:solidFill>
          <a:schemeClr val="bg1">
            <a:lumMod val="85000"/>
          </a:schemeClr>
        </a:solidFill>
      </dgm:spPr>
      <dgm:t>
        <a:bodyPr/>
        <a:lstStyle/>
        <a:p>
          <a:r>
            <a:rPr lang="es-PE" dirty="0">
              <a:solidFill>
                <a:schemeClr val="tx1"/>
              </a:solidFill>
            </a:rPr>
            <a:t>1” (pulgada) = 2.54 cm; 	1´ (pie) = 30.48 cm</a:t>
          </a:r>
        </a:p>
      </dgm:t>
    </dgm:pt>
    <dgm:pt modelId="{66E6BC0C-DA8A-456C-B908-787922AAC945}" type="parTrans" cxnId="{0FE4E330-C45C-4995-B83F-75107F20911C}">
      <dgm:prSet/>
      <dgm:spPr/>
      <dgm:t>
        <a:bodyPr/>
        <a:lstStyle/>
        <a:p>
          <a:endParaRPr lang="es-PE"/>
        </a:p>
      </dgm:t>
    </dgm:pt>
    <dgm:pt modelId="{132570BE-90AC-4D25-8AAB-FF4A5B126D44}" type="sibTrans" cxnId="{0FE4E330-C45C-4995-B83F-75107F20911C}">
      <dgm:prSet/>
      <dgm:spPr/>
      <dgm:t>
        <a:bodyPr/>
        <a:lstStyle/>
        <a:p>
          <a:endParaRPr lang="es-PE"/>
        </a:p>
      </dgm:t>
    </dgm:pt>
    <dgm:pt modelId="{ACC9090D-1D8F-40F6-A64A-BB78784BBC84}">
      <dgm:prSet phldrT="[Texto]"/>
      <dgm:spPr>
        <a:solidFill>
          <a:schemeClr val="bg1">
            <a:lumMod val="85000"/>
          </a:schemeClr>
        </a:solidFill>
      </dgm:spPr>
      <dgm:t>
        <a:bodyPr/>
        <a:lstStyle/>
        <a:p>
          <a:r>
            <a:rPr lang="es-PE" dirty="0">
              <a:solidFill>
                <a:schemeClr val="tx1"/>
              </a:solidFill>
            </a:rPr>
            <a:t>Área o superficie</a:t>
          </a:r>
        </a:p>
      </dgm:t>
    </dgm:pt>
    <dgm:pt modelId="{79E0C559-1880-4666-A05D-2EBD2ECAC32E}" type="parTrans" cxnId="{6801416E-71D8-4B1C-BB0F-351A86FCEB72}">
      <dgm:prSet/>
      <dgm:spPr/>
      <dgm:t>
        <a:bodyPr/>
        <a:lstStyle/>
        <a:p>
          <a:endParaRPr lang="es-PE"/>
        </a:p>
      </dgm:t>
    </dgm:pt>
    <dgm:pt modelId="{7692BDA0-347E-4647-B500-489C6306C84C}" type="sibTrans" cxnId="{6801416E-71D8-4B1C-BB0F-351A86FCEB72}">
      <dgm:prSet/>
      <dgm:spPr/>
      <dgm:t>
        <a:bodyPr/>
        <a:lstStyle/>
        <a:p>
          <a:endParaRPr lang="es-PE"/>
        </a:p>
      </dgm:t>
    </dgm:pt>
    <dgm:pt modelId="{367253B6-A196-4AF4-BF0F-CD534F532602}">
      <dgm:prSet phldrT="[Texto]"/>
      <dgm:spPr>
        <a:solidFill>
          <a:schemeClr val="bg1">
            <a:lumMod val="85000"/>
          </a:schemeClr>
        </a:solidFill>
      </dgm:spPr>
      <dgm:t>
        <a:bodyPr/>
        <a:lstStyle/>
        <a:p>
          <a:r>
            <a:rPr lang="es-PE" dirty="0">
              <a:solidFill>
                <a:schemeClr val="tx1"/>
              </a:solidFill>
            </a:rPr>
            <a:t>1 m2 (metro cuadrado) = 10000 cm2 (centímetros cuadrados) 		</a:t>
          </a:r>
        </a:p>
      </dgm:t>
    </dgm:pt>
    <dgm:pt modelId="{21472232-A793-444A-A7F3-BE6B27964072}" type="parTrans" cxnId="{BCC59E1E-1940-4EB0-8B42-BFCFBF662FFD}">
      <dgm:prSet/>
      <dgm:spPr/>
      <dgm:t>
        <a:bodyPr/>
        <a:lstStyle/>
        <a:p>
          <a:endParaRPr lang="es-PE"/>
        </a:p>
      </dgm:t>
    </dgm:pt>
    <dgm:pt modelId="{7D5327B9-D710-4B10-A86C-81AF722C7F48}" type="sibTrans" cxnId="{BCC59E1E-1940-4EB0-8B42-BFCFBF662FFD}">
      <dgm:prSet/>
      <dgm:spPr/>
      <dgm:t>
        <a:bodyPr/>
        <a:lstStyle/>
        <a:p>
          <a:endParaRPr lang="es-PE"/>
        </a:p>
      </dgm:t>
    </dgm:pt>
    <dgm:pt modelId="{42369770-1A35-4BCE-B53E-0D52724D7657}">
      <dgm:prSet phldrT="[Texto]"/>
      <dgm:spPr>
        <a:solidFill>
          <a:schemeClr val="bg1">
            <a:lumMod val="85000"/>
          </a:schemeClr>
        </a:solidFill>
      </dgm:spPr>
      <dgm:t>
        <a:bodyPr/>
        <a:lstStyle/>
        <a:p>
          <a:r>
            <a:rPr lang="es-PE" dirty="0">
              <a:solidFill>
                <a:schemeClr val="tx1"/>
              </a:solidFill>
            </a:rPr>
            <a:t>Volumen </a:t>
          </a:r>
        </a:p>
      </dgm:t>
    </dgm:pt>
    <dgm:pt modelId="{8E4F969A-0C04-4207-9DD9-5A9A81A6D714}" type="parTrans" cxnId="{6216A372-A531-49DD-A70D-42B111321834}">
      <dgm:prSet/>
      <dgm:spPr/>
      <dgm:t>
        <a:bodyPr/>
        <a:lstStyle/>
        <a:p>
          <a:endParaRPr lang="es-PE"/>
        </a:p>
      </dgm:t>
    </dgm:pt>
    <dgm:pt modelId="{23F6A680-6771-48DF-A4F6-9F121BAA2D43}" type="sibTrans" cxnId="{6216A372-A531-49DD-A70D-42B111321834}">
      <dgm:prSet/>
      <dgm:spPr/>
      <dgm:t>
        <a:bodyPr/>
        <a:lstStyle/>
        <a:p>
          <a:endParaRPr lang="es-PE"/>
        </a:p>
      </dgm:t>
    </dgm:pt>
    <dgm:pt modelId="{0CAD0BC6-E124-4ECC-8AA7-FBF0CB4E1B91}">
      <dgm:prSet phldrT="[Texto]"/>
      <dgm:spPr>
        <a:solidFill>
          <a:schemeClr val="bg1">
            <a:lumMod val="85000"/>
          </a:schemeClr>
        </a:solidFill>
      </dgm:spPr>
      <dgm:t>
        <a:bodyPr/>
        <a:lstStyle/>
        <a:p>
          <a:r>
            <a:rPr lang="es-PE" dirty="0">
              <a:solidFill>
                <a:schemeClr val="tx1"/>
              </a:solidFill>
            </a:rPr>
            <a:t>1 m3 (mero cúbico) = 1000 l (litros)</a:t>
          </a:r>
        </a:p>
      </dgm:t>
    </dgm:pt>
    <dgm:pt modelId="{23AB6188-A536-408E-B066-37E760812748}" type="parTrans" cxnId="{21D473AE-5BA1-4904-A25B-0D49C1E8B174}">
      <dgm:prSet/>
      <dgm:spPr/>
      <dgm:t>
        <a:bodyPr/>
        <a:lstStyle/>
        <a:p>
          <a:endParaRPr lang="es-PE"/>
        </a:p>
      </dgm:t>
    </dgm:pt>
    <dgm:pt modelId="{C73016A8-11F1-46E2-A07C-7E33F84B6ACF}" type="sibTrans" cxnId="{21D473AE-5BA1-4904-A25B-0D49C1E8B174}">
      <dgm:prSet/>
      <dgm:spPr/>
      <dgm:t>
        <a:bodyPr/>
        <a:lstStyle/>
        <a:p>
          <a:endParaRPr lang="es-PE"/>
        </a:p>
      </dgm:t>
    </dgm:pt>
    <dgm:pt modelId="{A369B3FB-3C9D-4B54-80DF-676E47622709}">
      <dgm:prSet phldrT="[Texto]"/>
      <dgm:spPr>
        <a:solidFill>
          <a:schemeClr val="bg1">
            <a:lumMod val="85000"/>
          </a:schemeClr>
        </a:solidFill>
      </dgm:spPr>
      <dgm:t>
        <a:bodyPr/>
        <a:lstStyle/>
        <a:p>
          <a:r>
            <a:rPr lang="es-PE" dirty="0">
              <a:solidFill>
                <a:schemeClr val="tx1"/>
              </a:solidFill>
            </a:rPr>
            <a:t>1 pie3 (pie cúbico) = 28.32 l (litros) = 1 bolsa de cemento de 42.5 kg</a:t>
          </a:r>
        </a:p>
      </dgm:t>
    </dgm:pt>
    <dgm:pt modelId="{157912CF-BC7C-4298-9D98-DE1BA2C68A6D}" type="parTrans" cxnId="{757CC963-3B63-4A8E-816B-F9196C3F2B54}">
      <dgm:prSet/>
      <dgm:spPr/>
      <dgm:t>
        <a:bodyPr/>
        <a:lstStyle/>
        <a:p>
          <a:endParaRPr lang="es-PE"/>
        </a:p>
      </dgm:t>
    </dgm:pt>
    <dgm:pt modelId="{BF8FB9A9-A950-4EC2-832B-CB4DE91147DF}" type="sibTrans" cxnId="{757CC963-3B63-4A8E-816B-F9196C3F2B54}">
      <dgm:prSet/>
      <dgm:spPr/>
      <dgm:t>
        <a:bodyPr/>
        <a:lstStyle/>
        <a:p>
          <a:endParaRPr lang="es-PE"/>
        </a:p>
      </dgm:t>
    </dgm:pt>
    <dgm:pt modelId="{2F43A584-DB8A-4994-B4D3-042B58DEEC95}">
      <dgm:prSet phldrT="[Texto]"/>
      <dgm:spPr>
        <a:solidFill>
          <a:schemeClr val="bg1">
            <a:lumMod val="85000"/>
          </a:schemeClr>
        </a:solidFill>
      </dgm:spPr>
      <dgm:t>
        <a:bodyPr/>
        <a:lstStyle/>
        <a:p>
          <a:r>
            <a:rPr lang="es-PE" dirty="0">
              <a:solidFill>
                <a:schemeClr val="tx1"/>
              </a:solidFill>
            </a:rPr>
            <a:t>1 He (hectárea) = 10000 m2</a:t>
          </a:r>
        </a:p>
      </dgm:t>
    </dgm:pt>
    <dgm:pt modelId="{7E329779-71A7-4BE8-85E8-9A3F9EBB7184}" type="parTrans" cxnId="{DC1CB04B-B62C-42B1-ACDB-8B6C90BBFFB4}">
      <dgm:prSet/>
      <dgm:spPr/>
      <dgm:t>
        <a:bodyPr/>
        <a:lstStyle/>
        <a:p>
          <a:endParaRPr lang="es-PE"/>
        </a:p>
      </dgm:t>
    </dgm:pt>
    <dgm:pt modelId="{7EB908D5-E4DF-4166-99B7-471B8A282BCA}" type="sibTrans" cxnId="{DC1CB04B-B62C-42B1-ACDB-8B6C90BBFFB4}">
      <dgm:prSet/>
      <dgm:spPr/>
      <dgm:t>
        <a:bodyPr/>
        <a:lstStyle/>
        <a:p>
          <a:endParaRPr lang="es-PE"/>
        </a:p>
      </dgm:t>
    </dgm:pt>
    <dgm:pt modelId="{C1871674-3D9F-4BCB-9070-A5FAD05E46E8}" type="pres">
      <dgm:prSet presAssocID="{B5CCECF7-6E52-451D-9DB6-D6A9B3C11DB5}" presName="linear" presStyleCnt="0">
        <dgm:presLayoutVars>
          <dgm:dir/>
          <dgm:resizeHandles val="exact"/>
        </dgm:presLayoutVars>
      </dgm:prSet>
      <dgm:spPr/>
    </dgm:pt>
    <dgm:pt modelId="{892CB694-D51A-42A4-B46C-9FD4B8A66E3A}" type="pres">
      <dgm:prSet presAssocID="{826DF2B7-3615-43B4-8C02-C4A840933E7A}" presName="comp" presStyleCnt="0"/>
      <dgm:spPr/>
    </dgm:pt>
    <dgm:pt modelId="{E902A562-6905-4346-89C8-446D575DE5CE}" type="pres">
      <dgm:prSet presAssocID="{826DF2B7-3615-43B4-8C02-C4A840933E7A}" presName="box" presStyleLbl="node1" presStyleIdx="0" presStyleCnt="3"/>
      <dgm:spPr/>
    </dgm:pt>
    <dgm:pt modelId="{3D1FAF66-9CBE-4A97-B6BD-C324D6CB0770}" type="pres">
      <dgm:prSet presAssocID="{826DF2B7-3615-43B4-8C02-C4A840933E7A}" presName="img" presStyleLbl="fgImgPlace1" presStyleIdx="0" presStyleCnt="3"/>
      <dgm:spPr>
        <a:blipFill rotWithShape="1">
          <a:blip xmlns:r="http://schemas.openxmlformats.org/officeDocument/2006/relationships" r:embed="rId1"/>
          <a:srcRect/>
          <a:stretch>
            <a:fillRect l="-27000" r="-27000"/>
          </a:stretch>
        </a:blipFill>
      </dgm:spPr>
    </dgm:pt>
    <dgm:pt modelId="{EF44CFDA-BD96-4FA7-9A97-07F79C8A4F31}" type="pres">
      <dgm:prSet presAssocID="{826DF2B7-3615-43B4-8C02-C4A840933E7A}" presName="text" presStyleLbl="node1" presStyleIdx="0" presStyleCnt="3">
        <dgm:presLayoutVars>
          <dgm:bulletEnabled val="1"/>
        </dgm:presLayoutVars>
      </dgm:prSet>
      <dgm:spPr/>
    </dgm:pt>
    <dgm:pt modelId="{2186C503-24CA-4561-AF44-0E01FEFAE448}" type="pres">
      <dgm:prSet presAssocID="{7BAFF8F2-33DF-4A26-BD88-A79045D7D8A0}" presName="spacer" presStyleCnt="0"/>
      <dgm:spPr/>
    </dgm:pt>
    <dgm:pt modelId="{25880064-42AE-48BC-A80C-44BED37DE2EB}" type="pres">
      <dgm:prSet presAssocID="{ACC9090D-1D8F-40F6-A64A-BB78784BBC84}" presName="comp" presStyleCnt="0"/>
      <dgm:spPr/>
    </dgm:pt>
    <dgm:pt modelId="{5089076F-4F8E-4B4B-A507-9DBBB6E0E54C}" type="pres">
      <dgm:prSet presAssocID="{ACC9090D-1D8F-40F6-A64A-BB78784BBC84}" presName="box" presStyleLbl="node1" presStyleIdx="1" presStyleCnt="3"/>
      <dgm:spPr/>
    </dgm:pt>
    <dgm:pt modelId="{38F7D4DA-4DE2-420A-B448-BA3B29D1EF61}" type="pres">
      <dgm:prSet presAssocID="{ACC9090D-1D8F-40F6-A64A-BB78784BBC84}" presName="img" presStyleLbl="fgImgPlace1" presStyleIdx="1" presStyleCnt="3"/>
      <dgm:spPr>
        <a:blipFill rotWithShape="1">
          <a:blip xmlns:r="http://schemas.openxmlformats.org/officeDocument/2006/relationships" r:embed="rId2">
            <a:alphaModFix/>
          </a:blip>
          <a:srcRect/>
          <a:stretch>
            <a:fillRect t="-31000" b="-31000"/>
          </a:stretch>
        </a:blipFill>
      </dgm:spPr>
    </dgm:pt>
    <dgm:pt modelId="{E49BFB31-6D17-48FB-934C-ECF55159FDCF}" type="pres">
      <dgm:prSet presAssocID="{ACC9090D-1D8F-40F6-A64A-BB78784BBC84}" presName="text" presStyleLbl="node1" presStyleIdx="1" presStyleCnt="3">
        <dgm:presLayoutVars>
          <dgm:bulletEnabled val="1"/>
        </dgm:presLayoutVars>
      </dgm:prSet>
      <dgm:spPr/>
    </dgm:pt>
    <dgm:pt modelId="{6E79876D-A396-41C0-AB9A-32ACCEF83406}" type="pres">
      <dgm:prSet presAssocID="{7692BDA0-347E-4647-B500-489C6306C84C}" presName="spacer" presStyleCnt="0"/>
      <dgm:spPr/>
    </dgm:pt>
    <dgm:pt modelId="{5CB30FC7-5B60-4F0F-A4BC-A8643188DAE0}" type="pres">
      <dgm:prSet presAssocID="{42369770-1A35-4BCE-B53E-0D52724D7657}" presName="comp" presStyleCnt="0"/>
      <dgm:spPr/>
    </dgm:pt>
    <dgm:pt modelId="{5E9A5237-BAFD-450B-A458-29E07259E3EC}" type="pres">
      <dgm:prSet presAssocID="{42369770-1A35-4BCE-B53E-0D52724D7657}" presName="box" presStyleLbl="node1" presStyleIdx="2" presStyleCnt="3"/>
      <dgm:spPr/>
    </dgm:pt>
    <dgm:pt modelId="{AFBE8729-814B-4977-9920-386E9B0A4EAD}" type="pres">
      <dgm:prSet presAssocID="{42369770-1A35-4BCE-B53E-0D52724D7657}" presName="img" presStyleLbl="fgImgPlace1" presStyleIdx="2" presStyleCnt="3"/>
      <dgm:spPr>
        <a:blipFill rotWithShape="1">
          <a:blip xmlns:r="http://schemas.openxmlformats.org/officeDocument/2006/relationships" r:embed="rId3"/>
          <a:srcRect/>
          <a:stretch>
            <a:fillRect t="-56000" b="-56000"/>
          </a:stretch>
        </a:blipFill>
      </dgm:spPr>
    </dgm:pt>
    <dgm:pt modelId="{AC0A4E27-E85D-401E-82FF-441318464ADC}" type="pres">
      <dgm:prSet presAssocID="{42369770-1A35-4BCE-B53E-0D52724D7657}" presName="text" presStyleLbl="node1" presStyleIdx="2" presStyleCnt="3">
        <dgm:presLayoutVars>
          <dgm:bulletEnabled val="1"/>
        </dgm:presLayoutVars>
      </dgm:prSet>
      <dgm:spPr/>
    </dgm:pt>
  </dgm:ptLst>
  <dgm:cxnLst>
    <dgm:cxn modelId="{8E0CEF08-3AE5-4A8D-A50C-A0091574E6E4}" srcId="{B5CCECF7-6E52-451D-9DB6-D6A9B3C11DB5}" destId="{826DF2B7-3615-43B4-8C02-C4A840933E7A}" srcOrd="0" destOrd="0" parTransId="{8085AA20-3885-4430-8568-25446BF332D8}" sibTransId="{7BAFF8F2-33DF-4A26-BD88-A79045D7D8A0}"/>
    <dgm:cxn modelId="{828F0B0B-E035-4C78-B0A0-B7750D7DFFDD}" type="presOf" srcId="{51B5EBAD-8C4E-4A64-9B83-0F9D76EF1E2E}" destId="{EF44CFDA-BD96-4FA7-9A97-07F79C8A4F31}" srcOrd="1" destOrd="1" presId="urn:microsoft.com/office/officeart/2005/8/layout/vList4"/>
    <dgm:cxn modelId="{87D9111B-94BD-4122-A8F7-C4E18AFB62D8}" type="presOf" srcId="{51B5EBAD-8C4E-4A64-9B83-0F9D76EF1E2E}" destId="{E902A562-6905-4346-89C8-446D575DE5CE}" srcOrd="0" destOrd="1" presId="urn:microsoft.com/office/officeart/2005/8/layout/vList4"/>
    <dgm:cxn modelId="{BCC59E1E-1940-4EB0-8B42-BFCFBF662FFD}" srcId="{ACC9090D-1D8F-40F6-A64A-BB78784BBC84}" destId="{367253B6-A196-4AF4-BF0F-CD534F532602}" srcOrd="0" destOrd="0" parTransId="{21472232-A793-444A-A7F3-BE6B27964072}" sibTransId="{7D5327B9-D710-4B10-A86C-81AF722C7F48}"/>
    <dgm:cxn modelId="{58825F2E-5AAF-4CF3-9703-4165F0FD100D}" type="presOf" srcId="{0CAD0BC6-E124-4ECC-8AA7-FBF0CB4E1B91}" destId="{AC0A4E27-E85D-401E-82FF-441318464ADC}" srcOrd="1" destOrd="1" presId="urn:microsoft.com/office/officeart/2005/8/layout/vList4"/>
    <dgm:cxn modelId="{0FE4E330-C45C-4995-B83F-75107F20911C}" srcId="{826DF2B7-3615-43B4-8C02-C4A840933E7A}" destId="{495A658F-8F68-48F4-8731-BBDB22DD6BB3}" srcOrd="1" destOrd="0" parTransId="{66E6BC0C-DA8A-456C-B908-787922AAC945}" sibTransId="{132570BE-90AC-4D25-8AAB-FF4A5B126D44}"/>
    <dgm:cxn modelId="{A30F2336-3E74-45F0-99DA-C32868030252}" type="presOf" srcId="{2F43A584-DB8A-4994-B4D3-042B58DEEC95}" destId="{E49BFB31-6D17-48FB-934C-ECF55159FDCF}" srcOrd="1" destOrd="2" presId="urn:microsoft.com/office/officeart/2005/8/layout/vList4"/>
    <dgm:cxn modelId="{84DCD440-385E-4705-A8FC-C3F99B3D0E7E}" type="presOf" srcId="{A369B3FB-3C9D-4B54-80DF-676E47622709}" destId="{AC0A4E27-E85D-401E-82FF-441318464ADC}" srcOrd="1" destOrd="2" presId="urn:microsoft.com/office/officeart/2005/8/layout/vList4"/>
    <dgm:cxn modelId="{757CC963-3B63-4A8E-816B-F9196C3F2B54}" srcId="{42369770-1A35-4BCE-B53E-0D52724D7657}" destId="{A369B3FB-3C9D-4B54-80DF-676E47622709}" srcOrd="1" destOrd="0" parTransId="{157912CF-BC7C-4298-9D98-DE1BA2C68A6D}" sibTransId="{BF8FB9A9-A950-4EC2-832B-CB4DE91147DF}"/>
    <dgm:cxn modelId="{D8AEFD45-28DE-46FA-BEA6-8C08764661AB}" type="presOf" srcId="{A369B3FB-3C9D-4B54-80DF-676E47622709}" destId="{5E9A5237-BAFD-450B-A458-29E07259E3EC}" srcOrd="0" destOrd="2" presId="urn:microsoft.com/office/officeart/2005/8/layout/vList4"/>
    <dgm:cxn modelId="{8E83B949-B7B3-4CAA-A692-A0A86126E279}" type="presOf" srcId="{B5CCECF7-6E52-451D-9DB6-D6A9B3C11DB5}" destId="{C1871674-3D9F-4BCB-9070-A5FAD05E46E8}" srcOrd="0" destOrd="0" presId="urn:microsoft.com/office/officeart/2005/8/layout/vList4"/>
    <dgm:cxn modelId="{DC1CB04B-B62C-42B1-ACDB-8B6C90BBFFB4}" srcId="{ACC9090D-1D8F-40F6-A64A-BB78784BBC84}" destId="{2F43A584-DB8A-4994-B4D3-042B58DEEC95}" srcOrd="1" destOrd="0" parTransId="{7E329779-71A7-4BE8-85E8-9A3F9EBB7184}" sibTransId="{7EB908D5-E4DF-4166-99B7-471B8A282BCA}"/>
    <dgm:cxn modelId="{6801416E-71D8-4B1C-BB0F-351A86FCEB72}" srcId="{B5CCECF7-6E52-451D-9DB6-D6A9B3C11DB5}" destId="{ACC9090D-1D8F-40F6-A64A-BB78784BBC84}" srcOrd="1" destOrd="0" parTransId="{79E0C559-1880-4666-A05D-2EBD2ECAC32E}" sibTransId="{7692BDA0-347E-4647-B500-489C6306C84C}"/>
    <dgm:cxn modelId="{CE565570-E6F7-40A8-904B-BC6F3F29D2B3}" type="presOf" srcId="{495A658F-8F68-48F4-8731-BBDB22DD6BB3}" destId="{EF44CFDA-BD96-4FA7-9A97-07F79C8A4F31}" srcOrd="1" destOrd="2" presId="urn:microsoft.com/office/officeart/2005/8/layout/vList4"/>
    <dgm:cxn modelId="{6216A372-A531-49DD-A70D-42B111321834}" srcId="{B5CCECF7-6E52-451D-9DB6-D6A9B3C11DB5}" destId="{42369770-1A35-4BCE-B53E-0D52724D7657}" srcOrd="2" destOrd="0" parTransId="{8E4F969A-0C04-4207-9DD9-5A9A81A6D714}" sibTransId="{23F6A680-6771-48DF-A4F6-9F121BAA2D43}"/>
    <dgm:cxn modelId="{2C4ADA74-9E2D-4CAB-A138-8BC7965E74F8}" type="presOf" srcId="{ACC9090D-1D8F-40F6-A64A-BB78784BBC84}" destId="{5089076F-4F8E-4B4B-A507-9DBBB6E0E54C}" srcOrd="0" destOrd="0" presId="urn:microsoft.com/office/officeart/2005/8/layout/vList4"/>
    <dgm:cxn modelId="{AEEF0281-C5C5-48DD-BED6-747A8CE655CB}" type="presOf" srcId="{826DF2B7-3615-43B4-8C02-C4A840933E7A}" destId="{E902A562-6905-4346-89C8-446D575DE5CE}" srcOrd="0" destOrd="0" presId="urn:microsoft.com/office/officeart/2005/8/layout/vList4"/>
    <dgm:cxn modelId="{5B259985-175F-4637-B78B-489170D9DCCC}" type="presOf" srcId="{ACC9090D-1D8F-40F6-A64A-BB78784BBC84}" destId="{E49BFB31-6D17-48FB-934C-ECF55159FDCF}" srcOrd="1" destOrd="0" presId="urn:microsoft.com/office/officeart/2005/8/layout/vList4"/>
    <dgm:cxn modelId="{C40C7F87-DFEC-41A3-8843-A94886A96CAD}" type="presOf" srcId="{42369770-1A35-4BCE-B53E-0D52724D7657}" destId="{5E9A5237-BAFD-450B-A458-29E07259E3EC}" srcOrd="0" destOrd="0" presId="urn:microsoft.com/office/officeart/2005/8/layout/vList4"/>
    <dgm:cxn modelId="{26F59F96-1D63-4956-97EA-3B9CA4D27CF1}" type="presOf" srcId="{495A658F-8F68-48F4-8731-BBDB22DD6BB3}" destId="{E902A562-6905-4346-89C8-446D575DE5CE}" srcOrd="0" destOrd="2" presId="urn:microsoft.com/office/officeart/2005/8/layout/vList4"/>
    <dgm:cxn modelId="{21D473AE-5BA1-4904-A25B-0D49C1E8B174}" srcId="{42369770-1A35-4BCE-B53E-0D52724D7657}" destId="{0CAD0BC6-E124-4ECC-8AA7-FBF0CB4E1B91}" srcOrd="0" destOrd="0" parTransId="{23AB6188-A536-408E-B066-37E760812748}" sibTransId="{C73016A8-11F1-46E2-A07C-7E33F84B6ACF}"/>
    <dgm:cxn modelId="{3064DCB5-C384-467A-8D9F-CACBB6D25C93}" type="presOf" srcId="{0CAD0BC6-E124-4ECC-8AA7-FBF0CB4E1B91}" destId="{5E9A5237-BAFD-450B-A458-29E07259E3EC}" srcOrd="0" destOrd="1" presId="urn:microsoft.com/office/officeart/2005/8/layout/vList4"/>
    <dgm:cxn modelId="{DCD480B6-73BA-4089-8260-0FBD0EF95E85}" type="presOf" srcId="{826DF2B7-3615-43B4-8C02-C4A840933E7A}" destId="{EF44CFDA-BD96-4FA7-9A97-07F79C8A4F31}" srcOrd="1" destOrd="0" presId="urn:microsoft.com/office/officeart/2005/8/layout/vList4"/>
    <dgm:cxn modelId="{88E7DBBC-5E4D-4337-8262-125C193E39A6}" type="presOf" srcId="{367253B6-A196-4AF4-BF0F-CD534F532602}" destId="{5089076F-4F8E-4B4B-A507-9DBBB6E0E54C}" srcOrd="0" destOrd="1" presId="urn:microsoft.com/office/officeart/2005/8/layout/vList4"/>
    <dgm:cxn modelId="{9C92A3D6-E947-4946-B31E-4F5CC3FC92FE}" type="presOf" srcId="{2F43A584-DB8A-4994-B4D3-042B58DEEC95}" destId="{5089076F-4F8E-4B4B-A507-9DBBB6E0E54C}" srcOrd="0" destOrd="2" presId="urn:microsoft.com/office/officeart/2005/8/layout/vList4"/>
    <dgm:cxn modelId="{8057B7D9-01D8-48B0-A362-A990230CA486}" srcId="{826DF2B7-3615-43B4-8C02-C4A840933E7A}" destId="{51B5EBAD-8C4E-4A64-9B83-0F9D76EF1E2E}" srcOrd="0" destOrd="0" parTransId="{B61CE2C2-360C-4001-88B4-BBC2BFDADA25}" sibTransId="{C04324ED-E215-46CC-8866-C262AD045303}"/>
    <dgm:cxn modelId="{AF07CADB-5964-45E9-8DE8-E1144BF61061}" type="presOf" srcId="{42369770-1A35-4BCE-B53E-0D52724D7657}" destId="{AC0A4E27-E85D-401E-82FF-441318464ADC}" srcOrd="1" destOrd="0" presId="urn:microsoft.com/office/officeart/2005/8/layout/vList4"/>
    <dgm:cxn modelId="{B63E0CF5-76C6-4812-821C-6457FAFE42B2}" type="presOf" srcId="{367253B6-A196-4AF4-BF0F-CD534F532602}" destId="{E49BFB31-6D17-48FB-934C-ECF55159FDCF}" srcOrd="1" destOrd="1" presId="urn:microsoft.com/office/officeart/2005/8/layout/vList4"/>
    <dgm:cxn modelId="{26D7441C-180B-4597-ABF2-16A156CA3D3C}" type="presParOf" srcId="{C1871674-3D9F-4BCB-9070-A5FAD05E46E8}" destId="{892CB694-D51A-42A4-B46C-9FD4B8A66E3A}" srcOrd="0" destOrd="0" presId="urn:microsoft.com/office/officeart/2005/8/layout/vList4"/>
    <dgm:cxn modelId="{A1160827-DB48-40A7-B634-8E0F4B9D6D4F}" type="presParOf" srcId="{892CB694-D51A-42A4-B46C-9FD4B8A66E3A}" destId="{E902A562-6905-4346-89C8-446D575DE5CE}" srcOrd="0" destOrd="0" presId="urn:microsoft.com/office/officeart/2005/8/layout/vList4"/>
    <dgm:cxn modelId="{A682CFC4-92DB-4AE2-8378-E3D61F08B5D5}" type="presParOf" srcId="{892CB694-D51A-42A4-B46C-9FD4B8A66E3A}" destId="{3D1FAF66-9CBE-4A97-B6BD-C324D6CB0770}" srcOrd="1" destOrd="0" presId="urn:microsoft.com/office/officeart/2005/8/layout/vList4"/>
    <dgm:cxn modelId="{D4FA406B-933B-4157-B2E8-AD946633FA3B}" type="presParOf" srcId="{892CB694-D51A-42A4-B46C-9FD4B8A66E3A}" destId="{EF44CFDA-BD96-4FA7-9A97-07F79C8A4F31}" srcOrd="2" destOrd="0" presId="urn:microsoft.com/office/officeart/2005/8/layout/vList4"/>
    <dgm:cxn modelId="{BCA9A952-2794-453C-8F55-FA14EC2194AF}" type="presParOf" srcId="{C1871674-3D9F-4BCB-9070-A5FAD05E46E8}" destId="{2186C503-24CA-4561-AF44-0E01FEFAE448}" srcOrd="1" destOrd="0" presId="urn:microsoft.com/office/officeart/2005/8/layout/vList4"/>
    <dgm:cxn modelId="{DF899F31-2E44-418E-9CE0-DA50BB020E0D}" type="presParOf" srcId="{C1871674-3D9F-4BCB-9070-A5FAD05E46E8}" destId="{25880064-42AE-48BC-A80C-44BED37DE2EB}" srcOrd="2" destOrd="0" presId="urn:microsoft.com/office/officeart/2005/8/layout/vList4"/>
    <dgm:cxn modelId="{14373DD0-E4E2-4A49-9C26-694875FCC4CA}" type="presParOf" srcId="{25880064-42AE-48BC-A80C-44BED37DE2EB}" destId="{5089076F-4F8E-4B4B-A507-9DBBB6E0E54C}" srcOrd="0" destOrd="0" presId="urn:microsoft.com/office/officeart/2005/8/layout/vList4"/>
    <dgm:cxn modelId="{0E11B7E6-AF07-43B2-99B6-083042ABB197}" type="presParOf" srcId="{25880064-42AE-48BC-A80C-44BED37DE2EB}" destId="{38F7D4DA-4DE2-420A-B448-BA3B29D1EF61}" srcOrd="1" destOrd="0" presId="urn:microsoft.com/office/officeart/2005/8/layout/vList4"/>
    <dgm:cxn modelId="{2EC9590C-A4A0-42A1-A4B9-A7229C934C41}" type="presParOf" srcId="{25880064-42AE-48BC-A80C-44BED37DE2EB}" destId="{E49BFB31-6D17-48FB-934C-ECF55159FDCF}" srcOrd="2" destOrd="0" presId="urn:microsoft.com/office/officeart/2005/8/layout/vList4"/>
    <dgm:cxn modelId="{02977AAC-9C72-439C-9A10-A6B6ECA226DA}" type="presParOf" srcId="{C1871674-3D9F-4BCB-9070-A5FAD05E46E8}" destId="{6E79876D-A396-41C0-AB9A-32ACCEF83406}" srcOrd="3" destOrd="0" presId="urn:microsoft.com/office/officeart/2005/8/layout/vList4"/>
    <dgm:cxn modelId="{EECA310B-DF78-47E0-8A9A-E80F9199A94B}" type="presParOf" srcId="{C1871674-3D9F-4BCB-9070-A5FAD05E46E8}" destId="{5CB30FC7-5B60-4F0F-A4BC-A8643188DAE0}" srcOrd="4" destOrd="0" presId="urn:microsoft.com/office/officeart/2005/8/layout/vList4"/>
    <dgm:cxn modelId="{AFC34678-0F72-4541-A40E-CCF10C105E5A}" type="presParOf" srcId="{5CB30FC7-5B60-4F0F-A4BC-A8643188DAE0}" destId="{5E9A5237-BAFD-450B-A458-29E07259E3EC}" srcOrd="0" destOrd="0" presId="urn:microsoft.com/office/officeart/2005/8/layout/vList4"/>
    <dgm:cxn modelId="{FFC60BCA-B5BA-4E36-A4C4-41F89F2DC2CF}" type="presParOf" srcId="{5CB30FC7-5B60-4F0F-A4BC-A8643188DAE0}" destId="{AFBE8729-814B-4977-9920-386E9B0A4EAD}" srcOrd="1" destOrd="0" presId="urn:microsoft.com/office/officeart/2005/8/layout/vList4"/>
    <dgm:cxn modelId="{928B45E3-88F9-4E18-B0B9-60737E68403C}" type="presParOf" srcId="{5CB30FC7-5B60-4F0F-A4BC-A8643188DAE0}" destId="{AC0A4E27-E85D-401E-82FF-441318464ADC}"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D12F62-F6A9-469A-A527-E57752A8AE5C}" type="doc">
      <dgm:prSet loTypeId="urn:microsoft.com/office/officeart/2005/8/layout/bProcess3" loCatId="process" qsTypeId="urn:microsoft.com/office/officeart/2005/8/quickstyle/simple1" qsCatId="simple" csTypeId="urn:microsoft.com/office/officeart/2005/8/colors/colorful3" csCatId="colorful" phldr="1"/>
      <dgm:spPr/>
      <dgm:t>
        <a:bodyPr/>
        <a:lstStyle/>
        <a:p>
          <a:endParaRPr lang="es-PE"/>
        </a:p>
      </dgm:t>
    </dgm:pt>
    <dgm:pt modelId="{1BA0D0DB-015E-49A6-8735-8FEB1D618BBE}">
      <dgm:prSet phldrT="[Texto]" custT="1"/>
      <dgm:spPr/>
      <dgm:t>
        <a:bodyPr anchor="ctr"/>
        <a:lstStyle/>
        <a:p>
          <a:pPr algn="ctr">
            <a:buNone/>
          </a:pPr>
          <a:r>
            <a:rPr lang="es-PE" sz="1600" b="0" dirty="0">
              <a:latin typeface="+mn-lt"/>
            </a:rPr>
            <a:t>1. </a:t>
          </a:r>
          <a:r>
            <a:rPr lang="es-PE" sz="1600" b="1" dirty="0">
              <a:latin typeface="+mn-lt"/>
            </a:rPr>
            <a:t>UBICACIÓN GEOGRÁFICA</a:t>
          </a:r>
        </a:p>
      </dgm:t>
    </dgm:pt>
    <dgm:pt modelId="{7F231D0C-8F9E-473A-BEA4-56AF13A79AAE}" type="parTrans" cxnId="{F747C904-6DE0-4A7B-B85A-B01801851A1D}">
      <dgm:prSet/>
      <dgm:spPr/>
      <dgm:t>
        <a:bodyPr/>
        <a:lstStyle/>
        <a:p>
          <a:pPr algn="ctr"/>
          <a:endParaRPr lang="es-PE" sz="1600" b="0">
            <a:latin typeface="+mn-lt"/>
          </a:endParaRPr>
        </a:p>
      </dgm:t>
    </dgm:pt>
    <dgm:pt modelId="{C2DA4495-0D9E-4819-8A0C-076CF06384CD}" type="sibTrans" cxnId="{F747C904-6DE0-4A7B-B85A-B01801851A1D}">
      <dgm:prSet custT="1"/>
      <dgm:spPr/>
      <dgm:t>
        <a:bodyPr/>
        <a:lstStyle/>
        <a:p>
          <a:pPr algn="ctr"/>
          <a:endParaRPr lang="es-PE" sz="1600" b="0">
            <a:latin typeface="+mn-lt"/>
          </a:endParaRPr>
        </a:p>
      </dgm:t>
    </dgm:pt>
    <dgm:pt modelId="{6B497762-95E4-49FD-ABDC-9DD2B761A293}">
      <dgm:prSet phldrT="[Texto]" custT="1"/>
      <dgm:spPr/>
      <dgm:t>
        <a:bodyPr anchor="ctr"/>
        <a:lstStyle/>
        <a:p>
          <a:pPr algn="ctr">
            <a:buNone/>
          </a:pPr>
          <a:r>
            <a:rPr lang="es-PE" sz="1600" b="1" dirty="0">
              <a:latin typeface="+mn-lt"/>
            </a:rPr>
            <a:t>2. ORIENTACIÓN</a:t>
          </a:r>
        </a:p>
      </dgm:t>
    </dgm:pt>
    <dgm:pt modelId="{23127919-502C-4F98-A195-0E900D37F20B}" type="parTrans" cxnId="{EFB4F7A5-8D27-41C1-B67F-B18E09B3DD46}">
      <dgm:prSet/>
      <dgm:spPr/>
      <dgm:t>
        <a:bodyPr/>
        <a:lstStyle/>
        <a:p>
          <a:pPr algn="ctr"/>
          <a:endParaRPr lang="es-PE" sz="1600" b="0">
            <a:latin typeface="+mn-lt"/>
          </a:endParaRPr>
        </a:p>
      </dgm:t>
    </dgm:pt>
    <dgm:pt modelId="{C18696DF-3C1A-4761-B71B-AB67D366CED7}" type="sibTrans" cxnId="{EFB4F7A5-8D27-41C1-B67F-B18E09B3DD46}">
      <dgm:prSet custT="1"/>
      <dgm:spPr/>
      <dgm:t>
        <a:bodyPr/>
        <a:lstStyle/>
        <a:p>
          <a:pPr algn="ctr"/>
          <a:endParaRPr lang="es-PE" sz="1600" b="0">
            <a:latin typeface="+mn-lt"/>
          </a:endParaRPr>
        </a:p>
      </dgm:t>
    </dgm:pt>
    <dgm:pt modelId="{490E389B-BEC1-47FF-AEF0-AC953A1CFE65}">
      <dgm:prSet phldrT="[Texto]" custT="1"/>
      <dgm:spPr/>
      <dgm:t>
        <a:bodyPr anchor="ctr"/>
        <a:lstStyle/>
        <a:p>
          <a:pPr algn="ctr">
            <a:buNone/>
          </a:pPr>
          <a:r>
            <a:rPr lang="es-PE" sz="1600" b="1" i="0" dirty="0">
              <a:latin typeface="+mn-lt"/>
            </a:rPr>
            <a:t>3. VENTILACIÓN</a:t>
          </a:r>
        </a:p>
      </dgm:t>
    </dgm:pt>
    <dgm:pt modelId="{0211D0C8-14A1-47E4-8EC5-6424C47CBB57}" type="parTrans" cxnId="{779C72B6-0AE2-49FF-B975-178F5D61D0E6}">
      <dgm:prSet/>
      <dgm:spPr/>
      <dgm:t>
        <a:bodyPr/>
        <a:lstStyle/>
        <a:p>
          <a:pPr algn="ctr"/>
          <a:endParaRPr lang="es-PE" sz="1600" b="0">
            <a:latin typeface="+mn-lt"/>
          </a:endParaRPr>
        </a:p>
      </dgm:t>
    </dgm:pt>
    <dgm:pt modelId="{37675B1B-DE4F-4738-8E39-26E5EE9CC61D}" type="sibTrans" cxnId="{779C72B6-0AE2-49FF-B975-178F5D61D0E6}">
      <dgm:prSet custT="1"/>
      <dgm:spPr/>
      <dgm:t>
        <a:bodyPr/>
        <a:lstStyle/>
        <a:p>
          <a:pPr algn="ctr"/>
          <a:endParaRPr lang="es-PE" sz="1600" b="0">
            <a:latin typeface="+mn-lt"/>
          </a:endParaRPr>
        </a:p>
      </dgm:t>
    </dgm:pt>
    <dgm:pt modelId="{EA5DED77-A225-4DF2-9BD2-9D48206034ED}">
      <dgm:prSet phldrT="[Texto]" custT="1"/>
      <dgm:spPr/>
      <dgm:t>
        <a:bodyPr anchor="ctr"/>
        <a:lstStyle/>
        <a:p>
          <a:pPr algn="ctr">
            <a:buNone/>
          </a:pPr>
          <a:r>
            <a:rPr lang="es-PE" sz="1600" b="1" dirty="0">
              <a:latin typeface="+mn-lt"/>
            </a:rPr>
            <a:t>4. ILUMINACIÓN</a:t>
          </a:r>
        </a:p>
      </dgm:t>
    </dgm:pt>
    <dgm:pt modelId="{1D51F8F0-E33C-46FE-B269-3F0FE3B601FE}" type="parTrans" cxnId="{6EC022F7-9889-44BD-B74A-955821430D4F}">
      <dgm:prSet/>
      <dgm:spPr/>
      <dgm:t>
        <a:bodyPr/>
        <a:lstStyle/>
        <a:p>
          <a:pPr algn="ctr"/>
          <a:endParaRPr lang="es-PE" sz="1600" b="0">
            <a:latin typeface="+mn-lt"/>
          </a:endParaRPr>
        </a:p>
      </dgm:t>
    </dgm:pt>
    <dgm:pt modelId="{C3191A63-A197-464C-8A02-B67DE2C0D506}" type="sibTrans" cxnId="{6EC022F7-9889-44BD-B74A-955821430D4F}">
      <dgm:prSet custT="1"/>
      <dgm:spPr/>
      <dgm:t>
        <a:bodyPr/>
        <a:lstStyle/>
        <a:p>
          <a:pPr algn="ctr"/>
          <a:endParaRPr lang="es-PE" sz="1600" b="0">
            <a:latin typeface="+mn-lt"/>
          </a:endParaRPr>
        </a:p>
      </dgm:t>
    </dgm:pt>
    <dgm:pt modelId="{85D1BC87-2974-47F3-A12E-21D08D8DABFE}">
      <dgm:prSet phldrT="[Texto]" custT="1"/>
      <dgm:spPr/>
      <dgm:t>
        <a:bodyPr anchor="ctr"/>
        <a:lstStyle/>
        <a:p>
          <a:pPr algn="ctr">
            <a:buNone/>
          </a:pPr>
          <a:r>
            <a:rPr lang="es-PE" sz="1600" b="0" dirty="0">
              <a:latin typeface="+mn-lt"/>
            </a:rPr>
            <a:t>Condiciones de seguridad</a:t>
          </a:r>
        </a:p>
      </dgm:t>
    </dgm:pt>
    <dgm:pt modelId="{8C4C2ED7-7995-4573-93D5-B95AFEF4B3F0}" type="parTrans" cxnId="{82C97025-C6DD-4521-9C98-F408C9F2A653}">
      <dgm:prSet/>
      <dgm:spPr/>
      <dgm:t>
        <a:bodyPr/>
        <a:lstStyle/>
        <a:p>
          <a:endParaRPr lang="es-PE" sz="1600" b="0">
            <a:latin typeface="+mn-lt"/>
          </a:endParaRPr>
        </a:p>
      </dgm:t>
    </dgm:pt>
    <dgm:pt modelId="{064BAED2-66A5-4924-BC98-5D0B3A3738DA}" type="sibTrans" cxnId="{82C97025-C6DD-4521-9C98-F408C9F2A653}">
      <dgm:prSet/>
      <dgm:spPr/>
      <dgm:t>
        <a:bodyPr/>
        <a:lstStyle/>
        <a:p>
          <a:endParaRPr lang="es-PE" sz="1600" b="0">
            <a:latin typeface="+mn-lt"/>
          </a:endParaRPr>
        </a:p>
      </dgm:t>
    </dgm:pt>
    <dgm:pt modelId="{2DD5FA1F-F089-4340-98B2-3D1B7D5DE894}">
      <dgm:prSet phldrT="[Texto]" custT="1"/>
      <dgm:spPr/>
      <dgm:t>
        <a:bodyPr anchor="ctr"/>
        <a:lstStyle/>
        <a:p>
          <a:pPr algn="ctr">
            <a:buNone/>
          </a:pPr>
          <a:r>
            <a:rPr lang="es-PE" sz="1600" b="0" dirty="0">
              <a:latin typeface="+mn-lt"/>
            </a:rPr>
            <a:t>5. </a:t>
          </a:r>
          <a:r>
            <a:rPr lang="es-PE" sz="1600" b="1" dirty="0">
              <a:latin typeface="+mn-lt"/>
            </a:rPr>
            <a:t>DISTRIBUCIÓN</a:t>
          </a:r>
        </a:p>
      </dgm:t>
    </dgm:pt>
    <dgm:pt modelId="{B43B2FD6-7FBE-4E47-85A1-853AD15D07BA}" type="parTrans" cxnId="{F573A7A1-2589-4C6E-8C92-6C1706325C2B}">
      <dgm:prSet/>
      <dgm:spPr/>
      <dgm:t>
        <a:bodyPr/>
        <a:lstStyle/>
        <a:p>
          <a:endParaRPr lang="es-PE" sz="1600" b="0">
            <a:latin typeface="+mn-lt"/>
          </a:endParaRPr>
        </a:p>
      </dgm:t>
    </dgm:pt>
    <dgm:pt modelId="{5C523EED-15D4-4A63-BBAD-8E2CF4015B6F}" type="sibTrans" cxnId="{F573A7A1-2589-4C6E-8C92-6C1706325C2B}">
      <dgm:prSet custT="1"/>
      <dgm:spPr/>
      <dgm:t>
        <a:bodyPr/>
        <a:lstStyle/>
        <a:p>
          <a:endParaRPr lang="es-PE" sz="1600" b="0">
            <a:latin typeface="+mn-lt"/>
          </a:endParaRPr>
        </a:p>
      </dgm:t>
    </dgm:pt>
    <dgm:pt modelId="{8064008F-85C7-4AB2-B622-56C42F33A9E1}">
      <dgm:prSet phldrT="[Texto]" custT="1"/>
      <dgm:spPr/>
      <dgm:t>
        <a:bodyPr anchor="ctr"/>
        <a:lstStyle/>
        <a:p>
          <a:pPr algn="ctr">
            <a:buNone/>
          </a:pPr>
          <a:r>
            <a:rPr lang="es-PE" sz="1600" b="1" dirty="0">
              <a:latin typeface="+mn-lt"/>
            </a:rPr>
            <a:t>6. MATERIALES Y CONSTRUCCIÓN</a:t>
          </a:r>
        </a:p>
      </dgm:t>
    </dgm:pt>
    <dgm:pt modelId="{D543E796-BD98-4B41-A8D4-10ACD16536A5}" type="parTrans" cxnId="{EC396458-E32B-4BD0-A5F3-F60F1925B763}">
      <dgm:prSet/>
      <dgm:spPr/>
      <dgm:t>
        <a:bodyPr/>
        <a:lstStyle/>
        <a:p>
          <a:endParaRPr lang="es-PE" sz="1600" b="0">
            <a:latin typeface="+mn-lt"/>
          </a:endParaRPr>
        </a:p>
      </dgm:t>
    </dgm:pt>
    <dgm:pt modelId="{49935CE6-1C90-46B1-A028-D3EF73601F7D}" type="sibTrans" cxnId="{EC396458-E32B-4BD0-A5F3-F60F1925B763}">
      <dgm:prSet custT="1"/>
      <dgm:spPr/>
      <dgm:t>
        <a:bodyPr/>
        <a:lstStyle/>
        <a:p>
          <a:endParaRPr lang="es-PE" sz="1600" b="0">
            <a:latin typeface="+mn-lt"/>
          </a:endParaRPr>
        </a:p>
      </dgm:t>
    </dgm:pt>
    <dgm:pt modelId="{0693DDCE-1F0C-4E8F-9828-F0260B5CB86C}">
      <dgm:prSet phldrT="[Texto]" custT="1"/>
      <dgm:spPr/>
      <dgm:t>
        <a:bodyPr anchor="ctr"/>
        <a:lstStyle/>
        <a:p>
          <a:pPr algn="ctr">
            <a:buNone/>
          </a:pPr>
          <a:r>
            <a:rPr lang="es-PE" sz="1600" b="1" dirty="0">
              <a:latin typeface="+mn-lt"/>
            </a:rPr>
            <a:t>7. COMODIDAD</a:t>
          </a:r>
        </a:p>
      </dgm:t>
    </dgm:pt>
    <dgm:pt modelId="{3033FDDC-99CD-4026-B9DD-2355DC378303}" type="parTrans" cxnId="{C60E2884-E4E7-45A8-AF58-98DC773F1B80}">
      <dgm:prSet/>
      <dgm:spPr/>
      <dgm:t>
        <a:bodyPr/>
        <a:lstStyle/>
        <a:p>
          <a:endParaRPr lang="es-PE" sz="1600" b="0">
            <a:latin typeface="+mn-lt"/>
          </a:endParaRPr>
        </a:p>
      </dgm:t>
    </dgm:pt>
    <dgm:pt modelId="{14A03255-E750-47B3-8503-AA9874847CD9}" type="sibTrans" cxnId="{C60E2884-E4E7-45A8-AF58-98DC773F1B80}">
      <dgm:prSet/>
      <dgm:spPr/>
      <dgm:t>
        <a:bodyPr/>
        <a:lstStyle/>
        <a:p>
          <a:endParaRPr lang="es-PE" sz="1600" b="0">
            <a:latin typeface="+mn-lt"/>
          </a:endParaRPr>
        </a:p>
      </dgm:t>
    </dgm:pt>
    <dgm:pt modelId="{B842E86B-9750-45CD-851F-0F9EE7A52C8B}">
      <dgm:prSet phldrT="[Texto]" custT="1"/>
      <dgm:spPr/>
      <dgm:t>
        <a:bodyPr anchor="ctr"/>
        <a:lstStyle/>
        <a:p>
          <a:pPr algn="ctr">
            <a:buNone/>
          </a:pPr>
          <a:r>
            <a:rPr lang="es-PE" sz="1600" b="0" dirty="0">
              <a:latin typeface="+mn-lt"/>
            </a:rPr>
            <a:t>Confort de las personas</a:t>
          </a:r>
        </a:p>
      </dgm:t>
    </dgm:pt>
    <dgm:pt modelId="{B115E2E0-4C78-4430-A6B7-8A68AB18F952}" type="parTrans" cxnId="{B1484E99-1468-41A6-A442-2C46A155D657}">
      <dgm:prSet/>
      <dgm:spPr/>
      <dgm:t>
        <a:bodyPr/>
        <a:lstStyle/>
        <a:p>
          <a:endParaRPr lang="es-PE" sz="1600" b="0">
            <a:latin typeface="+mn-lt"/>
          </a:endParaRPr>
        </a:p>
      </dgm:t>
    </dgm:pt>
    <dgm:pt modelId="{3B4AD8D5-7519-42D7-8291-C438096DC809}" type="sibTrans" cxnId="{B1484E99-1468-41A6-A442-2C46A155D657}">
      <dgm:prSet/>
      <dgm:spPr/>
      <dgm:t>
        <a:bodyPr/>
        <a:lstStyle/>
        <a:p>
          <a:endParaRPr lang="es-PE" sz="1600" b="0">
            <a:latin typeface="+mn-lt"/>
          </a:endParaRPr>
        </a:p>
      </dgm:t>
    </dgm:pt>
    <dgm:pt modelId="{199EDEA1-3A25-45D8-8C72-C341A83FE2CF}">
      <dgm:prSet phldrT="[Texto]" custT="1"/>
      <dgm:spPr/>
      <dgm:t>
        <a:bodyPr anchor="ctr"/>
        <a:lstStyle/>
        <a:p>
          <a:pPr algn="ctr">
            <a:buNone/>
          </a:pPr>
          <a:r>
            <a:rPr lang="es-PE" sz="1600" b="0" dirty="0">
              <a:latin typeface="+mn-lt"/>
            </a:rPr>
            <a:t>Calidad y durabilidad</a:t>
          </a:r>
        </a:p>
      </dgm:t>
    </dgm:pt>
    <dgm:pt modelId="{8AB0DB0A-0F75-4DBC-A7FB-667CCB4CCCB6}" type="parTrans" cxnId="{C8BC99BF-7A6E-4519-B655-CE6FE6ED5B87}">
      <dgm:prSet/>
      <dgm:spPr/>
      <dgm:t>
        <a:bodyPr/>
        <a:lstStyle/>
        <a:p>
          <a:endParaRPr lang="es-PE" sz="1600" b="0">
            <a:latin typeface="+mn-lt"/>
          </a:endParaRPr>
        </a:p>
      </dgm:t>
    </dgm:pt>
    <dgm:pt modelId="{591D139C-B5AD-429E-BD5A-95E8029BE8AA}" type="sibTrans" cxnId="{C8BC99BF-7A6E-4519-B655-CE6FE6ED5B87}">
      <dgm:prSet/>
      <dgm:spPr/>
      <dgm:t>
        <a:bodyPr/>
        <a:lstStyle/>
        <a:p>
          <a:endParaRPr lang="es-PE" sz="1600" b="0">
            <a:latin typeface="+mn-lt"/>
          </a:endParaRPr>
        </a:p>
      </dgm:t>
    </dgm:pt>
    <dgm:pt modelId="{CE99056F-4EF3-45E3-BC0B-9968226A6810}">
      <dgm:prSet phldrT="[Texto]" custT="1"/>
      <dgm:spPr/>
      <dgm:t>
        <a:bodyPr anchor="ctr"/>
        <a:lstStyle/>
        <a:p>
          <a:pPr algn="ctr">
            <a:buNone/>
          </a:pPr>
          <a:r>
            <a:rPr lang="es-PE" sz="1600" b="0" dirty="0">
              <a:latin typeface="+mn-lt"/>
            </a:rPr>
            <a:t>Integración de ambientes</a:t>
          </a:r>
        </a:p>
      </dgm:t>
    </dgm:pt>
    <dgm:pt modelId="{5FF98ACE-2358-4548-96F5-315022599A30}" type="parTrans" cxnId="{E97D0828-6744-4B8E-A4E7-CD57A72DA5D9}">
      <dgm:prSet/>
      <dgm:spPr/>
      <dgm:t>
        <a:bodyPr/>
        <a:lstStyle/>
        <a:p>
          <a:endParaRPr lang="es-PE" sz="1600" b="0">
            <a:latin typeface="+mn-lt"/>
          </a:endParaRPr>
        </a:p>
      </dgm:t>
    </dgm:pt>
    <dgm:pt modelId="{672025D5-7303-4001-9965-084038389E08}" type="sibTrans" cxnId="{E97D0828-6744-4B8E-A4E7-CD57A72DA5D9}">
      <dgm:prSet/>
      <dgm:spPr/>
      <dgm:t>
        <a:bodyPr/>
        <a:lstStyle/>
        <a:p>
          <a:endParaRPr lang="es-PE" sz="1600" b="0">
            <a:latin typeface="+mn-lt"/>
          </a:endParaRPr>
        </a:p>
      </dgm:t>
    </dgm:pt>
    <dgm:pt modelId="{E007BB5D-C6A1-4A97-9F60-5EBE5890B286}">
      <dgm:prSet phldrT="[Texto]" custT="1"/>
      <dgm:spPr/>
      <dgm:t>
        <a:bodyPr anchor="ctr"/>
        <a:lstStyle/>
        <a:p>
          <a:pPr algn="ctr">
            <a:buNone/>
          </a:pPr>
          <a:r>
            <a:rPr lang="es-PE" sz="1600" b="0" dirty="0">
              <a:latin typeface="+mn-lt"/>
            </a:rPr>
            <a:t>Iluminación natural</a:t>
          </a:r>
        </a:p>
      </dgm:t>
    </dgm:pt>
    <dgm:pt modelId="{C5FEB100-AB65-4956-9482-92EF435B76A2}" type="parTrans" cxnId="{66B86B2A-9244-4089-8936-145D082F4251}">
      <dgm:prSet/>
      <dgm:spPr/>
      <dgm:t>
        <a:bodyPr/>
        <a:lstStyle/>
        <a:p>
          <a:endParaRPr lang="es-PE" sz="1600" b="0">
            <a:latin typeface="+mn-lt"/>
          </a:endParaRPr>
        </a:p>
      </dgm:t>
    </dgm:pt>
    <dgm:pt modelId="{64B213AE-8D80-4919-A9FE-F626BB8E5667}" type="sibTrans" cxnId="{66B86B2A-9244-4089-8936-145D082F4251}">
      <dgm:prSet/>
      <dgm:spPr/>
      <dgm:t>
        <a:bodyPr/>
        <a:lstStyle/>
        <a:p>
          <a:endParaRPr lang="es-PE" sz="1600" b="0">
            <a:latin typeface="+mn-lt"/>
          </a:endParaRPr>
        </a:p>
      </dgm:t>
    </dgm:pt>
    <dgm:pt modelId="{DE1B618E-EE67-4731-90A1-CFC14D734FE2}">
      <dgm:prSet phldrT="[Texto]" custT="1"/>
      <dgm:spPr/>
      <dgm:t>
        <a:bodyPr anchor="ctr"/>
        <a:lstStyle/>
        <a:p>
          <a:pPr algn="ctr">
            <a:buNone/>
          </a:pPr>
          <a:r>
            <a:rPr lang="es-PE" sz="1600" b="0" dirty="0">
              <a:latin typeface="+mn-lt"/>
            </a:rPr>
            <a:t>Ventilación Natural</a:t>
          </a:r>
        </a:p>
      </dgm:t>
    </dgm:pt>
    <dgm:pt modelId="{B0B56F66-3ED0-4323-88C5-6E87946B54AB}" type="parTrans" cxnId="{7A02B335-B9A7-4955-B8BF-F64DCD5C1033}">
      <dgm:prSet/>
      <dgm:spPr/>
      <dgm:t>
        <a:bodyPr/>
        <a:lstStyle/>
        <a:p>
          <a:endParaRPr lang="es-PE" sz="1600" b="0">
            <a:latin typeface="+mn-lt"/>
          </a:endParaRPr>
        </a:p>
      </dgm:t>
    </dgm:pt>
    <dgm:pt modelId="{C5E0F312-8599-4BAF-9B17-DCEE8E8DF347}" type="sibTrans" cxnId="{7A02B335-B9A7-4955-B8BF-F64DCD5C1033}">
      <dgm:prSet/>
      <dgm:spPr/>
      <dgm:t>
        <a:bodyPr/>
        <a:lstStyle/>
        <a:p>
          <a:endParaRPr lang="es-PE" sz="1600" b="0">
            <a:latin typeface="+mn-lt"/>
          </a:endParaRPr>
        </a:p>
      </dgm:t>
    </dgm:pt>
    <dgm:pt modelId="{A9D9E70B-D60D-47CD-8B1A-15F8B0358B20}">
      <dgm:prSet phldrT="[Texto]" custT="1"/>
      <dgm:spPr/>
      <dgm:t>
        <a:bodyPr anchor="ctr"/>
        <a:lstStyle/>
        <a:p>
          <a:pPr algn="ctr">
            <a:buNone/>
          </a:pPr>
          <a:r>
            <a:rPr lang="es-PE" sz="1600" b="0" dirty="0">
              <a:latin typeface="+mn-lt"/>
            </a:rPr>
            <a:t>Luz y viento</a:t>
          </a:r>
        </a:p>
      </dgm:t>
    </dgm:pt>
    <dgm:pt modelId="{E33EE2E6-EA36-451A-9F6A-83EDF95AACD3}" type="parTrans" cxnId="{A097FC57-D8A8-4F1B-AB2E-6455A45028B3}">
      <dgm:prSet/>
      <dgm:spPr/>
      <dgm:t>
        <a:bodyPr/>
        <a:lstStyle/>
        <a:p>
          <a:endParaRPr lang="es-PE" sz="1600" b="0">
            <a:latin typeface="+mn-lt"/>
          </a:endParaRPr>
        </a:p>
      </dgm:t>
    </dgm:pt>
    <dgm:pt modelId="{9B0088C9-826E-447F-9E3E-B7F23BA3B320}" type="sibTrans" cxnId="{A097FC57-D8A8-4F1B-AB2E-6455A45028B3}">
      <dgm:prSet/>
      <dgm:spPr/>
      <dgm:t>
        <a:bodyPr/>
        <a:lstStyle/>
        <a:p>
          <a:endParaRPr lang="es-PE" sz="1600" b="0">
            <a:latin typeface="+mn-lt"/>
          </a:endParaRPr>
        </a:p>
      </dgm:t>
    </dgm:pt>
    <dgm:pt modelId="{BE6AD88D-9F02-4D65-AA09-B4B79D53DE9A}" type="pres">
      <dgm:prSet presAssocID="{CED12F62-F6A9-469A-A527-E57752A8AE5C}" presName="Name0" presStyleCnt="0">
        <dgm:presLayoutVars>
          <dgm:dir/>
          <dgm:resizeHandles val="exact"/>
        </dgm:presLayoutVars>
      </dgm:prSet>
      <dgm:spPr/>
    </dgm:pt>
    <dgm:pt modelId="{0A9B96D6-F786-4C2E-81D8-37B8120ABBC2}" type="pres">
      <dgm:prSet presAssocID="{1BA0D0DB-015E-49A6-8735-8FEB1D618BBE}" presName="node" presStyleLbl="node1" presStyleIdx="0" presStyleCnt="7">
        <dgm:presLayoutVars>
          <dgm:bulletEnabled val="1"/>
        </dgm:presLayoutVars>
      </dgm:prSet>
      <dgm:spPr/>
    </dgm:pt>
    <dgm:pt modelId="{8DA5B9BA-FD70-48A4-8BB1-114F0D419BDB}" type="pres">
      <dgm:prSet presAssocID="{C2DA4495-0D9E-4819-8A0C-076CF06384CD}" presName="sibTrans" presStyleLbl="sibTrans1D1" presStyleIdx="0" presStyleCnt="6"/>
      <dgm:spPr/>
    </dgm:pt>
    <dgm:pt modelId="{664E33D7-3021-4535-BFD1-F321503565C5}" type="pres">
      <dgm:prSet presAssocID="{C2DA4495-0D9E-4819-8A0C-076CF06384CD}" presName="connectorText" presStyleLbl="sibTrans1D1" presStyleIdx="0" presStyleCnt="6"/>
      <dgm:spPr/>
    </dgm:pt>
    <dgm:pt modelId="{6E7DB33C-B8B2-4A85-9399-27A735B621C6}" type="pres">
      <dgm:prSet presAssocID="{6B497762-95E4-49FD-ABDC-9DD2B761A293}" presName="node" presStyleLbl="node1" presStyleIdx="1" presStyleCnt="7">
        <dgm:presLayoutVars>
          <dgm:bulletEnabled val="1"/>
        </dgm:presLayoutVars>
      </dgm:prSet>
      <dgm:spPr/>
    </dgm:pt>
    <dgm:pt modelId="{E40DD15C-0108-41E1-94BC-F447920DED38}" type="pres">
      <dgm:prSet presAssocID="{C18696DF-3C1A-4761-B71B-AB67D366CED7}" presName="sibTrans" presStyleLbl="sibTrans1D1" presStyleIdx="1" presStyleCnt="6"/>
      <dgm:spPr/>
    </dgm:pt>
    <dgm:pt modelId="{249312E3-3226-414B-985C-9B80F8421E48}" type="pres">
      <dgm:prSet presAssocID="{C18696DF-3C1A-4761-B71B-AB67D366CED7}" presName="connectorText" presStyleLbl="sibTrans1D1" presStyleIdx="1" presStyleCnt="6"/>
      <dgm:spPr/>
    </dgm:pt>
    <dgm:pt modelId="{C039425D-DB93-4272-9F41-DC631687DB94}" type="pres">
      <dgm:prSet presAssocID="{490E389B-BEC1-47FF-AEF0-AC953A1CFE65}" presName="node" presStyleLbl="node1" presStyleIdx="2" presStyleCnt="7">
        <dgm:presLayoutVars>
          <dgm:bulletEnabled val="1"/>
        </dgm:presLayoutVars>
      </dgm:prSet>
      <dgm:spPr/>
    </dgm:pt>
    <dgm:pt modelId="{3137662D-C223-4BCC-B56E-7C465DB6658D}" type="pres">
      <dgm:prSet presAssocID="{37675B1B-DE4F-4738-8E39-26E5EE9CC61D}" presName="sibTrans" presStyleLbl="sibTrans1D1" presStyleIdx="2" presStyleCnt="6"/>
      <dgm:spPr/>
    </dgm:pt>
    <dgm:pt modelId="{6290A637-614D-4B37-84CE-64785F75CE05}" type="pres">
      <dgm:prSet presAssocID="{37675B1B-DE4F-4738-8E39-26E5EE9CC61D}" presName="connectorText" presStyleLbl="sibTrans1D1" presStyleIdx="2" presStyleCnt="6"/>
      <dgm:spPr/>
    </dgm:pt>
    <dgm:pt modelId="{0BEE3787-26E4-456B-B0EE-9FBA6790FF43}" type="pres">
      <dgm:prSet presAssocID="{EA5DED77-A225-4DF2-9BD2-9D48206034ED}" presName="node" presStyleLbl="node1" presStyleIdx="3" presStyleCnt="7">
        <dgm:presLayoutVars>
          <dgm:bulletEnabled val="1"/>
        </dgm:presLayoutVars>
      </dgm:prSet>
      <dgm:spPr/>
    </dgm:pt>
    <dgm:pt modelId="{F436669B-3E53-428E-BCAF-DDF4ED588DD0}" type="pres">
      <dgm:prSet presAssocID="{C3191A63-A197-464C-8A02-B67DE2C0D506}" presName="sibTrans" presStyleLbl="sibTrans1D1" presStyleIdx="3" presStyleCnt="6"/>
      <dgm:spPr/>
    </dgm:pt>
    <dgm:pt modelId="{3C2B7F4C-D8EB-47A2-BDEE-1614D237BB44}" type="pres">
      <dgm:prSet presAssocID="{C3191A63-A197-464C-8A02-B67DE2C0D506}" presName="connectorText" presStyleLbl="sibTrans1D1" presStyleIdx="3" presStyleCnt="6"/>
      <dgm:spPr/>
    </dgm:pt>
    <dgm:pt modelId="{CB3D7665-07E3-444B-920E-238CE712D1CF}" type="pres">
      <dgm:prSet presAssocID="{2DD5FA1F-F089-4340-98B2-3D1B7D5DE894}" presName="node" presStyleLbl="node1" presStyleIdx="4" presStyleCnt="7">
        <dgm:presLayoutVars>
          <dgm:bulletEnabled val="1"/>
        </dgm:presLayoutVars>
      </dgm:prSet>
      <dgm:spPr/>
    </dgm:pt>
    <dgm:pt modelId="{AC6CAB9C-AD88-46B9-B09B-4F2F0342A884}" type="pres">
      <dgm:prSet presAssocID="{5C523EED-15D4-4A63-BBAD-8E2CF4015B6F}" presName="sibTrans" presStyleLbl="sibTrans1D1" presStyleIdx="4" presStyleCnt="6"/>
      <dgm:spPr/>
    </dgm:pt>
    <dgm:pt modelId="{D5E8A148-4C83-468B-91A7-596FE31631DB}" type="pres">
      <dgm:prSet presAssocID="{5C523EED-15D4-4A63-BBAD-8E2CF4015B6F}" presName="connectorText" presStyleLbl="sibTrans1D1" presStyleIdx="4" presStyleCnt="6"/>
      <dgm:spPr/>
    </dgm:pt>
    <dgm:pt modelId="{D648AEE9-8378-4B7B-BB64-F50FEBB203FA}" type="pres">
      <dgm:prSet presAssocID="{8064008F-85C7-4AB2-B622-56C42F33A9E1}" presName="node" presStyleLbl="node1" presStyleIdx="5" presStyleCnt="7">
        <dgm:presLayoutVars>
          <dgm:bulletEnabled val="1"/>
        </dgm:presLayoutVars>
      </dgm:prSet>
      <dgm:spPr/>
    </dgm:pt>
    <dgm:pt modelId="{DD18AEAC-7FE0-4CF6-9147-DA20F76E1997}" type="pres">
      <dgm:prSet presAssocID="{49935CE6-1C90-46B1-A028-D3EF73601F7D}" presName="sibTrans" presStyleLbl="sibTrans1D1" presStyleIdx="5" presStyleCnt="6"/>
      <dgm:spPr/>
    </dgm:pt>
    <dgm:pt modelId="{864AE303-FD8D-4667-959A-670E4E58815F}" type="pres">
      <dgm:prSet presAssocID="{49935CE6-1C90-46B1-A028-D3EF73601F7D}" presName="connectorText" presStyleLbl="sibTrans1D1" presStyleIdx="5" presStyleCnt="6"/>
      <dgm:spPr/>
    </dgm:pt>
    <dgm:pt modelId="{23B464C9-0B73-4E1C-A421-8CCCFA5840BC}" type="pres">
      <dgm:prSet presAssocID="{0693DDCE-1F0C-4E8F-9828-F0260B5CB86C}" presName="node" presStyleLbl="node1" presStyleIdx="6" presStyleCnt="7">
        <dgm:presLayoutVars>
          <dgm:bulletEnabled val="1"/>
        </dgm:presLayoutVars>
      </dgm:prSet>
      <dgm:spPr/>
    </dgm:pt>
  </dgm:ptLst>
  <dgm:cxnLst>
    <dgm:cxn modelId="{707B7A04-C85C-4842-8784-0624B5DB0266}" type="presOf" srcId="{2DD5FA1F-F089-4340-98B2-3D1B7D5DE894}" destId="{CB3D7665-07E3-444B-920E-238CE712D1CF}" srcOrd="0" destOrd="0" presId="urn:microsoft.com/office/officeart/2005/8/layout/bProcess3"/>
    <dgm:cxn modelId="{F747C904-6DE0-4A7B-B85A-B01801851A1D}" srcId="{CED12F62-F6A9-469A-A527-E57752A8AE5C}" destId="{1BA0D0DB-015E-49A6-8735-8FEB1D618BBE}" srcOrd="0" destOrd="0" parTransId="{7F231D0C-8F9E-473A-BEA4-56AF13A79AAE}" sibTransId="{C2DA4495-0D9E-4819-8A0C-076CF06384CD}"/>
    <dgm:cxn modelId="{BCD56005-9941-49B3-BD51-B9096EFF9741}" type="presOf" srcId="{EA5DED77-A225-4DF2-9BD2-9D48206034ED}" destId="{0BEE3787-26E4-456B-B0EE-9FBA6790FF43}" srcOrd="0" destOrd="0" presId="urn:microsoft.com/office/officeart/2005/8/layout/bProcess3"/>
    <dgm:cxn modelId="{82C97025-C6DD-4521-9C98-F408C9F2A653}" srcId="{1BA0D0DB-015E-49A6-8735-8FEB1D618BBE}" destId="{85D1BC87-2974-47F3-A12E-21D08D8DABFE}" srcOrd="0" destOrd="0" parTransId="{8C4C2ED7-7995-4573-93D5-B95AFEF4B3F0}" sibTransId="{064BAED2-66A5-4924-BC98-5D0B3A3738DA}"/>
    <dgm:cxn modelId="{E97D0828-6744-4B8E-A4E7-CD57A72DA5D9}" srcId="{2DD5FA1F-F089-4340-98B2-3D1B7D5DE894}" destId="{CE99056F-4EF3-45E3-BC0B-9968226A6810}" srcOrd="0" destOrd="0" parTransId="{5FF98ACE-2358-4548-96F5-315022599A30}" sibTransId="{672025D5-7303-4001-9965-084038389E08}"/>
    <dgm:cxn modelId="{66B86B2A-9244-4089-8936-145D082F4251}" srcId="{EA5DED77-A225-4DF2-9BD2-9D48206034ED}" destId="{E007BB5D-C6A1-4A97-9F60-5EBE5890B286}" srcOrd="0" destOrd="0" parTransId="{C5FEB100-AB65-4956-9482-92EF435B76A2}" sibTransId="{64B213AE-8D80-4919-A9FE-F626BB8E5667}"/>
    <dgm:cxn modelId="{2CBE562A-DCC7-423B-B688-4B6286000618}" type="presOf" srcId="{5C523EED-15D4-4A63-BBAD-8E2CF4015B6F}" destId="{D5E8A148-4C83-468B-91A7-596FE31631DB}" srcOrd="1" destOrd="0" presId="urn:microsoft.com/office/officeart/2005/8/layout/bProcess3"/>
    <dgm:cxn modelId="{BF719931-7E74-46F9-B40F-3E12C6171D63}" type="presOf" srcId="{C2DA4495-0D9E-4819-8A0C-076CF06384CD}" destId="{8DA5B9BA-FD70-48A4-8BB1-114F0D419BDB}" srcOrd="0" destOrd="0" presId="urn:microsoft.com/office/officeart/2005/8/layout/bProcess3"/>
    <dgm:cxn modelId="{7A02B335-B9A7-4955-B8BF-F64DCD5C1033}" srcId="{490E389B-BEC1-47FF-AEF0-AC953A1CFE65}" destId="{DE1B618E-EE67-4731-90A1-CFC14D734FE2}" srcOrd="0" destOrd="0" parTransId="{B0B56F66-3ED0-4323-88C5-6E87946B54AB}" sibTransId="{C5E0F312-8599-4BAF-9B17-DCEE8E8DF347}"/>
    <dgm:cxn modelId="{720B6C3C-2459-4AA0-845E-338F6B100976}" type="presOf" srcId="{1BA0D0DB-015E-49A6-8735-8FEB1D618BBE}" destId="{0A9B96D6-F786-4C2E-81D8-37B8120ABBC2}" srcOrd="0" destOrd="0" presId="urn:microsoft.com/office/officeart/2005/8/layout/bProcess3"/>
    <dgm:cxn modelId="{15AC6E5E-6885-42D0-9A2A-B012303D7B4F}" type="presOf" srcId="{E007BB5D-C6A1-4A97-9F60-5EBE5890B286}" destId="{0BEE3787-26E4-456B-B0EE-9FBA6790FF43}" srcOrd="0" destOrd="1" presId="urn:microsoft.com/office/officeart/2005/8/layout/bProcess3"/>
    <dgm:cxn modelId="{AF8C2941-42C5-47A9-BD5E-050FBC36CA84}" type="presOf" srcId="{49935CE6-1C90-46B1-A028-D3EF73601F7D}" destId="{864AE303-FD8D-4667-959A-670E4E58815F}" srcOrd="1" destOrd="0" presId="urn:microsoft.com/office/officeart/2005/8/layout/bProcess3"/>
    <dgm:cxn modelId="{B27AD043-6FA7-4830-B6C6-C9DBE49A8527}" type="presOf" srcId="{C18696DF-3C1A-4761-B71B-AB67D366CED7}" destId="{249312E3-3226-414B-985C-9B80F8421E48}" srcOrd="1" destOrd="0" presId="urn:microsoft.com/office/officeart/2005/8/layout/bProcess3"/>
    <dgm:cxn modelId="{6F992E68-059F-4795-AB2E-1AB64C0B75C9}" type="presOf" srcId="{85D1BC87-2974-47F3-A12E-21D08D8DABFE}" destId="{0A9B96D6-F786-4C2E-81D8-37B8120ABBC2}" srcOrd="0" destOrd="1" presId="urn:microsoft.com/office/officeart/2005/8/layout/bProcess3"/>
    <dgm:cxn modelId="{63716F69-A908-4E27-8F9F-FD89AAD7FCFB}" type="presOf" srcId="{C18696DF-3C1A-4761-B71B-AB67D366CED7}" destId="{E40DD15C-0108-41E1-94BC-F447920DED38}" srcOrd="0" destOrd="0" presId="urn:microsoft.com/office/officeart/2005/8/layout/bProcess3"/>
    <dgm:cxn modelId="{486B554C-9CE0-47DD-B853-48692DEEE59F}" type="presOf" srcId="{0693DDCE-1F0C-4E8F-9828-F0260B5CB86C}" destId="{23B464C9-0B73-4E1C-A421-8CCCFA5840BC}" srcOrd="0" destOrd="0" presId="urn:microsoft.com/office/officeart/2005/8/layout/bProcess3"/>
    <dgm:cxn modelId="{7F32B072-B258-4212-A72D-7BEF4E80839B}" type="presOf" srcId="{37675B1B-DE4F-4738-8E39-26E5EE9CC61D}" destId="{6290A637-614D-4B37-84CE-64785F75CE05}" srcOrd="1" destOrd="0" presId="urn:microsoft.com/office/officeart/2005/8/layout/bProcess3"/>
    <dgm:cxn modelId="{C978F973-BEAA-493D-918E-3801F63F6471}" type="presOf" srcId="{CED12F62-F6A9-469A-A527-E57752A8AE5C}" destId="{BE6AD88D-9F02-4D65-AA09-B4B79D53DE9A}" srcOrd="0" destOrd="0" presId="urn:microsoft.com/office/officeart/2005/8/layout/bProcess3"/>
    <dgm:cxn modelId="{A097FC57-D8A8-4F1B-AB2E-6455A45028B3}" srcId="{6B497762-95E4-49FD-ABDC-9DD2B761A293}" destId="{A9D9E70B-D60D-47CD-8B1A-15F8B0358B20}" srcOrd="0" destOrd="0" parTransId="{E33EE2E6-EA36-451A-9F6A-83EDF95AACD3}" sibTransId="{9B0088C9-826E-447F-9E3E-B7F23BA3B320}"/>
    <dgm:cxn modelId="{EC396458-E32B-4BD0-A5F3-F60F1925B763}" srcId="{CED12F62-F6A9-469A-A527-E57752A8AE5C}" destId="{8064008F-85C7-4AB2-B622-56C42F33A9E1}" srcOrd="5" destOrd="0" parTransId="{D543E796-BD98-4B41-A8D4-10ACD16536A5}" sibTransId="{49935CE6-1C90-46B1-A028-D3EF73601F7D}"/>
    <dgm:cxn modelId="{C1588858-EF29-48D7-82CF-3621BB716C13}" type="presOf" srcId="{C3191A63-A197-464C-8A02-B67DE2C0D506}" destId="{3C2B7F4C-D8EB-47A2-BDEE-1614D237BB44}" srcOrd="1" destOrd="0" presId="urn:microsoft.com/office/officeart/2005/8/layout/bProcess3"/>
    <dgm:cxn modelId="{08B62980-0B13-4908-9365-81F8060EDD53}" type="presOf" srcId="{B842E86B-9750-45CD-851F-0F9EE7A52C8B}" destId="{23B464C9-0B73-4E1C-A421-8CCCFA5840BC}" srcOrd="0" destOrd="1" presId="urn:microsoft.com/office/officeart/2005/8/layout/bProcess3"/>
    <dgm:cxn modelId="{C60E2884-E4E7-45A8-AF58-98DC773F1B80}" srcId="{CED12F62-F6A9-469A-A527-E57752A8AE5C}" destId="{0693DDCE-1F0C-4E8F-9828-F0260B5CB86C}" srcOrd="6" destOrd="0" parTransId="{3033FDDC-99CD-4026-B9DD-2355DC378303}" sibTransId="{14A03255-E750-47B3-8503-AA9874847CD9}"/>
    <dgm:cxn modelId="{205C798D-B156-4E26-A320-C91F1FDFD045}" type="presOf" srcId="{CE99056F-4EF3-45E3-BC0B-9968226A6810}" destId="{CB3D7665-07E3-444B-920E-238CE712D1CF}" srcOrd="0" destOrd="1" presId="urn:microsoft.com/office/officeart/2005/8/layout/bProcess3"/>
    <dgm:cxn modelId="{AF3DDA90-8C60-4A4C-8617-14851FBC9E24}" type="presOf" srcId="{DE1B618E-EE67-4731-90A1-CFC14D734FE2}" destId="{C039425D-DB93-4272-9F41-DC631687DB94}" srcOrd="0" destOrd="1" presId="urn:microsoft.com/office/officeart/2005/8/layout/bProcess3"/>
    <dgm:cxn modelId="{B376FD94-9E38-436C-B881-C10BE1C905FC}" type="presOf" srcId="{C2DA4495-0D9E-4819-8A0C-076CF06384CD}" destId="{664E33D7-3021-4535-BFD1-F321503565C5}" srcOrd="1" destOrd="0" presId="urn:microsoft.com/office/officeart/2005/8/layout/bProcess3"/>
    <dgm:cxn modelId="{B1484E99-1468-41A6-A442-2C46A155D657}" srcId="{0693DDCE-1F0C-4E8F-9828-F0260B5CB86C}" destId="{B842E86B-9750-45CD-851F-0F9EE7A52C8B}" srcOrd="0" destOrd="0" parTransId="{B115E2E0-4C78-4430-A6B7-8A68AB18F952}" sibTransId="{3B4AD8D5-7519-42D7-8291-C438096DC809}"/>
    <dgm:cxn modelId="{545C75A0-26FE-4C50-9B29-5A0A37A1A97C}" type="presOf" srcId="{37675B1B-DE4F-4738-8E39-26E5EE9CC61D}" destId="{3137662D-C223-4BCC-B56E-7C465DB6658D}" srcOrd="0" destOrd="0" presId="urn:microsoft.com/office/officeart/2005/8/layout/bProcess3"/>
    <dgm:cxn modelId="{F573A7A1-2589-4C6E-8C92-6C1706325C2B}" srcId="{CED12F62-F6A9-469A-A527-E57752A8AE5C}" destId="{2DD5FA1F-F089-4340-98B2-3D1B7D5DE894}" srcOrd="4" destOrd="0" parTransId="{B43B2FD6-7FBE-4E47-85A1-853AD15D07BA}" sibTransId="{5C523EED-15D4-4A63-BBAD-8E2CF4015B6F}"/>
    <dgm:cxn modelId="{EFB4F7A5-8D27-41C1-B67F-B18E09B3DD46}" srcId="{CED12F62-F6A9-469A-A527-E57752A8AE5C}" destId="{6B497762-95E4-49FD-ABDC-9DD2B761A293}" srcOrd="1" destOrd="0" parTransId="{23127919-502C-4F98-A195-0E900D37F20B}" sibTransId="{C18696DF-3C1A-4761-B71B-AB67D366CED7}"/>
    <dgm:cxn modelId="{5BF537A6-55DD-43B9-B7C8-40209555CC6D}" type="presOf" srcId="{A9D9E70B-D60D-47CD-8B1A-15F8B0358B20}" destId="{6E7DB33C-B8B2-4A85-9399-27A735B621C6}" srcOrd="0" destOrd="1" presId="urn:microsoft.com/office/officeart/2005/8/layout/bProcess3"/>
    <dgm:cxn modelId="{779C72B6-0AE2-49FF-B975-178F5D61D0E6}" srcId="{CED12F62-F6A9-469A-A527-E57752A8AE5C}" destId="{490E389B-BEC1-47FF-AEF0-AC953A1CFE65}" srcOrd="2" destOrd="0" parTransId="{0211D0C8-14A1-47E4-8EC5-6424C47CBB57}" sibTransId="{37675B1B-DE4F-4738-8E39-26E5EE9CC61D}"/>
    <dgm:cxn modelId="{42B351BE-6D45-4FA1-87F4-5F68CCF14A44}" type="presOf" srcId="{6B497762-95E4-49FD-ABDC-9DD2B761A293}" destId="{6E7DB33C-B8B2-4A85-9399-27A735B621C6}" srcOrd="0" destOrd="0" presId="urn:microsoft.com/office/officeart/2005/8/layout/bProcess3"/>
    <dgm:cxn modelId="{C8BC99BF-7A6E-4519-B655-CE6FE6ED5B87}" srcId="{8064008F-85C7-4AB2-B622-56C42F33A9E1}" destId="{199EDEA1-3A25-45D8-8C72-C341A83FE2CF}" srcOrd="0" destOrd="0" parTransId="{8AB0DB0A-0F75-4DBC-A7FB-667CCB4CCCB6}" sibTransId="{591D139C-B5AD-429E-BD5A-95E8029BE8AA}"/>
    <dgm:cxn modelId="{F434E7CF-7AF0-4446-817C-6D7707ED1CC7}" type="presOf" srcId="{199EDEA1-3A25-45D8-8C72-C341A83FE2CF}" destId="{D648AEE9-8378-4B7B-BB64-F50FEBB203FA}" srcOrd="0" destOrd="1" presId="urn:microsoft.com/office/officeart/2005/8/layout/bProcess3"/>
    <dgm:cxn modelId="{DA1DE6D1-D9AC-465B-8C15-B829F64CAA6B}" type="presOf" srcId="{490E389B-BEC1-47FF-AEF0-AC953A1CFE65}" destId="{C039425D-DB93-4272-9F41-DC631687DB94}" srcOrd="0" destOrd="0" presId="urn:microsoft.com/office/officeart/2005/8/layout/bProcess3"/>
    <dgm:cxn modelId="{9A3D12D6-B144-4057-9D57-3FFA807849E4}" type="presOf" srcId="{49935CE6-1C90-46B1-A028-D3EF73601F7D}" destId="{DD18AEAC-7FE0-4CF6-9147-DA20F76E1997}" srcOrd="0" destOrd="0" presId="urn:microsoft.com/office/officeart/2005/8/layout/bProcess3"/>
    <dgm:cxn modelId="{1EE910E1-9991-47D7-89A9-9B82B7D61200}" type="presOf" srcId="{8064008F-85C7-4AB2-B622-56C42F33A9E1}" destId="{D648AEE9-8378-4B7B-BB64-F50FEBB203FA}" srcOrd="0" destOrd="0" presId="urn:microsoft.com/office/officeart/2005/8/layout/bProcess3"/>
    <dgm:cxn modelId="{218712E4-7A5F-4E63-B544-ADC8ABE71FA2}" type="presOf" srcId="{C3191A63-A197-464C-8A02-B67DE2C0D506}" destId="{F436669B-3E53-428E-BCAF-DDF4ED588DD0}" srcOrd="0" destOrd="0" presId="urn:microsoft.com/office/officeart/2005/8/layout/bProcess3"/>
    <dgm:cxn modelId="{4906CEED-1890-4FD4-A8C2-EE4D7A7F587B}" type="presOf" srcId="{5C523EED-15D4-4A63-BBAD-8E2CF4015B6F}" destId="{AC6CAB9C-AD88-46B9-B09B-4F2F0342A884}" srcOrd="0" destOrd="0" presId="urn:microsoft.com/office/officeart/2005/8/layout/bProcess3"/>
    <dgm:cxn modelId="{6EC022F7-9889-44BD-B74A-955821430D4F}" srcId="{CED12F62-F6A9-469A-A527-E57752A8AE5C}" destId="{EA5DED77-A225-4DF2-9BD2-9D48206034ED}" srcOrd="3" destOrd="0" parTransId="{1D51F8F0-E33C-46FE-B269-3F0FE3B601FE}" sibTransId="{C3191A63-A197-464C-8A02-B67DE2C0D506}"/>
    <dgm:cxn modelId="{5EF7B9C4-8AD6-4422-BB92-257CEFB5BAB5}" type="presParOf" srcId="{BE6AD88D-9F02-4D65-AA09-B4B79D53DE9A}" destId="{0A9B96D6-F786-4C2E-81D8-37B8120ABBC2}" srcOrd="0" destOrd="0" presId="urn:microsoft.com/office/officeart/2005/8/layout/bProcess3"/>
    <dgm:cxn modelId="{2F9ADDF7-20A7-4E9C-8969-0891EFF210B4}" type="presParOf" srcId="{BE6AD88D-9F02-4D65-AA09-B4B79D53DE9A}" destId="{8DA5B9BA-FD70-48A4-8BB1-114F0D419BDB}" srcOrd="1" destOrd="0" presId="urn:microsoft.com/office/officeart/2005/8/layout/bProcess3"/>
    <dgm:cxn modelId="{891931DC-206E-437F-A151-39825001A9FF}" type="presParOf" srcId="{8DA5B9BA-FD70-48A4-8BB1-114F0D419BDB}" destId="{664E33D7-3021-4535-BFD1-F321503565C5}" srcOrd="0" destOrd="0" presId="urn:microsoft.com/office/officeart/2005/8/layout/bProcess3"/>
    <dgm:cxn modelId="{BFAA686E-9693-4A63-A682-1BDFF0017361}" type="presParOf" srcId="{BE6AD88D-9F02-4D65-AA09-B4B79D53DE9A}" destId="{6E7DB33C-B8B2-4A85-9399-27A735B621C6}" srcOrd="2" destOrd="0" presId="urn:microsoft.com/office/officeart/2005/8/layout/bProcess3"/>
    <dgm:cxn modelId="{D9BC5150-9133-4F9D-AE9B-CD393AC6EBC1}" type="presParOf" srcId="{BE6AD88D-9F02-4D65-AA09-B4B79D53DE9A}" destId="{E40DD15C-0108-41E1-94BC-F447920DED38}" srcOrd="3" destOrd="0" presId="urn:microsoft.com/office/officeart/2005/8/layout/bProcess3"/>
    <dgm:cxn modelId="{A3E97F87-8DF0-49E6-8ACF-D96AEBF82B55}" type="presParOf" srcId="{E40DD15C-0108-41E1-94BC-F447920DED38}" destId="{249312E3-3226-414B-985C-9B80F8421E48}" srcOrd="0" destOrd="0" presId="urn:microsoft.com/office/officeart/2005/8/layout/bProcess3"/>
    <dgm:cxn modelId="{7C647F56-9C73-47CC-88D4-6BD226F9C366}" type="presParOf" srcId="{BE6AD88D-9F02-4D65-AA09-B4B79D53DE9A}" destId="{C039425D-DB93-4272-9F41-DC631687DB94}" srcOrd="4" destOrd="0" presId="urn:microsoft.com/office/officeart/2005/8/layout/bProcess3"/>
    <dgm:cxn modelId="{666A8F1E-3566-44FD-9B0B-5498864B037E}" type="presParOf" srcId="{BE6AD88D-9F02-4D65-AA09-B4B79D53DE9A}" destId="{3137662D-C223-4BCC-B56E-7C465DB6658D}" srcOrd="5" destOrd="0" presId="urn:microsoft.com/office/officeart/2005/8/layout/bProcess3"/>
    <dgm:cxn modelId="{12329CA7-A7D9-4712-85F9-421C80E09FD4}" type="presParOf" srcId="{3137662D-C223-4BCC-B56E-7C465DB6658D}" destId="{6290A637-614D-4B37-84CE-64785F75CE05}" srcOrd="0" destOrd="0" presId="urn:microsoft.com/office/officeart/2005/8/layout/bProcess3"/>
    <dgm:cxn modelId="{EA3979CE-F94B-47E7-A600-C6796A3211EB}" type="presParOf" srcId="{BE6AD88D-9F02-4D65-AA09-B4B79D53DE9A}" destId="{0BEE3787-26E4-456B-B0EE-9FBA6790FF43}" srcOrd="6" destOrd="0" presId="urn:microsoft.com/office/officeart/2005/8/layout/bProcess3"/>
    <dgm:cxn modelId="{3B5D3B67-1EE3-45CB-8553-0DBDEB6981C3}" type="presParOf" srcId="{BE6AD88D-9F02-4D65-AA09-B4B79D53DE9A}" destId="{F436669B-3E53-428E-BCAF-DDF4ED588DD0}" srcOrd="7" destOrd="0" presId="urn:microsoft.com/office/officeart/2005/8/layout/bProcess3"/>
    <dgm:cxn modelId="{ECDE529B-9784-431C-97E1-2E882258B138}" type="presParOf" srcId="{F436669B-3E53-428E-BCAF-DDF4ED588DD0}" destId="{3C2B7F4C-D8EB-47A2-BDEE-1614D237BB44}" srcOrd="0" destOrd="0" presId="urn:microsoft.com/office/officeart/2005/8/layout/bProcess3"/>
    <dgm:cxn modelId="{A88BD0C1-B235-4B1F-A4B4-E46B672DFDA1}" type="presParOf" srcId="{BE6AD88D-9F02-4D65-AA09-B4B79D53DE9A}" destId="{CB3D7665-07E3-444B-920E-238CE712D1CF}" srcOrd="8" destOrd="0" presId="urn:microsoft.com/office/officeart/2005/8/layout/bProcess3"/>
    <dgm:cxn modelId="{BB4AFEF2-D5F7-4B6E-851E-3F04498A772A}" type="presParOf" srcId="{BE6AD88D-9F02-4D65-AA09-B4B79D53DE9A}" destId="{AC6CAB9C-AD88-46B9-B09B-4F2F0342A884}" srcOrd="9" destOrd="0" presId="urn:microsoft.com/office/officeart/2005/8/layout/bProcess3"/>
    <dgm:cxn modelId="{8EA4E106-08B6-4F82-855C-EC90069D9BDE}" type="presParOf" srcId="{AC6CAB9C-AD88-46B9-B09B-4F2F0342A884}" destId="{D5E8A148-4C83-468B-91A7-596FE31631DB}" srcOrd="0" destOrd="0" presId="urn:microsoft.com/office/officeart/2005/8/layout/bProcess3"/>
    <dgm:cxn modelId="{22C24EAB-6225-43A1-9ECA-E22387DF40A5}" type="presParOf" srcId="{BE6AD88D-9F02-4D65-AA09-B4B79D53DE9A}" destId="{D648AEE9-8378-4B7B-BB64-F50FEBB203FA}" srcOrd="10" destOrd="0" presId="urn:microsoft.com/office/officeart/2005/8/layout/bProcess3"/>
    <dgm:cxn modelId="{58F0B99F-C362-4854-BFCE-B9A7F43FF489}" type="presParOf" srcId="{BE6AD88D-9F02-4D65-AA09-B4B79D53DE9A}" destId="{DD18AEAC-7FE0-4CF6-9147-DA20F76E1997}" srcOrd="11" destOrd="0" presId="urn:microsoft.com/office/officeart/2005/8/layout/bProcess3"/>
    <dgm:cxn modelId="{AB631270-0919-4B94-95FE-C478A0F5FC7E}" type="presParOf" srcId="{DD18AEAC-7FE0-4CF6-9147-DA20F76E1997}" destId="{864AE303-FD8D-4667-959A-670E4E58815F}" srcOrd="0" destOrd="0" presId="urn:microsoft.com/office/officeart/2005/8/layout/bProcess3"/>
    <dgm:cxn modelId="{4B300F75-DE15-403C-9582-27D1A9DBA732}" type="presParOf" srcId="{BE6AD88D-9F02-4D65-AA09-B4B79D53DE9A}" destId="{23B464C9-0B73-4E1C-A421-8CCCFA5840BC}" srcOrd="12" destOrd="0" presId="urn:microsoft.com/office/officeart/2005/8/layout/bProcess3"/>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2D006E8-5F40-473A-AC14-699DDAB0C101}" type="doc">
      <dgm:prSet loTypeId="urn:microsoft.com/office/officeart/2005/8/layout/vProcess5" loCatId="process" qsTypeId="urn:microsoft.com/office/officeart/2005/8/quickstyle/simple1" qsCatId="simple" csTypeId="urn:microsoft.com/office/officeart/2005/8/colors/colorful5" csCatId="colorful" phldr="1"/>
      <dgm:spPr/>
    </dgm:pt>
    <dgm:pt modelId="{1145457B-6F76-4500-99A2-59898B835766}">
      <dgm:prSet phldrT="[Texto]" custT="1"/>
      <dgm:spPr>
        <a:solidFill>
          <a:schemeClr val="accent6">
            <a:lumMod val="40000"/>
            <a:lumOff val="60000"/>
          </a:schemeClr>
        </a:solidFill>
        <a:ln>
          <a:noFill/>
        </a:ln>
      </dgm:spPr>
      <dgm:t>
        <a:bodyPr/>
        <a:lstStyle/>
        <a:p>
          <a:pPr algn="just">
            <a:lnSpc>
              <a:spcPct val="150000"/>
            </a:lnSpc>
          </a:pPr>
          <a:r>
            <a:rPr lang="es-PE" sz="1600" dirty="0">
              <a:solidFill>
                <a:schemeClr val="tx1"/>
              </a:solidFill>
              <a:latin typeface="+mn-lt"/>
              <a:cs typeface="Arial" panose="020B0604020202020204" pitchFamily="34" charset="0"/>
            </a:rPr>
            <a:t>Utiliza luz natural en interiores como medio de ahorro</a:t>
          </a:r>
        </a:p>
      </dgm:t>
    </dgm:pt>
    <dgm:pt modelId="{380630D4-F128-406F-8162-C74D1363D75F}" type="parTrans" cxnId="{F2F0A246-BFDC-464A-99C9-5981F08F9364}">
      <dgm:prSet/>
      <dgm:spPr/>
      <dgm:t>
        <a:bodyPr/>
        <a:lstStyle/>
        <a:p>
          <a:pPr algn="just">
            <a:lnSpc>
              <a:spcPct val="150000"/>
            </a:lnSpc>
          </a:pPr>
          <a:endParaRPr lang="es-PE" sz="1600">
            <a:solidFill>
              <a:schemeClr val="tx2"/>
            </a:solidFill>
            <a:latin typeface="+mn-lt"/>
          </a:endParaRPr>
        </a:p>
      </dgm:t>
    </dgm:pt>
    <dgm:pt modelId="{5E23CE22-4A71-44DA-BE1F-C35A39A255D2}" type="sibTrans" cxnId="{F2F0A246-BFDC-464A-99C9-5981F08F9364}">
      <dgm:prSet custT="1"/>
      <dgm:spPr>
        <a:solidFill>
          <a:srgbClr val="FF0000">
            <a:alpha val="90000"/>
          </a:srgbClr>
        </a:solidFill>
      </dgm:spPr>
      <dgm:t>
        <a:bodyPr/>
        <a:lstStyle/>
        <a:p>
          <a:pPr algn="just">
            <a:lnSpc>
              <a:spcPct val="150000"/>
            </a:lnSpc>
          </a:pPr>
          <a:endParaRPr lang="es-PE" sz="1600">
            <a:solidFill>
              <a:schemeClr val="tx2"/>
            </a:solidFill>
            <a:latin typeface="+mn-lt"/>
          </a:endParaRPr>
        </a:p>
      </dgm:t>
    </dgm:pt>
    <dgm:pt modelId="{5419D751-EFB8-40B0-9DFD-504427204FCC}">
      <dgm:prSet phldrT="[Texto]" custT="1"/>
      <dgm:spPr>
        <a:solidFill>
          <a:schemeClr val="accent4">
            <a:lumMod val="60000"/>
            <a:lumOff val="40000"/>
          </a:schemeClr>
        </a:solidFill>
        <a:ln>
          <a:noFill/>
        </a:ln>
      </dgm:spPr>
      <dgm:t>
        <a:bodyPr/>
        <a:lstStyle/>
        <a:p>
          <a:pPr algn="just">
            <a:lnSpc>
              <a:spcPct val="150000"/>
            </a:lnSpc>
          </a:pPr>
          <a:r>
            <a:rPr lang="es-PE" sz="1600" dirty="0">
              <a:solidFill>
                <a:schemeClr val="tx1"/>
              </a:solidFill>
              <a:latin typeface="+mn-lt"/>
              <a:cs typeface="Arial" panose="020B0604020202020204" pitchFamily="34" charset="0"/>
            </a:rPr>
            <a:t>Mejora la salud  y habitabilidad de los espacios</a:t>
          </a:r>
        </a:p>
      </dgm:t>
    </dgm:pt>
    <dgm:pt modelId="{1B3901DF-4031-4E15-8BA5-D12ED9A2476E}" type="parTrans" cxnId="{E0C62BD6-3DB6-4170-85C7-C0C79129F250}">
      <dgm:prSet/>
      <dgm:spPr/>
      <dgm:t>
        <a:bodyPr/>
        <a:lstStyle/>
        <a:p>
          <a:pPr algn="just">
            <a:lnSpc>
              <a:spcPct val="150000"/>
            </a:lnSpc>
          </a:pPr>
          <a:endParaRPr lang="es-PE" sz="1600">
            <a:solidFill>
              <a:schemeClr val="tx2"/>
            </a:solidFill>
            <a:latin typeface="+mn-lt"/>
          </a:endParaRPr>
        </a:p>
      </dgm:t>
    </dgm:pt>
    <dgm:pt modelId="{559C919A-F3CE-45E8-B5C4-C3FE4789A07D}" type="sibTrans" cxnId="{E0C62BD6-3DB6-4170-85C7-C0C79129F250}">
      <dgm:prSet custT="1"/>
      <dgm:spPr>
        <a:solidFill>
          <a:srgbClr val="FF0000">
            <a:alpha val="90000"/>
          </a:srgbClr>
        </a:solidFill>
      </dgm:spPr>
      <dgm:t>
        <a:bodyPr/>
        <a:lstStyle/>
        <a:p>
          <a:pPr algn="just">
            <a:lnSpc>
              <a:spcPct val="150000"/>
            </a:lnSpc>
          </a:pPr>
          <a:endParaRPr lang="es-PE" sz="1600">
            <a:solidFill>
              <a:schemeClr val="tx2"/>
            </a:solidFill>
            <a:latin typeface="+mn-lt"/>
          </a:endParaRPr>
        </a:p>
      </dgm:t>
    </dgm:pt>
    <dgm:pt modelId="{2CC1E707-4381-4D00-9889-2519B218B2A8}">
      <dgm:prSet phldrT="[Texto]" custT="1"/>
      <dgm:spPr>
        <a:solidFill>
          <a:schemeClr val="accent1">
            <a:lumMod val="40000"/>
            <a:lumOff val="60000"/>
          </a:schemeClr>
        </a:solidFill>
        <a:ln>
          <a:noFill/>
        </a:ln>
      </dgm:spPr>
      <dgm:t>
        <a:bodyPr/>
        <a:lstStyle/>
        <a:p>
          <a:pPr algn="just">
            <a:lnSpc>
              <a:spcPct val="150000"/>
            </a:lnSpc>
          </a:pPr>
          <a:r>
            <a:rPr lang="es-PE" sz="1600" dirty="0">
              <a:solidFill>
                <a:schemeClr val="tx1"/>
              </a:solidFill>
              <a:latin typeface="+mn-lt"/>
              <a:cs typeface="Arial" panose="020B0604020202020204" pitchFamily="34" charset="0"/>
            </a:rPr>
            <a:t>Amplifica su valor para clasificación de espacios y formas</a:t>
          </a:r>
        </a:p>
      </dgm:t>
    </dgm:pt>
    <dgm:pt modelId="{B1CA5D1C-83B2-4295-B282-A003C8602A52}" type="parTrans" cxnId="{25636ADC-11FB-4BF2-9EAD-92FC4BF8594F}">
      <dgm:prSet/>
      <dgm:spPr/>
      <dgm:t>
        <a:bodyPr/>
        <a:lstStyle/>
        <a:p>
          <a:pPr algn="just">
            <a:lnSpc>
              <a:spcPct val="150000"/>
            </a:lnSpc>
          </a:pPr>
          <a:endParaRPr lang="es-PE" sz="1600">
            <a:solidFill>
              <a:schemeClr val="tx2"/>
            </a:solidFill>
            <a:latin typeface="+mn-lt"/>
          </a:endParaRPr>
        </a:p>
      </dgm:t>
    </dgm:pt>
    <dgm:pt modelId="{9CB4A10D-661E-4BD4-A470-4BF2CCBD523A}" type="sibTrans" cxnId="{25636ADC-11FB-4BF2-9EAD-92FC4BF8594F}">
      <dgm:prSet/>
      <dgm:spPr/>
      <dgm:t>
        <a:bodyPr/>
        <a:lstStyle/>
        <a:p>
          <a:pPr algn="just">
            <a:lnSpc>
              <a:spcPct val="150000"/>
            </a:lnSpc>
          </a:pPr>
          <a:endParaRPr lang="es-PE" sz="1600">
            <a:solidFill>
              <a:schemeClr val="tx2"/>
            </a:solidFill>
            <a:latin typeface="+mn-lt"/>
          </a:endParaRPr>
        </a:p>
      </dgm:t>
    </dgm:pt>
    <dgm:pt modelId="{CEA603E8-967F-46B3-BFD6-E3172696A83D}" type="pres">
      <dgm:prSet presAssocID="{22D006E8-5F40-473A-AC14-699DDAB0C101}" presName="outerComposite" presStyleCnt="0">
        <dgm:presLayoutVars>
          <dgm:chMax val="5"/>
          <dgm:dir/>
          <dgm:resizeHandles val="exact"/>
        </dgm:presLayoutVars>
      </dgm:prSet>
      <dgm:spPr/>
    </dgm:pt>
    <dgm:pt modelId="{1B3AD4F6-7FC6-4717-8C30-23213F06F8CD}" type="pres">
      <dgm:prSet presAssocID="{22D006E8-5F40-473A-AC14-699DDAB0C101}" presName="dummyMaxCanvas" presStyleCnt="0">
        <dgm:presLayoutVars/>
      </dgm:prSet>
      <dgm:spPr/>
    </dgm:pt>
    <dgm:pt modelId="{C733F669-41C3-4C4E-A770-527FC7EBA512}" type="pres">
      <dgm:prSet presAssocID="{22D006E8-5F40-473A-AC14-699DDAB0C101}" presName="ThreeNodes_1" presStyleLbl="node1" presStyleIdx="0" presStyleCnt="3" custScaleX="100406">
        <dgm:presLayoutVars>
          <dgm:bulletEnabled val="1"/>
        </dgm:presLayoutVars>
      </dgm:prSet>
      <dgm:spPr/>
    </dgm:pt>
    <dgm:pt modelId="{518E4CB0-7506-47D0-B212-E5D7BF9FBB17}" type="pres">
      <dgm:prSet presAssocID="{22D006E8-5F40-473A-AC14-699DDAB0C101}" presName="ThreeNodes_2" presStyleLbl="node1" presStyleIdx="1" presStyleCnt="3">
        <dgm:presLayoutVars>
          <dgm:bulletEnabled val="1"/>
        </dgm:presLayoutVars>
      </dgm:prSet>
      <dgm:spPr/>
    </dgm:pt>
    <dgm:pt modelId="{77406550-84D1-4571-BF2F-9655A67628C1}" type="pres">
      <dgm:prSet presAssocID="{22D006E8-5F40-473A-AC14-699DDAB0C101}" presName="ThreeNodes_3" presStyleLbl="node1" presStyleIdx="2" presStyleCnt="3">
        <dgm:presLayoutVars>
          <dgm:bulletEnabled val="1"/>
        </dgm:presLayoutVars>
      </dgm:prSet>
      <dgm:spPr/>
    </dgm:pt>
    <dgm:pt modelId="{492965A1-730C-4D5A-B5CB-60A3DC0ACEA8}" type="pres">
      <dgm:prSet presAssocID="{22D006E8-5F40-473A-AC14-699DDAB0C101}" presName="ThreeConn_1-2" presStyleLbl="fgAccFollowNode1" presStyleIdx="0" presStyleCnt="2">
        <dgm:presLayoutVars>
          <dgm:bulletEnabled val="1"/>
        </dgm:presLayoutVars>
      </dgm:prSet>
      <dgm:spPr/>
    </dgm:pt>
    <dgm:pt modelId="{D5FCDDAC-F26B-43A4-8B30-4213FA2A8A14}" type="pres">
      <dgm:prSet presAssocID="{22D006E8-5F40-473A-AC14-699DDAB0C101}" presName="ThreeConn_2-3" presStyleLbl="fgAccFollowNode1" presStyleIdx="1" presStyleCnt="2">
        <dgm:presLayoutVars>
          <dgm:bulletEnabled val="1"/>
        </dgm:presLayoutVars>
      </dgm:prSet>
      <dgm:spPr/>
    </dgm:pt>
    <dgm:pt modelId="{D2AF2162-5868-414E-92F8-B21D6FC96AEE}" type="pres">
      <dgm:prSet presAssocID="{22D006E8-5F40-473A-AC14-699DDAB0C101}" presName="ThreeNodes_1_text" presStyleLbl="node1" presStyleIdx="2" presStyleCnt="3">
        <dgm:presLayoutVars>
          <dgm:bulletEnabled val="1"/>
        </dgm:presLayoutVars>
      </dgm:prSet>
      <dgm:spPr/>
    </dgm:pt>
    <dgm:pt modelId="{35307B2E-683A-4F3E-86D9-75D45B3E53C1}" type="pres">
      <dgm:prSet presAssocID="{22D006E8-5F40-473A-AC14-699DDAB0C101}" presName="ThreeNodes_2_text" presStyleLbl="node1" presStyleIdx="2" presStyleCnt="3">
        <dgm:presLayoutVars>
          <dgm:bulletEnabled val="1"/>
        </dgm:presLayoutVars>
      </dgm:prSet>
      <dgm:spPr/>
    </dgm:pt>
    <dgm:pt modelId="{94584403-E1FA-45FD-AF7A-38C9CA06B348}" type="pres">
      <dgm:prSet presAssocID="{22D006E8-5F40-473A-AC14-699DDAB0C101}" presName="ThreeNodes_3_text" presStyleLbl="node1" presStyleIdx="2" presStyleCnt="3">
        <dgm:presLayoutVars>
          <dgm:bulletEnabled val="1"/>
        </dgm:presLayoutVars>
      </dgm:prSet>
      <dgm:spPr/>
    </dgm:pt>
  </dgm:ptLst>
  <dgm:cxnLst>
    <dgm:cxn modelId="{2916CE02-792A-49AD-BCA9-2CE1770B156E}" type="presOf" srcId="{1145457B-6F76-4500-99A2-59898B835766}" destId="{D2AF2162-5868-414E-92F8-B21D6FC96AEE}" srcOrd="1" destOrd="0" presId="urn:microsoft.com/office/officeart/2005/8/layout/vProcess5"/>
    <dgm:cxn modelId="{1FAE0722-FF74-49A3-B8A1-7A3AE623E5F5}" type="presOf" srcId="{5419D751-EFB8-40B0-9DFD-504427204FCC}" destId="{518E4CB0-7506-47D0-B212-E5D7BF9FBB17}" srcOrd="0" destOrd="0" presId="urn:microsoft.com/office/officeart/2005/8/layout/vProcess5"/>
    <dgm:cxn modelId="{37C70C24-2C5C-4F55-9373-B97ECC89E6F2}" type="presOf" srcId="{22D006E8-5F40-473A-AC14-699DDAB0C101}" destId="{CEA603E8-967F-46B3-BFD6-E3172696A83D}" srcOrd="0" destOrd="0" presId="urn:microsoft.com/office/officeart/2005/8/layout/vProcess5"/>
    <dgm:cxn modelId="{05FE125E-DFC8-4B50-A262-28CCBC1561F7}" type="presOf" srcId="{5E23CE22-4A71-44DA-BE1F-C35A39A255D2}" destId="{492965A1-730C-4D5A-B5CB-60A3DC0ACEA8}" srcOrd="0" destOrd="0" presId="urn:microsoft.com/office/officeart/2005/8/layout/vProcess5"/>
    <dgm:cxn modelId="{6D793966-9BF8-4592-93C5-907D71231F4F}" type="presOf" srcId="{2CC1E707-4381-4D00-9889-2519B218B2A8}" destId="{77406550-84D1-4571-BF2F-9655A67628C1}" srcOrd="0" destOrd="0" presId="urn:microsoft.com/office/officeart/2005/8/layout/vProcess5"/>
    <dgm:cxn modelId="{F2F0A246-BFDC-464A-99C9-5981F08F9364}" srcId="{22D006E8-5F40-473A-AC14-699DDAB0C101}" destId="{1145457B-6F76-4500-99A2-59898B835766}" srcOrd="0" destOrd="0" parTransId="{380630D4-F128-406F-8162-C74D1363D75F}" sibTransId="{5E23CE22-4A71-44DA-BE1F-C35A39A255D2}"/>
    <dgm:cxn modelId="{B0F45488-399D-4E35-845F-1B5658306C0F}" type="presOf" srcId="{5419D751-EFB8-40B0-9DFD-504427204FCC}" destId="{35307B2E-683A-4F3E-86D9-75D45B3E53C1}" srcOrd="1" destOrd="0" presId="urn:microsoft.com/office/officeart/2005/8/layout/vProcess5"/>
    <dgm:cxn modelId="{26D61691-C386-42B7-AD90-427E92B33D04}" type="presOf" srcId="{559C919A-F3CE-45E8-B5C4-C3FE4789A07D}" destId="{D5FCDDAC-F26B-43A4-8B30-4213FA2A8A14}" srcOrd="0" destOrd="0" presId="urn:microsoft.com/office/officeart/2005/8/layout/vProcess5"/>
    <dgm:cxn modelId="{FA80B4B3-F233-4097-8E6F-BD88022F5738}" type="presOf" srcId="{2CC1E707-4381-4D00-9889-2519B218B2A8}" destId="{94584403-E1FA-45FD-AF7A-38C9CA06B348}" srcOrd="1" destOrd="0" presId="urn:microsoft.com/office/officeart/2005/8/layout/vProcess5"/>
    <dgm:cxn modelId="{E0C62BD6-3DB6-4170-85C7-C0C79129F250}" srcId="{22D006E8-5F40-473A-AC14-699DDAB0C101}" destId="{5419D751-EFB8-40B0-9DFD-504427204FCC}" srcOrd="1" destOrd="0" parTransId="{1B3901DF-4031-4E15-8BA5-D12ED9A2476E}" sibTransId="{559C919A-F3CE-45E8-B5C4-C3FE4789A07D}"/>
    <dgm:cxn modelId="{B0C2D3D8-D9DB-4954-B59B-DE476891C477}" type="presOf" srcId="{1145457B-6F76-4500-99A2-59898B835766}" destId="{C733F669-41C3-4C4E-A770-527FC7EBA512}" srcOrd="0" destOrd="0" presId="urn:microsoft.com/office/officeart/2005/8/layout/vProcess5"/>
    <dgm:cxn modelId="{25636ADC-11FB-4BF2-9EAD-92FC4BF8594F}" srcId="{22D006E8-5F40-473A-AC14-699DDAB0C101}" destId="{2CC1E707-4381-4D00-9889-2519B218B2A8}" srcOrd="2" destOrd="0" parTransId="{B1CA5D1C-83B2-4295-B282-A003C8602A52}" sibTransId="{9CB4A10D-661E-4BD4-A470-4BF2CCBD523A}"/>
    <dgm:cxn modelId="{59470CD2-36D6-4A22-86C3-7BF60B92E16F}" type="presParOf" srcId="{CEA603E8-967F-46B3-BFD6-E3172696A83D}" destId="{1B3AD4F6-7FC6-4717-8C30-23213F06F8CD}" srcOrd="0" destOrd="0" presId="urn:microsoft.com/office/officeart/2005/8/layout/vProcess5"/>
    <dgm:cxn modelId="{0FB95D30-97F3-4ED0-AE91-76FBDD58A932}" type="presParOf" srcId="{CEA603E8-967F-46B3-BFD6-E3172696A83D}" destId="{C733F669-41C3-4C4E-A770-527FC7EBA512}" srcOrd="1" destOrd="0" presId="urn:microsoft.com/office/officeart/2005/8/layout/vProcess5"/>
    <dgm:cxn modelId="{9EA3C1B7-5EBB-4AA4-89B6-985E5BB4D595}" type="presParOf" srcId="{CEA603E8-967F-46B3-BFD6-E3172696A83D}" destId="{518E4CB0-7506-47D0-B212-E5D7BF9FBB17}" srcOrd="2" destOrd="0" presId="urn:microsoft.com/office/officeart/2005/8/layout/vProcess5"/>
    <dgm:cxn modelId="{33235079-0174-4EA5-9AD2-AD9F1A37E11B}" type="presParOf" srcId="{CEA603E8-967F-46B3-BFD6-E3172696A83D}" destId="{77406550-84D1-4571-BF2F-9655A67628C1}" srcOrd="3" destOrd="0" presId="urn:microsoft.com/office/officeart/2005/8/layout/vProcess5"/>
    <dgm:cxn modelId="{6AC79141-CF99-4835-A26A-CB88EF1262BF}" type="presParOf" srcId="{CEA603E8-967F-46B3-BFD6-E3172696A83D}" destId="{492965A1-730C-4D5A-B5CB-60A3DC0ACEA8}" srcOrd="4" destOrd="0" presId="urn:microsoft.com/office/officeart/2005/8/layout/vProcess5"/>
    <dgm:cxn modelId="{9E8908DD-B2F1-4241-A476-0E49558C0309}" type="presParOf" srcId="{CEA603E8-967F-46B3-BFD6-E3172696A83D}" destId="{D5FCDDAC-F26B-43A4-8B30-4213FA2A8A14}" srcOrd="5" destOrd="0" presId="urn:microsoft.com/office/officeart/2005/8/layout/vProcess5"/>
    <dgm:cxn modelId="{157F262B-BB33-4BE4-9265-9EBC0D0457FF}" type="presParOf" srcId="{CEA603E8-967F-46B3-BFD6-E3172696A83D}" destId="{D2AF2162-5868-414E-92F8-B21D6FC96AEE}" srcOrd="6" destOrd="0" presId="urn:microsoft.com/office/officeart/2005/8/layout/vProcess5"/>
    <dgm:cxn modelId="{25520AA2-56E4-4BBD-B959-C36A7E40E278}" type="presParOf" srcId="{CEA603E8-967F-46B3-BFD6-E3172696A83D}" destId="{35307B2E-683A-4F3E-86D9-75D45B3E53C1}" srcOrd="7" destOrd="0" presId="urn:microsoft.com/office/officeart/2005/8/layout/vProcess5"/>
    <dgm:cxn modelId="{0602A5CE-FC39-44A7-9933-78861B3B23DE}" type="presParOf" srcId="{CEA603E8-967F-46B3-BFD6-E3172696A83D}" destId="{94584403-E1FA-45FD-AF7A-38C9CA06B348}" srcOrd="8"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2A562-6905-4346-89C8-446D575DE5CE}">
      <dsp:nvSpPr>
        <dsp:cNvPr id="0" name=""/>
        <dsp:cNvSpPr/>
      </dsp:nvSpPr>
      <dsp:spPr>
        <a:xfrm>
          <a:off x="0" y="0"/>
          <a:ext cx="10888135" cy="1268087"/>
        </a:xfrm>
        <a:prstGeom prst="roundRect">
          <a:avLst>
            <a:gd name="adj" fmla="val 1000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PE" sz="2300" kern="1200" dirty="0">
              <a:solidFill>
                <a:schemeClr val="tx1"/>
              </a:solidFill>
            </a:rPr>
            <a:t>Longitud</a:t>
          </a:r>
        </a:p>
        <a:p>
          <a:pPr marL="171450" lvl="1" indent="-171450" algn="l" defTabSz="800100">
            <a:lnSpc>
              <a:spcPct val="90000"/>
            </a:lnSpc>
            <a:spcBef>
              <a:spcPct val="0"/>
            </a:spcBef>
            <a:spcAft>
              <a:spcPct val="15000"/>
            </a:spcAft>
            <a:buChar char="•"/>
          </a:pPr>
          <a:r>
            <a:rPr lang="es-PE" sz="1800" kern="1200" dirty="0">
              <a:solidFill>
                <a:schemeClr val="tx1"/>
              </a:solidFill>
            </a:rPr>
            <a:t>1 m (metro)= 100 cm (centímetro); 	1 cm = 10 mm (milímetro)</a:t>
          </a:r>
        </a:p>
        <a:p>
          <a:pPr marL="171450" lvl="1" indent="-171450" algn="l" defTabSz="800100">
            <a:lnSpc>
              <a:spcPct val="90000"/>
            </a:lnSpc>
            <a:spcBef>
              <a:spcPct val="0"/>
            </a:spcBef>
            <a:spcAft>
              <a:spcPct val="15000"/>
            </a:spcAft>
            <a:buChar char="•"/>
          </a:pPr>
          <a:r>
            <a:rPr lang="es-PE" sz="1800" kern="1200" dirty="0">
              <a:solidFill>
                <a:schemeClr val="tx1"/>
              </a:solidFill>
            </a:rPr>
            <a:t>1” (pulgada) = 2.54 cm; 	1´ (pie) = 30.48 cm</a:t>
          </a:r>
        </a:p>
      </dsp:txBody>
      <dsp:txXfrm>
        <a:off x="2304435" y="0"/>
        <a:ext cx="8583699" cy="1268087"/>
      </dsp:txXfrm>
    </dsp:sp>
    <dsp:sp modelId="{3D1FAF66-9CBE-4A97-B6BD-C324D6CB0770}">
      <dsp:nvSpPr>
        <dsp:cNvPr id="0" name=""/>
        <dsp:cNvSpPr/>
      </dsp:nvSpPr>
      <dsp:spPr>
        <a:xfrm>
          <a:off x="126808" y="126808"/>
          <a:ext cx="2177627" cy="1014470"/>
        </a:xfrm>
        <a:prstGeom prst="roundRect">
          <a:avLst>
            <a:gd name="adj" fmla="val 10000"/>
          </a:avLst>
        </a:prstGeom>
        <a:blipFill rotWithShape="1">
          <a:blip xmlns:r="http://schemas.openxmlformats.org/officeDocument/2006/relationships" r:embed="rId1"/>
          <a:srcRect/>
          <a:stretch>
            <a:fillRect l="-27000" r="-2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89076F-4F8E-4B4B-A507-9DBBB6E0E54C}">
      <dsp:nvSpPr>
        <dsp:cNvPr id="0" name=""/>
        <dsp:cNvSpPr/>
      </dsp:nvSpPr>
      <dsp:spPr>
        <a:xfrm>
          <a:off x="0" y="1394896"/>
          <a:ext cx="10888135" cy="1268087"/>
        </a:xfrm>
        <a:prstGeom prst="roundRect">
          <a:avLst>
            <a:gd name="adj" fmla="val 1000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PE" sz="2300" kern="1200" dirty="0">
              <a:solidFill>
                <a:schemeClr val="tx1"/>
              </a:solidFill>
            </a:rPr>
            <a:t>Área o superficie</a:t>
          </a:r>
        </a:p>
        <a:p>
          <a:pPr marL="171450" lvl="1" indent="-171450" algn="l" defTabSz="800100">
            <a:lnSpc>
              <a:spcPct val="90000"/>
            </a:lnSpc>
            <a:spcBef>
              <a:spcPct val="0"/>
            </a:spcBef>
            <a:spcAft>
              <a:spcPct val="15000"/>
            </a:spcAft>
            <a:buChar char="•"/>
          </a:pPr>
          <a:r>
            <a:rPr lang="es-PE" sz="1800" kern="1200" dirty="0">
              <a:solidFill>
                <a:schemeClr val="tx1"/>
              </a:solidFill>
            </a:rPr>
            <a:t>1 m2 (metro cuadrado) = 10000 cm2 (centímetros cuadrados) 		</a:t>
          </a:r>
        </a:p>
        <a:p>
          <a:pPr marL="171450" lvl="1" indent="-171450" algn="l" defTabSz="800100">
            <a:lnSpc>
              <a:spcPct val="90000"/>
            </a:lnSpc>
            <a:spcBef>
              <a:spcPct val="0"/>
            </a:spcBef>
            <a:spcAft>
              <a:spcPct val="15000"/>
            </a:spcAft>
            <a:buChar char="•"/>
          </a:pPr>
          <a:r>
            <a:rPr lang="es-PE" sz="1800" kern="1200" dirty="0">
              <a:solidFill>
                <a:schemeClr val="tx1"/>
              </a:solidFill>
            </a:rPr>
            <a:t>1 He (hectárea) = 10000 m2</a:t>
          </a:r>
        </a:p>
      </dsp:txBody>
      <dsp:txXfrm>
        <a:off x="2304435" y="1394896"/>
        <a:ext cx="8583699" cy="1268087"/>
      </dsp:txXfrm>
    </dsp:sp>
    <dsp:sp modelId="{38F7D4DA-4DE2-420A-B448-BA3B29D1EF61}">
      <dsp:nvSpPr>
        <dsp:cNvPr id="0" name=""/>
        <dsp:cNvSpPr/>
      </dsp:nvSpPr>
      <dsp:spPr>
        <a:xfrm>
          <a:off x="126808" y="1521705"/>
          <a:ext cx="2177627" cy="1014470"/>
        </a:xfrm>
        <a:prstGeom prst="roundRect">
          <a:avLst>
            <a:gd name="adj" fmla="val 10000"/>
          </a:avLst>
        </a:prstGeom>
        <a:blipFill rotWithShape="1">
          <a:blip xmlns:r="http://schemas.openxmlformats.org/officeDocument/2006/relationships" r:embed="rId2">
            <a:alphaModFix/>
          </a:blip>
          <a:srcRect/>
          <a:stretch>
            <a:fillRect t="-31000" b="-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9A5237-BAFD-450B-A458-29E07259E3EC}">
      <dsp:nvSpPr>
        <dsp:cNvPr id="0" name=""/>
        <dsp:cNvSpPr/>
      </dsp:nvSpPr>
      <dsp:spPr>
        <a:xfrm>
          <a:off x="0" y="2789793"/>
          <a:ext cx="10888135" cy="1268087"/>
        </a:xfrm>
        <a:prstGeom prst="roundRect">
          <a:avLst>
            <a:gd name="adj" fmla="val 1000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PE" sz="2300" kern="1200" dirty="0">
              <a:solidFill>
                <a:schemeClr val="tx1"/>
              </a:solidFill>
            </a:rPr>
            <a:t>Volumen </a:t>
          </a:r>
        </a:p>
        <a:p>
          <a:pPr marL="171450" lvl="1" indent="-171450" algn="l" defTabSz="800100">
            <a:lnSpc>
              <a:spcPct val="90000"/>
            </a:lnSpc>
            <a:spcBef>
              <a:spcPct val="0"/>
            </a:spcBef>
            <a:spcAft>
              <a:spcPct val="15000"/>
            </a:spcAft>
            <a:buChar char="•"/>
          </a:pPr>
          <a:r>
            <a:rPr lang="es-PE" sz="1800" kern="1200" dirty="0">
              <a:solidFill>
                <a:schemeClr val="tx1"/>
              </a:solidFill>
            </a:rPr>
            <a:t>1 m3 (mero cúbico) = 1000 l (litros)</a:t>
          </a:r>
        </a:p>
        <a:p>
          <a:pPr marL="171450" lvl="1" indent="-171450" algn="l" defTabSz="800100">
            <a:lnSpc>
              <a:spcPct val="90000"/>
            </a:lnSpc>
            <a:spcBef>
              <a:spcPct val="0"/>
            </a:spcBef>
            <a:spcAft>
              <a:spcPct val="15000"/>
            </a:spcAft>
            <a:buChar char="•"/>
          </a:pPr>
          <a:r>
            <a:rPr lang="es-PE" sz="1800" kern="1200" dirty="0">
              <a:solidFill>
                <a:schemeClr val="tx1"/>
              </a:solidFill>
            </a:rPr>
            <a:t>1 pie3 (pie cúbico) = 28.32 l (litros) = 1 bolsa de cemento de 42.5 kg</a:t>
          </a:r>
        </a:p>
      </dsp:txBody>
      <dsp:txXfrm>
        <a:off x="2304435" y="2789793"/>
        <a:ext cx="8583699" cy="1268087"/>
      </dsp:txXfrm>
    </dsp:sp>
    <dsp:sp modelId="{AFBE8729-814B-4977-9920-386E9B0A4EAD}">
      <dsp:nvSpPr>
        <dsp:cNvPr id="0" name=""/>
        <dsp:cNvSpPr/>
      </dsp:nvSpPr>
      <dsp:spPr>
        <a:xfrm>
          <a:off x="126808" y="2916601"/>
          <a:ext cx="2177627" cy="1014470"/>
        </a:xfrm>
        <a:prstGeom prst="roundRect">
          <a:avLst>
            <a:gd name="adj" fmla="val 10000"/>
          </a:avLst>
        </a:prstGeom>
        <a:blipFill rotWithShape="1">
          <a:blip xmlns:r="http://schemas.openxmlformats.org/officeDocument/2006/relationships" r:embed="rId3"/>
          <a:srcRect/>
          <a:stretch>
            <a:fillRect t="-56000" b="-5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5B9BA-FD70-48A4-8BB1-114F0D419BDB}">
      <dsp:nvSpPr>
        <dsp:cNvPr id="0" name=""/>
        <dsp:cNvSpPr/>
      </dsp:nvSpPr>
      <dsp:spPr>
        <a:xfrm>
          <a:off x="2225276" y="900980"/>
          <a:ext cx="481149" cy="91440"/>
        </a:xfrm>
        <a:custGeom>
          <a:avLst/>
          <a:gdLst/>
          <a:ahLst/>
          <a:cxnLst/>
          <a:rect l="0" t="0" r="0" b="0"/>
          <a:pathLst>
            <a:path>
              <a:moveTo>
                <a:pt x="0" y="45720"/>
              </a:moveTo>
              <a:lnTo>
                <a:pt x="481149"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PE" sz="1600" b="0" kern="1200">
            <a:latin typeface="+mn-lt"/>
          </a:endParaRPr>
        </a:p>
      </dsp:txBody>
      <dsp:txXfrm>
        <a:off x="2453057" y="944141"/>
        <a:ext cx="25587" cy="5117"/>
      </dsp:txXfrm>
    </dsp:sp>
    <dsp:sp modelId="{0A9B96D6-F786-4C2E-81D8-37B8120ABBC2}">
      <dsp:nvSpPr>
        <dsp:cNvPr id="0" name=""/>
        <dsp:cNvSpPr/>
      </dsp:nvSpPr>
      <dsp:spPr>
        <a:xfrm>
          <a:off x="2077" y="279200"/>
          <a:ext cx="2224999" cy="133499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PE" sz="1600" b="0" kern="1200" dirty="0">
              <a:latin typeface="+mn-lt"/>
            </a:rPr>
            <a:t>1. </a:t>
          </a:r>
          <a:r>
            <a:rPr lang="es-PE" sz="1600" b="1" kern="1200" dirty="0">
              <a:latin typeface="+mn-lt"/>
            </a:rPr>
            <a:t>UBICACIÓN GEOGRÁFICA</a:t>
          </a:r>
        </a:p>
        <a:p>
          <a:pPr marL="171450" lvl="1" indent="-171450" algn="ctr" defTabSz="711200">
            <a:lnSpc>
              <a:spcPct val="90000"/>
            </a:lnSpc>
            <a:spcBef>
              <a:spcPct val="0"/>
            </a:spcBef>
            <a:spcAft>
              <a:spcPct val="15000"/>
            </a:spcAft>
            <a:buNone/>
          </a:pPr>
          <a:r>
            <a:rPr lang="es-PE" sz="1600" b="0" kern="1200" dirty="0">
              <a:latin typeface="+mn-lt"/>
            </a:rPr>
            <a:t>Condiciones de seguridad</a:t>
          </a:r>
        </a:p>
      </dsp:txBody>
      <dsp:txXfrm>
        <a:off x="2077" y="279200"/>
        <a:ext cx="2224999" cy="1334999"/>
      </dsp:txXfrm>
    </dsp:sp>
    <dsp:sp modelId="{E40DD15C-0108-41E1-94BC-F447920DED38}">
      <dsp:nvSpPr>
        <dsp:cNvPr id="0" name=""/>
        <dsp:cNvSpPr/>
      </dsp:nvSpPr>
      <dsp:spPr>
        <a:xfrm>
          <a:off x="4962025" y="900980"/>
          <a:ext cx="481149" cy="91440"/>
        </a:xfrm>
        <a:custGeom>
          <a:avLst/>
          <a:gdLst/>
          <a:ahLst/>
          <a:cxnLst/>
          <a:rect l="0" t="0" r="0" b="0"/>
          <a:pathLst>
            <a:path>
              <a:moveTo>
                <a:pt x="0" y="45720"/>
              </a:moveTo>
              <a:lnTo>
                <a:pt x="481149" y="45720"/>
              </a:lnTo>
            </a:path>
          </a:pathLst>
        </a:custGeom>
        <a:noFill/>
        <a:ln w="9525" cap="flat" cmpd="sng" algn="ctr">
          <a:solidFill>
            <a:schemeClr val="accent3">
              <a:hueOff val="542120"/>
              <a:satOff val="20000"/>
              <a:lumOff val="-294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PE" sz="1600" b="0" kern="1200">
            <a:latin typeface="+mn-lt"/>
          </a:endParaRPr>
        </a:p>
      </dsp:txBody>
      <dsp:txXfrm>
        <a:off x="5189806" y="944141"/>
        <a:ext cx="25587" cy="5117"/>
      </dsp:txXfrm>
    </dsp:sp>
    <dsp:sp modelId="{6E7DB33C-B8B2-4A85-9399-27A735B621C6}">
      <dsp:nvSpPr>
        <dsp:cNvPr id="0" name=""/>
        <dsp:cNvSpPr/>
      </dsp:nvSpPr>
      <dsp:spPr>
        <a:xfrm>
          <a:off x="2738826" y="279200"/>
          <a:ext cx="2224999" cy="1334999"/>
        </a:xfrm>
        <a:prstGeom prst="rect">
          <a:avLst/>
        </a:prstGeom>
        <a:solidFill>
          <a:schemeClr val="accent3">
            <a:hueOff val="451767"/>
            <a:satOff val="16667"/>
            <a:lumOff val="-2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PE" sz="1600" b="1" kern="1200" dirty="0">
              <a:latin typeface="+mn-lt"/>
            </a:rPr>
            <a:t>2. ORIENTACIÓN</a:t>
          </a:r>
        </a:p>
        <a:p>
          <a:pPr marL="171450" lvl="1" indent="-171450" algn="ctr" defTabSz="711200">
            <a:lnSpc>
              <a:spcPct val="90000"/>
            </a:lnSpc>
            <a:spcBef>
              <a:spcPct val="0"/>
            </a:spcBef>
            <a:spcAft>
              <a:spcPct val="15000"/>
            </a:spcAft>
            <a:buNone/>
          </a:pPr>
          <a:r>
            <a:rPr lang="es-PE" sz="1600" b="0" kern="1200" dirty="0">
              <a:latin typeface="+mn-lt"/>
            </a:rPr>
            <a:t>Luz y viento</a:t>
          </a:r>
        </a:p>
      </dsp:txBody>
      <dsp:txXfrm>
        <a:off x="2738826" y="279200"/>
        <a:ext cx="2224999" cy="1334999"/>
      </dsp:txXfrm>
    </dsp:sp>
    <dsp:sp modelId="{3137662D-C223-4BCC-B56E-7C465DB6658D}">
      <dsp:nvSpPr>
        <dsp:cNvPr id="0" name=""/>
        <dsp:cNvSpPr/>
      </dsp:nvSpPr>
      <dsp:spPr>
        <a:xfrm>
          <a:off x="7698773" y="900980"/>
          <a:ext cx="481149" cy="91440"/>
        </a:xfrm>
        <a:custGeom>
          <a:avLst/>
          <a:gdLst/>
          <a:ahLst/>
          <a:cxnLst/>
          <a:rect l="0" t="0" r="0" b="0"/>
          <a:pathLst>
            <a:path>
              <a:moveTo>
                <a:pt x="0" y="45720"/>
              </a:moveTo>
              <a:lnTo>
                <a:pt x="481149" y="45720"/>
              </a:lnTo>
            </a:path>
          </a:pathLst>
        </a:custGeom>
        <a:noFill/>
        <a:ln w="9525" cap="flat" cmpd="sng" algn="ctr">
          <a:solidFill>
            <a:schemeClr val="accent3">
              <a:hueOff val="1084240"/>
              <a:satOff val="40000"/>
              <a:lumOff val="-588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PE" sz="1600" b="0" kern="1200">
            <a:latin typeface="+mn-lt"/>
          </a:endParaRPr>
        </a:p>
      </dsp:txBody>
      <dsp:txXfrm>
        <a:off x="7926555" y="944141"/>
        <a:ext cx="25587" cy="5117"/>
      </dsp:txXfrm>
    </dsp:sp>
    <dsp:sp modelId="{C039425D-DB93-4272-9F41-DC631687DB94}">
      <dsp:nvSpPr>
        <dsp:cNvPr id="0" name=""/>
        <dsp:cNvSpPr/>
      </dsp:nvSpPr>
      <dsp:spPr>
        <a:xfrm>
          <a:off x="5475574" y="279200"/>
          <a:ext cx="2224999" cy="1334999"/>
        </a:xfrm>
        <a:prstGeom prst="rect">
          <a:avLst/>
        </a:prstGeom>
        <a:solidFill>
          <a:schemeClr val="accent3">
            <a:hueOff val="903533"/>
            <a:satOff val="33333"/>
            <a:lumOff val="-4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PE" sz="1600" b="1" i="0" kern="1200" dirty="0">
              <a:latin typeface="+mn-lt"/>
            </a:rPr>
            <a:t>3. VENTILACIÓN</a:t>
          </a:r>
        </a:p>
        <a:p>
          <a:pPr marL="171450" lvl="1" indent="-171450" algn="ctr" defTabSz="711200">
            <a:lnSpc>
              <a:spcPct val="90000"/>
            </a:lnSpc>
            <a:spcBef>
              <a:spcPct val="0"/>
            </a:spcBef>
            <a:spcAft>
              <a:spcPct val="15000"/>
            </a:spcAft>
            <a:buNone/>
          </a:pPr>
          <a:r>
            <a:rPr lang="es-PE" sz="1600" b="0" kern="1200" dirty="0">
              <a:latin typeface="+mn-lt"/>
            </a:rPr>
            <a:t>Ventilación Natural</a:t>
          </a:r>
        </a:p>
      </dsp:txBody>
      <dsp:txXfrm>
        <a:off x="5475574" y="279200"/>
        <a:ext cx="2224999" cy="1334999"/>
      </dsp:txXfrm>
    </dsp:sp>
    <dsp:sp modelId="{F436669B-3E53-428E-BCAF-DDF4ED588DD0}">
      <dsp:nvSpPr>
        <dsp:cNvPr id="0" name=""/>
        <dsp:cNvSpPr/>
      </dsp:nvSpPr>
      <dsp:spPr>
        <a:xfrm>
          <a:off x="1114576" y="1612400"/>
          <a:ext cx="8210246" cy="481149"/>
        </a:xfrm>
        <a:custGeom>
          <a:avLst/>
          <a:gdLst/>
          <a:ahLst/>
          <a:cxnLst/>
          <a:rect l="0" t="0" r="0" b="0"/>
          <a:pathLst>
            <a:path>
              <a:moveTo>
                <a:pt x="8210246" y="0"/>
              </a:moveTo>
              <a:lnTo>
                <a:pt x="8210246" y="257674"/>
              </a:lnTo>
              <a:lnTo>
                <a:pt x="0" y="257674"/>
              </a:lnTo>
              <a:lnTo>
                <a:pt x="0" y="481149"/>
              </a:lnTo>
            </a:path>
          </a:pathLst>
        </a:custGeom>
        <a:noFill/>
        <a:ln w="9525" cap="flat" cmpd="sng" algn="ctr">
          <a:solidFill>
            <a:schemeClr val="accent3">
              <a:hueOff val="1626359"/>
              <a:satOff val="60000"/>
              <a:lumOff val="-882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PE" sz="1600" b="0" kern="1200">
            <a:latin typeface="+mn-lt"/>
          </a:endParaRPr>
        </a:p>
      </dsp:txBody>
      <dsp:txXfrm>
        <a:off x="5014045" y="1850416"/>
        <a:ext cx="411308" cy="5117"/>
      </dsp:txXfrm>
    </dsp:sp>
    <dsp:sp modelId="{0BEE3787-26E4-456B-B0EE-9FBA6790FF43}">
      <dsp:nvSpPr>
        <dsp:cNvPr id="0" name=""/>
        <dsp:cNvSpPr/>
      </dsp:nvSpPr>
      <dsp:spPr>
        <a:xfrm>
          <a:off x="8212323" y="279200"/>
          <a:ext cx="2224999" cy="1334999"/>
        </a:xfrm>
        <a:prstGeom prst="rect">
          <a:avLst/>
        </a:prstGeom>
        <a:solidFill>
          <a:schemeClr val="accent3">
            <a:hueOff val="1355300"/>
            <a:satOff val="50000"/>
            <a:lumOff val="-7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PE" sz="1600" b="1" kern="1200" dirty="0">
              <a:latin typeface="+mn-lt"/>
            </a:rPr>
            <a:t>4. ILUMINACIÓN</a:t>
          </a:r>
        </a:p>
        <a:p>
          <a:pPr marL="171450" lvl="1" indent="-171450" algn="ctr" defTabSz="711200">
            <a:lnSpc>
              <a:spcPct val="90000"/>
            </a:lnSpc>
            <a:spcBef>
              <a:spcPct val="0"/>
            </a:spcBef>
            <a:spcAft>
              <a:spcPct val="15000"/>
            </a:spcAft>
            <a:buNone/>
          </a:pPr>
          <a:r>
            <a:rPr lang="es-PE" sz="1600" b="0" kern="1200" dirty="0">
              <a:latin typeface="+mn-lt"/>
            </a:rPr>
            <a:t>Iluminación natural</a:t>
          </a:r>
        </a:p>
      </dsp:txBody>
      <dsp:txXfrm>
        <a:off x="8212323" y="279200"/>
        <a:ext cx="2224999" cy="1334999"/>
      </dsp:txXfrm>
    </dsp:sp>
    <dsp:sp modelId="{AC6CAB9C-AD88-46B9-B09B-4F2F0342A884}">
      <dsp:nvSpPr>
        <dsp:cNvPr id="0" name=""/>
        <dsp:cNvSpPr/>
      </dsp:nvSpPr>
      <dsp:spPr>
        <a:xfrm>
          <a:off x="2225276" y="2747729"/>
          <a:ext cx="481149" cy="91440"/>
        </a:xfrm>
        <a:custGeom>
          <a:avLst/>
          <a:gdLst/>
          <a:ahLst/>
          <a:cxnLst/>
          <a:rect l="0" t="0" r="0" b="0"/>
          <a:pathLst>
            <a:path>
              <a:moveTo>
                <a:pt x="0" y="45720"/>
              </a:moveTo>
              <a:lnTo>
                <a:pt x="481149" y="45720"/>
              </a:lnTo>
            </a:path>
          </a:pathLst>
        </a:custGeom>
        <a:noFill/>
        <a:ln w="9525" cap="flat" cmpd="sng" algn="ctr">
          <a:solidFill>
            <a:schemeClr val="accent3">
              <a:hueOff val="2168479"/>
              <a:satOff val="80000"/>
              <a:lumOff val="-1176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PE" sz="1600" b="0" kern="1200">
            <a:latin typeface="+mn-lt"/>
          </a:endParaRPr>
        </a:p>
      </dsp:txBody>
      <dsp:txXfrm>
        <a:off x="2453057" y="2790890"/>
        <a:ext cx="25587" cy="5117"/>
      </dsp:txXfrm>
    </dsp:sp>
    <dsp:sp modelId="{CB3D7665-07E3-444B-920E-238CE712D1CF}">
      <dsp:nvSpPr>
        <dsp:cNvPr id="0" name=""/>
        <dsp:cNvSpPr/>
      </dsp:nvSpPr>
      <dsp:spPr>
        <a:xfrm>
          <a:off x="2077" y="2125949"/>
          <a:ext cx="2224999" cy="1334999"/>
        </a:xfrm>
        <a:prstGeom prst="rect">
          <a:avLst/>
        </a:prstGeom>
        <a:solidFill>
          <a:schemeClr val="accent3">
            <a:hueOff val="1807066"/>
            <a:satOff val="66667"/>
            <a:lumOff val="-9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PE" sz="1600" b="0" kern="1200" dirty="0">
              <a:latin typeface="+mn-lt"/>
            </a:rPr>
            <a:t>5. </a:t>
          </a:r>
          <a:r>
            <a:rPr lang="es-PE" sz="1600" b="1" kern="1200" dirty="0">
              <a:latin typeface="+mn-lt"/>
            </a:rPr>
            <a:t>DISTRIBUCIÓN</a:t>
          </a:r>
        </a:p>
        <a:p>
          <a:pPr marL="171450" lvl="1" indent="-171450" algn="ctr" defTabSz="711200">
            <a:lnSpc>
              <a:spcPct val="90000"/>
            </a:lnSpc>
            <a:spcBef>
              <a:spcPct val="0"/>
            </a:spcBef>
            <a:spcAft>
              <a:spcPct val="15000"/>
            </a:spcAft>
            <a:buNone/>
          </a:pPr>
          <a:r>
            <a:rPr lang="es-PE" sz="1600" b="0" kern="1200" dirty="0">
              <a:latin typeface="+mn-lt"/>
            </a:rPr>
            <a:t>Integración de ambientes</a:t>
          </a:r>
        </a:p>
      </dsp:txBody>
      <dsp:txXfrm>
        <a:off x="2077" y="2125949"/>
        <a:ext cx="2224999" cy="1334999"/>
      </dsp:txXfrm>
    </dsp:sp>
    <dsp:sp modelId="{DD18AEAC-7FE0-4CF6-9147-DA20F76E1997}">
      <dsp:nvSpPr>
        <dsp:cNvPr id="0" name=""/>
        <dsp:cNvSpPr/>
      </dsp:nvSpPr>
      <dsp:spPr>
        <a:xfrm>
          <a:off x="4962025" y="2747729"/>
          <a:ext cx="481149" cy="91440"/>
        </a:xfrm>
        <a:custGeom>
          <a:avLst/>
          <a:gdLst/>
          <a:ahLst/>
          <a:cxnLst/>
          <a:rect l="0" t="0" r="0" b="0"/>
          <a:pathLst>
            <a:path>
              <a:moveTo>
                <a:pt x="0" y="45720"/>
              </a:moveTo>
              <a:lnTo>
                <a:pt x="481149" y="45720"/>
              </a:lnTo>
            </a:path>
          </a:pathLst>
        </a:custGeom>
        <a:noFill/>
        <a:ln w="9525" cap="flat" cmpd="sng" algn="ctr">
          <a:solidFill>
            <a:schemeClr val="accent3">
              <a:hueOff val="2710599"/>
              <a:satOff val="100000"/>
              <a:lumOff val="-1470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PE" sz="1600" b="0" kern="1200">
            <a:latin typeface="+mn-lt"/>
          </a:endParaRPr>
        </a:p>
      </dsp:txBody>
      <dsp:txXfrm>
        <a:off x="5189806" y="2790890"/>
        <a:ext cx="25587" cy="5117"/>
      </dsp:txXfrm>
    </dsp:sp>
    <dsp:sp modelId="{D648AEE9-8378-4B7B-BB64-F50FEBB203FA}">
      <dsp:nvSpPr>
        <dsp:cNvPr id="0" name=""/>
        <dsp:cNvSpPr/>
      </dsp:nvSpPr>
      <dsp:spPr>
        <a:xfrm>
          <a:off x="2738826" y="2125949"/>
          <a:ext cx="2224999" cy="1334999"/>
        </a:xfrm>
        <a:prstGeom prst="rect">
          <a:avLst/>
        </a:prstGeom>
        <a:solidFill>
          <a:schemeClr val="accent3">
            <a:hueOff val="2258833"/>
            <a:satOff val="83333"/>
            <a:lumOff val="-12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PE" sz="1600" b="1" kern="1200" dirty="0">
              <a:latin typeface="+mn-lt"/>
            </a:rPr>
            <a:t>6. MATERIALES Y CONSTRUCCIÓN</a:t>
          </a:r>
        </a:p>
        <a:p>
          <a:pPr marL="171450" lvl="1" indent="-171450" algn="ctr" defTabSz="711200">
            <a:lnSpc>
              <a:spcPct val="90000"/>
            </a:lnSpc>
            <a:spcBef>
              <a:spcPct val="0"/>
            </a:spcBef>
            <a:spcAft>
              <a:spcPct val="15000"/>
            </a:spcAft>
            <a:buNone/>
          </a:pPr>
          <a:r>
            <a:rPr lang="es-PE" sz="1600" b="0" kern="1200" dirty="0">
              <a:latin typeface="+mn-lt"/>
            </a:rPr>
            <a:t>Calidad y durabilidad</a:t>
          </a:r>
        </a:p>
      </dsp:txBody>
      <dsp:txXfrm>
        <a:off x="2738826" y="2125949"/>
        <a:ext cx="2224999" cy="1334999"/>
      </dsp:txXfrm>
    </dsp:sp>
    <dsp:sp modelId="{23B464C9-0B73-4E1C-A421-8CCCFA5840BC}">
      <dsp:nvSpPr>
        <dsp:cNvPr id="0" name=""/>
        <dsp:cNvSpPr/>
      </dsp:nvSpPr>
      <dsp:spPr>
        <a:xfrm>
          <a:off x="5475574" y="2125949"/>
          <a:ext cx="2224999" cy="1334999"/>
        </a:xfrm>
        <a:prstGeom prst="rect">
          <a:avLst/>
        </a:prstGeom>
        <a:solidFill>
          <a:schemeClr val="accent3">
            <a:hueOff val="2710599"/>
            <a:satOff val="100000"/>
            <a:lumOff val="-1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PE" sz="1600" b="1" kern="1200" dirty="0">
              <a:latin typeface="+mn-lt"/>
            </a:rPr>
            <a:t>7. COMODIDAD</a:t>
          </a:r>
        </a:p>
        <a:p>
          <a:pPr marL="171450" lvl="1" indent="-171450" algn="ctr" defTabSz="711200">
            <a:lnSpc>
              <a:spcPct val="90000"/>
            </a:lnSpc>
            <a:spcBef>
              <a:spcPct val="0"/>
            </a:spcBef>
            <a:spcAft>
              <a:spcPct val="15000"/>
            </a:spcAft>
            <a:buNone/>
          </a:pPr>
          <a:r>
            <a:rPr lang="es-PE" sz="1600" b="0" kern="1200" dirty="0">
              <a:latin typeface="+mn-lt"/>
            </a:rPr>
            <a:t>Confort de las personas</a:t>
          </a:r>
        </a:p>
      </dsp:txBody>
      <dsp:txXfrm>
        <a:off x="5475574" y="2125949"/>
        <a:ext cx="2224999" cy="13349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33F669-41C3-4C4E-A770-527FC7EBA512}">
      <dsp:nvSpPr>
        <dsp:cNvPr id="0" name=""/>
        <dsp:cNvSpPr/>
      </dsp:nvSpPr>
      <dsp:spPr>
        <a:xfrm>
          <a:off x="-4270" y="0"/>
          <a:ext cx="4224433" cy="1122045"/>
        </a:xfrm>
        <a:prstGeom prst="roundRect">
          <a:avLst>
            <a:gd name="adj" fmla="val 10000"/>
          </a:avLst>
        </a:prstGeom>
        <a:solidFill>
          <a:schemeClr val="accent6">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150000"/>
            </a:lnSpc>
            <a:spcBef>
              <a:spcPct val="0"/>
            </a:spcBef>
            <a:spcAft>
              <a:spcPct val="35000"/>
            </a:spcAft>
            <a:buNone/>
          </a:pPr>
          <a:r>
            <a:rPr lang="es-PE" sz="1600" kern="1200" dirty="0">
              <a:solidFill>
                <a:schemeClr val="tx1"/>
              </a:solidFill>
              <a:latin typeface="+mn-lt"/>
              <a:cs typeface="Arial" panose="020B0604020202020204" pitchFamily="34" charset="0"/>
            </a:rPr>
            <a:t>Utiliza luz natural en interiores como medio de ahorro</a:t>
          </a:r>
        </a:p>
      </dsp:txBody>
      <dsp:txXfrm>
        <a:off x="28594" y="32864"/>
        <a:ext cx="3009009" cy="1056317"/>
      </dsp:txXfrm>
    </dsp:sp>
    <dsp:sp modelId="{518E4CB0-7506-47D0-B212-E5D7BF9FBB17}">
      <dsp:nvSpPr>
        <dsp:cNvPr id="0" name=""/>
        <dsp:cNvSpPr/>
      </dsp:nvSpPr>
      <dsp:spPr>
        <a:xfrm>
          <a:off x="375507" y="1309052"/>
          <a:ext cx="4207351" cy="1122045"/>
        </a:xfrm>
        <a:prstGeom prst="roundRect">
          <a:avLst>
            <a:gd name="adj" fmla="val 10000"/>
          </a:avLst>
        </a:prstGeom>
        <a:solidFill>
          <a:schemeClr val="accent4">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150000"/>
            </a:lnSpc>
            <a:spcBef>
              <a:spcPct val="0"/>
            </a:spcBef>
            <a:spcAft>
              <a:spcPct val="35000"/>
            </a:spcAft>
            <a:buNone/>
          </a:pPr>
          <a:r>
            <a:rPr lang="es-PE" sz="1600" kern="1200" dirty="0">
              <a:solidFill>
                <a:schemeClr val="tx1"/>
              </a:solidFill>
              <a:latin typeface="+mn-lt"/>
              <a:cs typeface="Arial" panose="020B0604020202020204" pitchFamily="34" charset="0"/>
            </a:rPr>
            <a:t>Mejora la salud  y habitabilidad de los espacios</a:t>
          </a:r>
        </a:p>
      </dsp:txBody>
      <dsp:txXfrm>
        <a:off x="408371" y="1341916"/>
        <a:ext cx="3041057" cy="1056317"/>
      </dsp:txXfrm>
    </dsp:sp>
    <dsp:sp modelId="{77406550-84D1-4571-BF2F-9655A67628C1}">
      <dsp:nvSpPr>
        <dsp:cNvPr id="0" name=""/>
        <dsp:cNvSpPr/>
      </dsp:nvSpPr>
      <dsp:spPr>
        <a:xfrm>
          <a:off x="746744" y="2618104"/>
          <a:ext cx="4207351" cy="1122045"/>
        </a:xfrm>
        <a:prstGeom prst="roundRect">
          <a:avLst>
            <a:gd name="adj" fmla="val 10000"/>
          </a:avLst>
        </a:prstGeom>
        <a:solidFill>
          <a:schemeClr val="accent1">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150000"/>
            </a:lnSpc>
            <a:spcBef>
              <a:spcPct val="0"/>
            </a:spcBef>
            <a:spcAft>
              <a:spcPct val="35000"/>
            </a:spcAft>
            <a:buNone/>
          </a:pPr>
          <a:r>
            <a:rPr lang="es-PE" sz="1600" kern="1200" dirty="0">
              <a:solidFill>
                <a:schemeClr val="tx1"/>
              </a:solidFill>
              <a:latin typeface="+mn-lt"/>
              <a:cs typeface="Arial" panose="020B0604020202020204" pitchFamily="34" charset="0"/>
            </a:rPr>
            <a:t>Amplifica su valor para clasificación de espacios y formas</a:t>
          </a:r>
        </a:p>
      </dsp:txBody>
      <dsp:txXfrm>
        <a:off x="779608" y="2650968"/>
        <a:ext cx="3041057" cy="1056317"/>
      </dsp:txXfrm>
    </dsp:sp>
    <dsp:sp modelId="{492965A1-730C-4D5A-B5CB-60A3DC0ACEA8}">
      <dsp:nvSpPr>
        <dsp:cNvPr id="0" name=""/>
        <dsp:cNvSpPr/>
      </dsp:nvSpPr>
      <dsp:spPr>
        <a:xfrm>
          <a:off x="3482292" y="850884"/>
          <a:ext cx="729329" cy="729329"/>
        </a:xfrm>
        <a:prstGeom prst="downArrow">
          <a:avLst>
            <a:gd name="adj1" fmla="val 55000"/>
            <a:gd name="adj2" fmla="val 45000"/>
          </a:avLst>
        </a:prstGeom>
        <a:solidFill>
          <a:srgbClr val="FF0000">
            <a:alpha val="90000"/>
          </a:srgb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just" defTabSz="711200">
            <a:lnSpc>
              <a:spcPct val="150000"/>
            </a:lnSpc>
            <a:spcBef>
              <a:spcPct val="0"/>
            </a:spcBef>
            <a:spcAft>
              <a:spcPct val="35000"/>
            </a:spcAft>
            <a:buNone/>
          </a:pPr>
          <a:endParaRPr lang="es-PE" sz="1600" kern="1200">
            <a:solidFill>
              <a:schemeClr val="tx2"/>
            </a:solidFill>
            <a:latin typeface="+mn-lt"/>
          </a:endParaRPr>
        </a:p>
      </dsp:txBody>
      <dsp:txXfrm>
        <a:off x="3646391" y="850884"/>
        <a:ext cx="401131" cy="548820"/>
      </dsp:txXfrm>
    </dsp:sp>
    <dsp:sp modelId="{D5FCDDAC-F26B-43A4-8B30-4213FA2A8A14}">
      <dsp:nvSpPr>
        <dsp:cNvPr id="0" name=""/>
        <dsp:cNvSpPr/>
      </dsp:nvSpPr>
      <dsp:spPr>
        <a:xfrm>
          <a:off x="3853529" y="2152456"/>
          <a:ext cx="729329" cy="729329"/>
        </a:xfrm>
        <a:prstGeom prst="downArrow">
          <a:avLst>
            <a:gd name="adj1" fmla="val 55000"/>
            <a:gd name="adj2" fmla="val 45000"/>
          </a:avLst>
        </a:prstGeom>
        <a:solidFill>
          <a:srgbClr val="FF0000">
            <a:alpha val="90000"/>
          </a:srgb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just" defTabSz="711200">
            <a:lnSpc>
              <a:spcPct val="150000"/>
            </a:lnSpc>
            <a:spcBef>
              <a:spcPct val="0"/>
            </a:spcBef>
            <a:spcAft>
              <a:spcPct val="35000"/>
            </a:spcAft>
            <a:buNone/>
          </a:pPr>
          <a:endParaRPr lang="es-PE" sz="1600" kern="1200">
            <a:solidFill>
              <a:schemeClr val="tx2"/>
            </a:solidFill>
            <a:latin typeface="+mn-lt"/>
          </a:endParaRPr>
        </a:p>
      </dsp:txBody>
      <dsp:txXfrm>
        <a:off x="4017628" y="2152456"/>
        <a:ext cx="401131" cy="548820"/>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333AEA-4406-49F1-BB70-BC30B7B68781}" type="datetimeFigureOut">
              <a:rPr lang="es-PE" smtClean="0"/>
              <a:t>11/12/2025</a:t>
            </a:fld>
            <a:endParaRPr lang="es-PE"/>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7EFDB7-37AD-442C-99DE-4C0A268C73DB}" type="slidenum">
              <a:rPr lang="es-PE" smtClean="0"/>
              <a:t>‹#›</a:t>
            </a:fld>
            <a:endParaRPr lang="es-PE"/>
          </a:p>
        </p:txBody>
      </p:sp>
    </p:spTree>
    <p:extLst>
      <p:ext uri="{BB962C8B-B14F-4D97-AF65-F5344CB8AC3E}">
        <p14:creationId xmlns:p14="http://schemas.microsoft.com/office/powerpoint/2010/main" val="1240729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PE"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3368991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2261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Explicar la actividad</a:t>
            </a: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7585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Verificar</a:t>
            </a:r>
            <a:r>
              <a:rPr lang="es-ES" baseline="0" dirty="0"/>
              <a:t> los avances por grupos, participación individual</a:t>
            </a:r>
            <a:endParaRPr lang="es-ES" dirty="0"/>
          </a:p>
          <a:p>
            <a:pPr marL="0" lvl="0" indent="0" algn="l" rtl="0">
              <a:lnSpc>
                <a:spcPct val="100000"/>
              </a:lnSpc>
              <a:spcBef>
                <a:spcPts val="0"/>
              </a:spcBef>
              <a:spcAft>
                <a:spcPts val="0"/>
              </a:spcAft>
              <a:buSzPts val="1400"/>
              <a:buNone/>
            </a:pPr>
            <a:r>
              <a:rPr lang="es-ES" dirty="0"/>
              <a:t>Luego se</a:t>
            </a:r>
            <a:r>
              <a:rPr lang="es-ES" baseline="0" dirty="0"/>
              <a:t> realiza</a:t>
            </a:r>
          </a:p>
          <a:p>
            <a:pPr marL="0" lvl="0" indent="0" algn="l" rtl="0">
              <a:lnSpc>
                <a:spcPct val="100000"/>
              </a:lnSpc>
              <a:spcBef>
                <a:spcPts val="0"/>
              </a:spcBef>
              <a:spcAft>
                <a:spcPts val="0"/>
              </a:spcAft>
              <a:buSzPts val="1400"/>
              <a:buNone/>
            </a:pPr>
            <a:endParaRPr lang="es-ES" baseline="0" dirty="0"/>
          </a:p>
          <a:p>
            <a:pPr marL="0" lvl="0" indent="0" algn="l" rtl="0">
              <a:lnSpc>
                <a:spcPct val="100000"/>
              </a:lnSpc>
              <a:spcBef>
                <a:spcPts val="0"/>
              </a:spcBef>
              <a:spcAft>
                <a:spcPts val="0"/>
              </a:spcAft>
              <a:buSzPts val="1400"/>
              <a:buNone/>
            </a:pPr>
            <a:r>
              <a:rPr lang="es-ES" baseline="0" dirty="0"/>
              <a:t>Guía del participante: página 10</a:t>
            </a: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86394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s-ES" dirty="0"/>
              <a:t>Se presenta la práctica dirigida. El objetivo es, que el participante resuelva las actividades planteadas, con los materiales obtenidos.  </a:t>
            </a:r>
          </a:p>
          <a:p>
            <a:pPr marL="0" lvl="0" indent="0">
              <a:lnSpc>
                <a:spcPct val="150000"/>
              </a:lnSpc>
              <a:buSzPct val="100000"/>
              <a:buFont typeface="Wingdings" panose="05000000000000000000" pitchFamily="2" charset="2"/>
              <a:buNone/>
            </a:pPr>
            <a:r>
              <a:rPr lang="es-ES" dirty="0"/>
              <a:t>Guía del participante página 10</a:t>
            </a: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827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s-ES" dirty="0"/>
              <a:t>Utilizando</a:t>
            </a:r>
            <a:r>
              <a:rPr lang="es-ES" baseline="0" dirty="0"/>
              <a:t> el escalímetro colocar las medidas faltantes en el plano de planta de la vivienda</a:t>
            </a:r>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0397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PE" dirty="0"/>
              <a:t>Presentar la</a:t>
            </a:r>
            <a:r>
              <a:rPr lang="es-PE" baseline="0" dirty="0"/>
              <a:t> sesión</a:t>
            </a:r>
            <a:r>
              <a:rPr lang="es-PE" dirty="0"/>
              <a:t> 1</a:t>
            </a:r>
          </a:p>
          <a:p>
            <a:pPr marL="0" lvl="0" indent="0" algn="l" rtl="0">
              <a:lnSpc>
                <a:spcPct val="100000"/>
              </a:lnSpc>
              <a:spcBef>
                <a:spcPts val="0"/>
              </a:spcBef>
              <a:spcAft>
                <a:spcPts val="0"/>
              </a:spcAft>
              <a:buSzPts val="1400"/>
              <a:buNone/>
            </a:pPr>
            <a:endParaRPr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92497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2627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s-ES" dirty="0"/>
              <a:t>Explicar como se lee las escalas con el escalímetro. </a:t>
            </a:r>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3909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s-ES" dirty="0"/>
              <a:t>Explicar como se lee las escalas con el escalímetro. </a:t>
            </a:r>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5387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2387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5832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800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4397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304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0975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Explicar la actividad</a:t>
            </a: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6636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Verificar</a:t>
            </a:r>
            <a:r>
              <a:rPr lang="es-ES" baseline="0" dirty="0"/>
              <a:t> los avances por grupos, participación individual</a:t>
            </a:r>
            <a:endParaRPr lang="es-ES" dirty="0"/>
          </a:p>
          <a:p>
            <a:pPr marL="0" lvl="0" indent="0" algn="l" rtl="0">
              <a:lnSpc>
                <a:spcPct val="100000"/>
              </a:lnSpc>
              <a:spcBef>
                <a:spcPts val="0"/>
              </a:spcBef>
              <a:spcAft>
                <a:spcPts val="0"/>
              </a:spcAft>
              <a:buSzPts val="1400"/>
              <a:buNone/>
            </a:pPr>
            <a:r>
              <a:rPr lang="es-ES" dirty="0"/>
              <a:t>Luego se</a:t>
            </a:r>
            <a:r>
              <a:rPr lang="es-ES" baseline="0" dirty="0"/>
              <a:t> realiza</a:t>
            </a:r>
          </a:p>
          <a:p>
            <a:pPr marL="0" lvl="0" indent="0" algn="l" rtl="0">
              <a:lnSpc>
                <a:spcPct val="100000"/>
              </a:lnSpc>
              <a:spcBef>
                <a:spcPts val="0"/>
              </a:spcBef>
              <a:spcAft>
                <a:spcPts val="0"/>
              </a:spcAft>
              <a:buSzPts val="1400"/>
              <a:buNone/>
            </a:pPr>
            <a:endParaRPr lang="es-ES" baseline="0" dirty="0"/>
          </a:p>
          <a:p>
            <a:pPr marL="0" lvl="0" indent="0" algn="l" rtl="0">
              <a:lnSpc>
                <a:spcPct val="100000"/>
              </a:lnSpc>
              <a:spcBef>
                <a:spcPts val="0"/>
              </a:spcBef>
              <a:spcAft>
                <a:spcPts val="0"/>
              </a:spcAft>
              <a:buSzPts val="1400"/>
              <a:buNone/>
            </a:pPr>
            <a:r>
              <a:rPr lang="es-ES" baseline="0" dirty="0"/>
              <a:t>Guía del participante: página 11</a:t>
            </a: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61996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s-ES" dirty="0"/>
              <a:t>Se presenta la práctica dirigida. El objetivo es, </a:t>
            </a:r>
            <a:r>
              <a:rPr lang="es-ES" sz="1200" b="0" i="0" u="none" strike="noStrike" cap="none" dirty="0">
                <a:solidFill>
                  <a:schemeClr val="dk1"/>
                </a:solidFill>
                <a:effectLst/>
                <a:latin typeface="Arial"/>
                <a:ea typeface="Arial"/>
                <a:cs typeface="Arial"/>
                <a:sym typeface="Arial"/>
              </a:rPr>
              <a:t>resaltar en la plenaria el rol del arquitecto para la distribución de ambientes en un proyecto de vivienda y el correcto proceso constructivo según planos y asistencia técnica, en un escenario deseable.</a:t>
            </a:r>
            <a:endParaRPr lang="es-PE" sz="1200" b="0" i="0" u="none" strike="noStrike" cap="none" dirty="0">
              <a:solidFill>
                <a:schemeClr val="dk1"/>
              </a:solidFill>
              <a:effectLst/>
              <a:latin typeface="Arial"/>
              <a:ea typeface="Arial"/>
              <a:cs typeface="Arial"/>
              <a:sym typeface="Arial"/>
            </a:endParaRPr>
          </a:p>
          <a:p>
            <a:pPr marL="0" lvl="0" indent="0">
              <a:lnSpc>
                <a:spcPct val="150000"/>
              </a:lnSpc>
              <a:buSzPct val="100000"/>
              <a:buFont typeface="Wingdings" panose="05000000000000000000" pitchFamily="2" charset="2"/>
              <a:buNone/>
            </a:pPr>
            <a:endParaRPr lang="es-ES" dirty="0"/>
          </a:p>
          <a:p>
            <a:r>
              <a:rPr lang="es-ES" sz="1200" b="0" i="0" u="none" strike="noStrike" cap="none" dirty="0">
                <a:solidFill>
                  <a:schemeClr val="dk1"/>
                </a:solidFill>
                <a:effectLst/>
                <a:latin typeface="Arial"/>
                <a:ea typeface="Arial"/>
                <a:cs typeface="Arial"/>
                <a:sym typeface="Arial"/>
              </a:rPr>
              <a:t>¿Qué criterios utilizaron para distribuir los ambientes?</a:t>
            </a:r>
          </a:p>
          <a:p>
            <a:r>
              <a:rPr lang="es-ES" sz="1200" b="0" i="0" u="none" strike="noStrike" cap="none" dirty="0">
                <a:solidFill>
                  <a:schemeClr val="dk1"/>
                </a:solidFill>
                <a:effectLst/>
                <a:latin typeface="Arial"/>
                <a:ea typeface="Arial"/>
                <a:cs typeface="Arial"/>
                <a:sym typeface="Arial"/>
              </a:rPr>
              <a:t>¿Qué conexión existe entre los ambientes?</a:t>
            </a:r>
          </a:p>
          <a:p>
            <a:r>
              <a:rPr lang="es-ES" sz="1200" b="0" i="0" u="none" strike="noStrike" cap="none" dirty="0">
                <a:solidFill>
                  <a:schemeClr val="dk1"/>
                </a:solidFill>
                <a:effectLst/>
                <a:latin typeface="Arial"/>
                <a:ea typeface="Arial"/>
                <a:cs typeface="Arial"/>
                <a:sym typeface="Arial"/>
              </a:rPr>
              <a:t>¿Cuál es la relación entre ductos y ventilación e iluminación natural?</a:t>
            </a:r>
          </a:p>
          <a:p>
            <a:r>
              <a:rPr lang="es-ES" sz="1200" b="0" i="0" u="none" strike="noStrike" cap="none" dirty="0">
                <a:solidFill>
                  <a:schemeClr val="dk1"/>
                </a:solidFill>
                <a:effectLst/>
                <a:latin typeface="Arial"/>
                <a:ea typeface="Arial"/>
                <a:cs typeface="Arial"/>
                <a:sym typeface="Arial"/>
              </a:rPr>
              <a:t>¿Cuánto espacio de área libre consideraron?</a:t>
            </a:r>
          </a:p>
          <a:p>
            <a:r>
              <a:rPr lang="es-ES" sz="1200" b="0" i="0" u="none" strike="noStrike" cap="none" dirty="0">
                <a:solidFill>
                  <a:schemeClr val="dk1"/>
                </a:solidFill>
                <a:effectLst/>
                <a:latin typeface="Arial"/>
                <a:ea typeface="Arial"/>
                <a:cs typeface="Arial"/>
                <a:sym typeface="Arial"/>
              </a:rPr>
              <a:t>¿Cuáles son las dimensiones mínimas para los ambientes?</a:t>
            </a:r>
          </a:p>
          <a:p>
            <a:r>
              <a:rPr lang="es-ES" sz="1200" b="0" i="0" u="none" strike="noStrike" cap="none" dirty="0">
                <a:solidFill>
                  <a:schemeClr val="dk1"/>
                </a:solidFill>
                <a:effectLst/>
                <a:latin typeface="Arial"/>
                <a:ea typeface="Arial"/>
                <a:cs typeface="Arial"/>
                <a:sym typeface="Arial"/>
              </a:rPr>
              <a:t>¿Qué área tienen las viviendas que construye? y ¿qué problemas presentan con la distribución de ambientes?</a:t>
            </a:r>
          </a:p>
          <a:p>
            <a:r>
              <a:rPr lang="es-ES" sz="1200" b="0" i="0" u="none" strike="noStrike" cap="none" dirty="0">
                <a:solidFill>
                  <a:schemeClr val="dk1"/>
                </a:solidFill>
                <a:effectLst/>
                <a:latin typeface="Arial"/>
                <a:ea typeface="Arial"/>
                <a:cs typeface="Arial"/>
                <a:sym typeface="Arial"/>
              </a:rPr>
              <a:t>¿Cuáles son las consecuencias?</a:t>
            </a:r>
          </a:p>
          <a:p>
            <a:pPr marL="0" lvl="0" indent="0">
              <a:lnSpc>
                <a:spcPct val="150000"/>
              </a:lnSpc>
              <a:buSzPct val="100000"/>
              <a:buFont typeface="Wingdings" panose="05000000000000000000" pitchFamily="2" charset="2"/>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6952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PE" dirty="0"/>
              <a:t>Presentar la</a:t>
            </a:r>
            <a:r>
              <a:rPr lang="es-PE" baseline="0" dirty="0"/>
              <a:t> sesión</a:t>
            </a:r>
            <a:r>
              <a:rPr lang="es-PE" dirty="0"/>
              <a:t> 1</a:t>
            </a:r>
          </a:p>
          <a:p>
            <a:pPr marL="0" lvl="0" indent="0" algn="l" rtl="0">
              <a:lnSpc>
                <a:spcPct val="100000"/>
              </a:lnSpc>
              <a:spcBef>
                <a:spcPts val="0"/>
              </a:spcBef>
              <a:spcAft>
                <a:spcPts val="0"/>
              </a:spcAft>
              <a:buSzPts val="1400"/>
              <a:buNone/>
            </a:pPr>
            <a:endParaRPr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57040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062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s-PE" dirty="0"/>
              <a:t>Explicar las zonas donde se debe evitar construir porque las construcciones son vulnerables por las mismas condiciones geográficas + sumado a una mala construcción por falta de una buena construcción de la vivienda. </a:t>
            </a:r>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913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s-PE" dirty="0"/>
              <a:t>Explicar la importancia de la ventilación natural en los ambientes de la vivienda y los efectos que puede causar por falta de la misma. </a:t>
            </a:r>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9524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3853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s-PE" dirty="0"/>
              <a:t>Explicar la importancia de la iluminación natural en los ambientes de la vivienda y los efectos de bienestar para la vivienda. . </a:t>
            </a:r>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3388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s-PE" dirty="0"/>
              <a:t>Explicar la importancia de las medidas para los accesos para una buena circulación de las personas y acceso de los equipos, muebles y artefactos. </a:t>
            </a:r>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6830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s-PE" dirty="0"/>
              <a:t>Explicar las dimensiones mínimas en escaleras.</a:t>
            </a:r>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4414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s-PE" dirty="0"/>
              <a:t>Explicar las alturas mínimas de los elementos estructurales y no estructurales para una vivienda, para así, garantizar la circulación, ventilación, etc., </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endParaRPr lang="es-PE"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495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s-PE" dirty="0"/>
              <a:t>Explicar la importancia de la buena distribución de los espacios o ambientes de una vivienda y que esta en función al área de terreno. Estos ambientes se conocen como áreas intimas, servicios, recreación, sociales, etc. </a:t>
            </a:r>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4108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4953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42475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Guía</a:t>
            </a:r>
            <a:r>
              <a:rPr lang="es-ES" baseline="0" dirty="0"/>
              <a:t> del participante </a:t>
            </a:r>
            <a:r>
              <a:rPr lang="es-ES" baseline="0" dirty="0" err="1"/>
              <a:t>pg</a:t>
            </a:r>
            <a:r>
              <a:rPr lang="es-ES" baseline="0" dirty="0"/>
              <a:t> 11</a:t>
            </a: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31884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Font typeface="Wingdings" panose="05000000000000000000" pitchFamily="2" charset="2"/>
              <a:buNone/>
            </a:pPr>
            <a:r>
              <a:rPr lang="es-MX" sz="1200" b="0" dirty="0"/>
              <a:t>El plano de elevación muestra el encuentro de la escalera segundo nivel y se puede observar que no existe una buena conexión, lo cual dificulta el transito de las personas por la mala interpretació</a:t>
            </a:r>
            <a:r>
              <a:rPr lang="es-MX" sz="1200" b="0" baseline="0" dirty="0"/>
              <a:t>n del plano de planta.</a:t>
            </a:r>
            <a:endParaRPr lang="es-PE" sz="1200" b="0"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352786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PE" dirty="0"/>
              <a:t>El plano de elevación</a:t>
            </a:r>
            <a:r>
              <a:rPr lang="es-PE" baseline="0" dirty="0"/>
              <a:t> de la imagen 1 y 2 muestra el área reducida, sobre ella se ha construido un segundo y tercer nivel, incrementando las áreas de construcción lo que puede originar el desplome de la construcción por efecto “volteo” de la fuerza sísmica horizontal.</a:t>
            </a:r>
          </a:p>
          <a:p>
            <a:pPr marL="0" lvl="0" indent="0" algn="l" rtl="0">
              <a:lnSpc>
                <a:spcPct val="100000"/>
              </a:lnSpc>
              <a:spcBef>
                <a:spcPts val="0"/>
              </a:spcBef>
              <a:spcAft>
                <a:spcPts val="0"/>
              </a:spcAft>
              <a:buSzPts val="1400"/>
              <a:buNone/>
            </a:pPr>
            <a:endParaRPr lang="es-PE" sz="1200" b="0" baseline="0" dirty="0"/>
          </a:p>
          <a:p>
            <a:pPr marL="0" lvl="0" indent="0" algn="l" rtl="0">
              <a:lnSpc>
                <a:spcPct val="100000"/>
              </a:lnSpc>
              <a:spcBef>
                <a:spcPts val="0"/>
              </a:spcBef>
              <a:spcAft>
                <a:spcPts val="0"/>
              </a:spcAft>
              <a:buSzPts val="1400"/>
              <a:buNone/>
            </a:pPr>
            <a:r>
              <a:rPr lang="es-PE" sz="1200" b="0" baseline="0" dirty="0"/>
              <a:t>Falta acotar medidas incorrectas</a:t>
            </a:r>
            <a:endParaRPr lang="es-PE" sz="1200" b="0" dirty="0"/>
          </a:p>
          <a:p>
            <a:pPr marL="0" lvl="0" indent="0" algn="l"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3944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442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Explicar la actividad</a:t>
            </a: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225838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s-ES" dirty="0"/>
              <a:t>Se presenta la práctica dirigida. El objetivo es, que el participante resuelva las actividades planteadas, con los materiales obtenidos.  </a:t>
            </a:r>
          </a:p>
          <a:p>
            <a:pPr marL="0" lvl="0" indent="0" algn="l" rtl="0">
              <a:lnSpc>
                <a:spcPct val="100000"/>
              </a:lnSpc>
              <a:spcBef>
                <a:spcPts val="0"/>
              </a:spcBef>
              <a:spcAft>
                <a:spcPts val="0"/>
              </a:spcAft>
              <a:buClr>
                <a:schemeClr val="dk1"/>
              </a:buClr>
              <a:buSzPts val="1400"/>
              <a:buFont typeface="Calibri"/>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a:p>
            <a:pPr marL="0" lvl="0" indent="0" algn="l" rtl="0">
              <a:lnSpc>
                <a:spcPct val="100000"/>
              </a:lnSpc>
              <a:spcBef>
                <a:spcPts val="0"/>
              </a:spcBef>
              <a:spcAft>
                <a:spcPts val="0"/>
              </a:spcAft>
              <a:buClr>
                <a:schemeClr val="dk1"/>
              </a:buClr>
              <a:buSzPts val="1400"/>
              <a:buFont typeface="Calibri"/>
              <a:buNone/>
            </a:pPr>
            <a:r>
              <a:rPr lang="es-ES" dirty="0"/>
              <a:t>Guía del participante </a:t>
            </a:r>
            <a:r>
              <a:rPr lang="es-ES" dirty="0" err="1"/>
              <a:t>pg</a:t>
            </a:r>
            <a:r>
              <a:rPr lang="es-ES" dirty="0"/>
              <a:t> 13</a:t>
            </a: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328787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s-ES" sz="1200" b="0" i="0" u="none" strike="noStrike" cap="none" dirty="0">
                <a:solidFill>
                  <a:schemeClr val="dk1"/>
                </a:solidFill>
                <a:effectLst/>
                <a:latin typeface="Arial"/>
                <a:ea typeface="Arial"/>
                <a:cs typeface="Arial"/>
                <a:sym typeface="Arial"/>
              </a:rPr>
              <a:t>Considerar las siguientes preguntas para el diálogo didáctico:</a:t>
            </a:r>
          </a:p>
          <a:p>
            <a:r>
              <a:rPr lang="es-ES" sz="1200" b="0" i="0" u="none" strike="noStrike" cap="none" dirty="0">
                <a:solidFill>
                  <a:schemeClr val="dk1"/>
                </a:solidFill>
                <a:effectLst/>
                <a:latin typeface="Arial"/>
                <a:ea typeface="Arial"/>
                <a:cs typeface="Arial"/>
                <a:sym typeface="Arial"/>
              </a:rPr>
              <a:t>Fue fácil o difícil identificar los ejes en el planos ¿Por qué?</a:t>
            </a:r>
          </a:p>
          <a:p>
            <a:r>
              <a:rPr lang="es-ES" sz="1200" b="0" i="0" u="none" strike="noStrike" cap="none" dirty="0">
                <a:solidFill>
                  <a:schemeClr val="dk1"/>
                </a:solidFill>
                <a:effectLst/>
                <a:latin typeface="Arial"/>
                <a:ea typeface="Arial"/>
                <a:cs typeface="Arial"/>
                <a:sym typeface="Arial"/>
              </a:rPr>
              <a:t>¿Como es la distribución de ambientes en el plano. Se cuenta con ventilación e iluminación natural?</a:t>
            </a:r>
          </a:p>
          <a:p>
            <a:r>
              <a:rPr lang="es-ES" sz="1200" b="0" i="0" u="none" strike="noStrike" cap="none" dirty="0">
                <a:solidFill>
                  <a:schemeClr val="dk1"/>
                </a:solidFill>
                <a:effectLst/>
                <a:latin typeface="Arial"/>
                <a:ea typeface="Arial"/>
                <a:cs typeface="Arial"/>
                <a:sym typeface="Arial"/>
              </a:rPr>
              <a:t>¿Cuáles son las consecuencias de tener una vivienda con espacios con poca ventilación e iluminación natural?</a:t>
            </a:r>
          </a:p>
          <a:p>
            <a:r>
              <a:rPr lang="es-ES" sz="1200" b="0" i="0" u="none" strike="noStrike" cap="none" dirty="0">
                <a:solidFill>
                  <a:schemeClr val="dk1"/>
                </a:solidFill>
                <a:effectLst/>
                <a:latin typeface="Arial"/>
                <a:ea typeface="Arial"/>
                <a:cs typeface="Arial"/>
                <a:sym typeface="Arial"/>
              </a:rPr>
              <a:t>¿Qué forma tiene la escalera? ¿Cuáles son las dimensiones de los pasos y contrapasos de la escalera?</a:t>
            </a:r>
          </a:p>
          <a:p>
            <a:r>
              <a:rPr lang="es-ES" sz="1200" b="0" i="0" u="none" strike="noStrike" cap="none" dirty="0">
                <a:solidFill>
                  <a:schemeClr val="dk1"/>
                </a:solidFill>
                <a:effectLst/>
                <a:latin typeface="Arial"/>
                <a:ea typeface="Arial"/>
                <a:cs typeface="Arial"/>
                <a:sym typeface="Arial"/>
              </a:rPr>
              <a:t>¿</a:t>
            </a:r>
            <a:r>
              <a:rPr lang="es-ES" sz="1200" b="0" i="0" u="none" strike="noStrike" cap="none" dirty="0" err="1">
                <a:solidFill>
                  <a:schemeClr val="dk1"/>
                </a:solidFill>
                <a:effectLst/>
                <a:latin typeface="Arial"/>
                <a:ea typeface="Arial"/>
                <a:cs typeface="Arial"/>
                <a:sym typeface="Arial"/>
              </a:rPr>
              <a:t>Cúal</a:t>
            </a:r>
            <a:r>
              <a:rPr lang="es-ES" sz="1200" b="0" i="0" u="none" strike="noStrike" cap="none" dirty="0">
                <a:solidFill>
                  <a:schemeClr val="dk1"/>
                </a:solidFill>
                <a:effectLst/>
                <a:latin typeface="Arial"/>
                <a:ea typeface="Arial"/>
                <a:cs typeface="Arial"/>
                <a:sym typeface="Arial"/>
              </a:rPr>
              <a:t> es el área de la lavandería?</a:t>
            </a: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46389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s-ES" dirty="0"/>
              <a:t>Estudiar el plano de planta de distribución observando los aspectos técnicos de diseño de planta de arquitectura de una vivienda.  </a:t>
            </a:r>
          </a:p>
          <a:p>
            <a:pPr marL="0" lvl="0" indent="0" algn="l" rtl="0">
              <a:lnSpc>
                <a:spcPct val="100000"/>
              </a:lnSpc>
              <a:spcBef>
                <a:spcPts val="0"/>
              </a:spcBef>
              <a:spcAft>
                <a:spcPts val="0"/>
              </a:spcAft>
              <a:buClr>
                <a:schemeClr val="dk1"/>
              </a:buClr>
              <a:buSzPts val="1400"/>
              <a:buFont typeface="Calibri"/>
              <a:buNone/>
            </a:pPr>
            <a:r>
              <a:rPr lang="es-ES" dirty="0"/>
              <a:t>Es importante resaltar la</a:t>
            </a:r>
            <a:r>
              <a:rPr lang="es-ES" baseline="0" dirty="0"/>
              <a:t> línea de cortes, tanto longitudinal y transversal, </a:t>
            </a:r>
          </a:p>
          <a:p>
            <a:pPr marL="0" lvl="0" indent="0" algn="l" rtl="0">
              <a:lnSpc>
                <a:spcPct val="100000"/>
              </a:lnSpc>
              <a:spcBef>
                <a:spcPts val="0"/>
              </a:spcBef>
              <a:spcAft>
                <a:spcPts val="0"/>
              </a:spcAft>
              <a:buClr>
                <a:schemeClr val="dk1"/>
              </a:buClr>
              <a:buSzPts val="1400"/>
              <a:buFont typeface="Calibri"/>
              <a:buNone/>
            </a:pPr>
            <a:r>
              <a:rPr lang="es-ES" baseline="0" dirty="0"/>
              <a:t>El plano muestra 3 líneas de corte, la norma dice solo 02 líneas de corte, finalmente esto determina las alturas y niveles.</a:t>
            </a: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003108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6222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r>
              <a:rPr lang="es-PE" sz="1200" b="0" i="0" u="none" strike="noStrike" cap="none" dirty="0">
                <a:solidFill>
                  <a:schemeClr val="dk1"/>
                </a:solidFill>
                <a:latin typeface="Arial"/>
                <a:ea typeface="Arial"/>
                <a:cs typeface="Arial"/>
                <a:sym typeface="Arial"/>
              </a:rPr>
              <a:t>El plano en planta representa gráficamente la distribución de espacios como los dormitorios, sala, comedor; medidas de los espacios, niveles de los pisos terminados y ubicación de muebles y equipos; entre otros detalles arquitectónicos de cantidad o número de pisos que conforman la vivienda.</a:t>
            </a:r>
            <a:endParaRPr lang="es-PE" sz="105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lang="es-PE" sz="12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s-PE" sz="1200" b="0" i="0" u="none" strike="noStrike" cap="none" dirty="0">
                <a:solidFill>
                  <a:schemeClr val="dk1"/>
                </a:solidFill>
                <a:latin typeface="Arial"/>
                <a:ea typeface="Arial"/>
                <a:cs typeface="Arial"/>
                <a:sym typeface="Arial"/>
              </a:rPr>
              <a:t>Es importante que el cliente verifique como quedará la distribución de los ambientes de su vivienda en los planos en planta. En el caso se pueda hacer la vistas en 3D ayudará a tener una vista más real.   </a:t>
            </a:r>
            <a:endParaRPr lang="es-PE" sz="105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25083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s-ES" sz="1200" b="0" i="0" u="none" strike="noStrike" cap="none" dirty="0">
                <a:solidFill>
                  <a:schemeClr val="dk1"/>
                </a:solidFill>
                <a:latin typeface="Arial"/>
                <a:ea typeface="Arial"/>
                <a:cs typeface="Arial"/>
                <a:sym typeface="Arial"/>
              </a:rPr>
              <a:t>Para obtener el plano de planta de una vivienda se debe realizar un corte imaginario a una altura de 1.20 m desde el nivel de piso terminado. A partir de esto, se representan los elementos con distintos grosores de línea para una mayor expresividad, jerarquía y fácil entendimiento a la hora de interpretarlos.</a:t>
            </a:r>
            <a:endParaRPr lang="es-ES" sz="1050" b="0" i="0" u="none" strike="noStrike" cap="none" dirty="0">
              <a:solidFill>
                <a:srgbClr val="000000"/>
              </a:solidFill>
              <a:latin typeface="Arial"/>
              <a:ea typeface="Arial"/>
              <a:cs typeface="Arial"/>
              <a:sym typeface="Arial"/>
            </a:endParaRPr>
          </a:p>
          <a:p>
            <a:pPr marL="0" marR="0" lvl="0" indent="0" algn="just" rtl="0">
              <a:lnSpc>
                <a:spcPct val="100000"/>
              </a:lnSpc>
              <a:spcBef>
                <a:spcPts val="900"/>
              </a:spcBef>
              <a:spcAft>
                <a:spcPts val="0"/>
              </a:spcAft>
              <a:buClr>
                <a:srgbClr val="000000"/>
              </a:buClr>
              <a:buSzPts val="1800"/>
              <a:buFont typeface="Arial"/>
              <a:buNone/>
            </a:pPr>
            <a:endParaRPr lang="es-ES" sz="1200" b="0" i="0" u="none" strike="noStrike" cap="none" dirty="0">
              <a:solidFill>
                <a:schemeClr val="dk1"/>
              </a:solidFill>
              <a:latin typeface="Arial"/>
              <a:ea typeface="Arial"/>
              <a:cs typeface="Arial"/>
              <a:sym typeface="Arial"/>
            </a:endParaRPr>
          </a:p>
          <a:p>
            <a:pPr marL="0" marR="0" lvl="0" indent="0" algn="just" rtl="0">
              <a:lnSpc>
                <a:spcPct val="100000"/>
              </a:lnSpc>
              <a:spcBef>
                <a:spcPts val="900"/>
              </a:spcBef>
              <a:spcAft>
                <a:spcPts val="0"/>
              </a:spcAft>
              <a:buClr>
                <a:srgbClr val="000000"/>
              </a:buClr>
              <a:buSzPts val="1800"/>
              <a:buFont typeface="Arial"/>
              <a:buNone/>
            </a:pPr>
            <a:r>
              <a:rPr lang="es-ES" sz="1200" b="0" i="0" u="none" strike="noStrike" cap="none" dirty="0">
                <a:solidFill>
                  <a:schemeClr val="dk1"/>
                </a:solidFill>
                <a:latin typeface="Arial"/>
                <a:ea typeface="Arial"/>
                <a:cs typeface="Arial"/>
                <a:sym typeface="Arial"/>
              </a:rPr>
              <a:t>Recomendación, es importante observar, reconocer bien él grosor de las líneas y su significado. </a:t>
            </a:r>
            <a:endParaRPr lang="es-ES" sz="105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61073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s-PE" sz="1200" b="0" i="0" u="none" strike="noStrike" cap="none" dirty="0">
                <a:solidFill>
                  <a:schemeClr val="dk1"/>
                </a:solidFill>
                <a:latin typeface="Arial"/>
                <a:ea typeface="Arial"/>
                <a:cs typeface="Arial"/>
                <a:sym typeface="Arial"/>
              </a:rPr>
              <a:t>En el plano, la función de los ejes es ubicar los elementos estructurales y no estructurales y objetos que conforman la vivienda. Ello nos ayuda a tener organizado la ejecución del proyecto arquitectónico en general.</a:t>
            </a:r>
            <a:endParaRPr lang="es-PE" sz="105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900"/>
              </a:spcBef>
              <a:spcAft>
                <a:spcPts val="0"/>
              </a:spcAft>
              <a:buClr>
                <a:schemeClr val="dk1"/>
              </a:buClr>
              <a:buSzPts val="1800"/>
              <a:buFont typeface="Noto Sans Symbols"/>
              <a:buChar char="▪"/>
            </a:pPr>
            <a:r>
              <a:rPr lang="es-PE" sz="1200" b="0" i="0" u="none" strike="noStrike" cap="none" dirty="0">
                <a:solidFill>
                  <a:schemeClr val="dk1"/>
                </a:solidFill>
                <a:latin typeface="Arial"/>
                <a:ea typeface="Arial"/>
                <a:cs typeface="Arial"/>
                <a:sym typeface="Arial"/>
              </a:rPr>
              <a:t>Los ejes representados con números se asignaran a los ejes de mayor cantidad de elementos.</a:t>
            </a:r>
            <a:endParaRPr lang="es-PE" sz="105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900"/>
              </a:spcBef>
              <a:spcAft>
                <a:spcPts val="0"/>
              </a:spcAft>
              <a:buClr>
                <a:schemeClr val="dk1"/>
              </a:buClr>
              <a:buSzPts val="1800"/>
              <a:buFont typeface="Noto Sans Symbols"/>
              <a:buChar char="▪"/>
            </a:pPr>
            <a:r>
              <a:rPr lang="es-PE" sz="1200" b="0" i="0" u="none" strike="noStrike" cap="none" dirty="0">
                <a:solidFill>
                  <a:schemeClr val="dk1"/>
                </a:solidFill>
                <a:latin typeface="Arial"/>
                <a:ea typeface="Arial"/>
                <a:cs typeface="Arial"/>
                <a:sym typeface="Arial"/>
              </a:rPr>
              <a:t>Los ejes representados con letras mayúsculas se asignaran a los ejes de menor cantidad de </a:t>
            </a:r>
            <a:r>
              <a:rPr lang="es-PE" sz="1200" b="1" i="0" u="none" strike="noStrike" cap="none" dirty="0">
                <a:solidFill>
                  <a:schemeClr val="dk1"/>
                </a:solidFill>
                <a:latin typeface="Arial"/>
                <a:ea typeface="Arial"/>
                <a:cs typeface="Arial"/>
                <a:sym typeface="Arial"/>
              </a:rPr>
              <a:t>elementos</a:t>
            </a:r>
            <a:r>
              <a:rPr lang="es-PE" sz="1200" b="0" i="0" u="none" strike="noStrike" cap="none" dirty="0">
                <a:solidFill>
                  <a:schemeClr val="dk1"/>
                </a:solidFill>
                <a:latin typeface="Arial"/>
                <a:ea typeface="Arial"/>
                <a:cs typeface="Arial"/>
                <a:sym typeface="Arial"/>
              </a:rPr>
              <a:t>. </a:t>
            </a:r>
            <a:endParaRPr lang="es-PE" sz="105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963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s-ES" sz="1200" b="0" i="0" u="none" strike="noStrike" cap="none" dirty="0">
                <a:solidFill>
                  <a:schemeClr val="dk1"/>
                </a:solidFill>
                <a:latin typeface="Arial"/>
                <a:ea typeface="Arial"/>
                <a:cs typeface="Arial"/>
                <a:sym typeface="Arial"/>
              </a:rPr>
              <a:t>Por ejemplo, en el eje 3-3 ¿qué elementos estructurales encuentras?:</a:t>
            </a:r>
            <a:endParaRPr lang="es-ES" sz="105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chemeClr val="dk1"/>
              </a:buClr>
              <a:buSzPts val="1800"/>
              <a:buFont typeface="Noto Sans Symbols"/>
              <a:buChar char="▪"/>
            </a:pPr>
            <a:r>
              <a:rPr lang="es-ES" sz="1200" b="0" i="0" u="none" strike="noStrike" cap="none" dirty="0">
                <a:solidFill>
                  <a:schemeClr val="dk1"/>
                </a:solidFill>
                <a:latin typeface="Arial"/>
                <a:ea typeface="Arial"/>
                <a:cs typeface="Arial"/>
                <a:sym typeface="Arial"/>
              </a:rPr>
              <a:t>Elementos estructurales: </a:t>
            </a:r>
            <a:endParaRPr lang="es-ES" sz="1050" b="0" i="0" u="none" strike="noStrike" cap="none" dirty="0">
              <a:solidFill>
                <a:srgbClr val="000000"/>
              </a:solidFill>
              <a:latin typeface="Arial"/>
              <a:ea typeface="Arial"/>
              <a:cs typeface="Arial"/>
              <a:sym typeface="Arial"/>
            </a:endParaRPr>
          </a:p>
          <a:p>
            <a:pPr marL="534988" marR="0" lvl="0" indent="-285748" algn="just" rtl="0">
              <a:lnSpc>
                <a:spcPct val="100000"/>
              </a:lnSpc>
              <a:spcBef>
                <a:spcPts val="0"/>
              </a:spcBef>
              <a:spcAft>
                <a:spcPts val="0"/>
              </a:spcAft>
              <a:buClr>
                <a:schemeClr val="dk1"/>
              </a:buClr>
              <a:buSzPts val="1800"/>
              <a:buFont typeface="Noto Sans Symbols"/>
              <a:buChar char="✔"/>
            </a:pPr>
            <a:r>
              <a:rPr lang="es-ES" sz="1200" b="0" i="0" u="none" strike="noStrike" cap="none" dirty="0">
                <a:solidFill>
                  <a:schemeClr val="dk1"/>
                </a:solidFill>
                <a:latin typeface="Arial"/>
                <a:ea typeface="Arial"/>
                <a:cs typeface="Arial"/>
                <a:sym typeface="Arial"/>
              </a:rPr>
              <a:t>Columna</a:t>
            </a:r>
            <a:endParaRPr lang="es-ES" sz="1050" b="0" i="0" u="none" strike="noStrike" cap="none" dirty="0">
              <a:solidFill>
                <a:srgbClr val="000000"/>
              </a:solidFill>
              <a:latin typeface="Arial"/>
              <a:ea typeface="Arial"/>
              <a:cs typeface="Arial"/>
              <a:sym typeface="Arial"/>
            </a:endParaRPr>
          </a:p>
          <a:p>
            <a:pPr marL="534988" marR="0" lvl="0" indent="-285748" algn="just" rtl="0">
              <a:lnSpc>
                <a:spcPct val="100000"/>
              </a:lnSpc>
              <a:spcBef>
                <a:spcPts val="0"/>
              </a:spcBef>
              <a:spcAft>
                <a:spcPts val="0"/>
              </a:spcAft>
              <a:buClr>
                <a:schemeClr val="dk1"/>
              </a:buClr>
              <a:buSzPts val="1800"/>
              <a:buFont typeface="Noto Sans Symbols"/>
              <a:buChar char="✔"/>
            </a:pPr>
            <a:r>
              <a:rPr lang="es-ES" sz="1200" b="0" i="0" u="none" strike="noStrike" cap="none" dirty="0">
                <a:solidFill>
                  <a:schemeClr val="dk1"/>
                </a:solidFill>
                <a:latin typeface="Arial"/>
                <a:ea typeface="Arial"/>
                <a:cs typeface="Arial"/>
                <a:sym typeface="Arial"/>
              </a:rPr>
              <a:t>Muro</a:t>
            </a:r>
            <a:endParaRPr lang="es-ES" sz="1050" b="0" i="0" u="none" strike="noStrike" cap="none" dirty="0">
              <a:solidFill>
                <a:srgbClr val="000000"/>
              </a:solidFill>
              <a:latin typeface="Arial"/>
              <a:ea typeface="Arial"/>
              <a:cs typeface="Arial"/>
              <a:sym typeface="Arial"/>
            </a:endParaRPr>
          </a:p>
          <a:p>
            <a:pPr marL="534988" marR="0" lvl="0" indent="-285748" algn="just" rtl="0">
              <a:lnSpc>
                <a:spcPct val="100000"/>
              </a:lnSpc>
              <a:spcBef>
                <a:spcPts val="0"/>
              </a:spcBef>
              <a:spcAft>
                <a:spcPts val="0"/>
              </a:spcAft>
              <a:buClr>
                <a:schemeClr val="dk1"/>
              </a:buClr>
              <a:buSzPts val="1800"/>
              <a:buFont typeface="Noto Sans Symbols"/>
              <a:buChar char="✔"/>
            </a:pPr>
            <a:r>
              <a:rPr lang="es-ES" sz="1200" b="0" i="0" u="none" strike="noStrike" cap="none" dirty="0">
                <a:solidFill>
                  <a:schemeClr val="dk1"/>
                </a:solidFill>
                <a:latin typeface="Arial"/>
                <a:ea typeface="Arial"/>
                <a:cs typeface="Arial"/>
                <a:sym typeface="Arial"/>
              </a:rPr>
              <a:t>Columna</a:t>
            </a:r>
            <a:endParaRPr lang="es-ES" sz="1050" b="0" i="0" u="none" strike="noStrike" cap="none" dirty="0">
              <a:solidFill>
                <a:srgbClr val="000000"/>
              </a:solidFill>
              <a:latin typeface="Arial"/>
              <a:ea typeface="Arial"/>
              <a:cs typeface="Arial"/>
              <a:sym typeface="Arial"/>
            </a:endParaRPr>
          </a:p>
          <a:p>
            <a:pPr marL="534988" marR="0" lvl="0" indent="-285748" algn="just" rtl="0">
              <a:lnSpc>
                <a:spcPct val="100000"/>
              </a:lnSpc>
              <a:spcBef>
                <a:spcPts val="0"/>
              </a:spcBef>
              <a:spcAft>
                <a:spcPts val="0"/>
              </a:spcAft>
              <a:buClr>
                <a:schemeClr val="dk1"/>
              </a:buClr>
              <a:buSzPts val="1800"/>
              <a:buFont typeface="Noto Sans Symbols"/>
              <a:buChar char="✔"/>
            </a:pPr>
            <a:r>
              <a:rPr lang="es-ES" sz="1200" b="0" i="0" u="none" strike="noStrike" cap="none" dirty="0">
                <a:solidFill>
                  <a:schemeClr val="dk1"/>
                </a:solidFill>
                <a:latin typeface="Arial"/>
                <a:ea typeface="Arial"/>
                <a:cs typeface="Arial"/>
                <a:sym typeface="Arial"/>
              </a:rPr>
              <a:t>Placa</a:t>
            </a:r>
          </a:p>
          <a:p>
            <a:pPr marL="534988" marR="0" lvl="0" indent="-285748" algn="just" rtl="0">
              <a:lnSpc>
                <a:spcPct val="100000"/>
              </a:lnSpc>
              <a:spcBef>
                <a:spcPts val="0"/>
              </a:spcBef>
              <a:spcAft>
                <a:spcPts val="0"/>
              </a:spcAft>
              <a:buClr>
                <a:schemeClr val="dk1"/>
              </a:buClr>
              <a:buSzPts val="1800"/>
              <a:buFont typeface="Noto Sans Symbols"/>
              <a:buChar char="✔"/>
            </a:pPr>
            <a:r>
              <a:rPr lang="es-ES" sz="1200" b="0" i="0" u="none" strike="noStrike" cap="none" dirty="0">
                <a:solidFill>
                  <a:schemeClr val="dk1"/>
                </a:solidFill>
                <a:latin typeface="Arial"/>
                <a:ea typeface="Arial"/>
                <a:cs typeface="Arial"/>
                <a:sym typeface="Arial"/>
              </a:rPr>
              <a:t>Muro</a:t>
            </a:r>
          </a:p>
          <a:p>
            <a:pPr marL="534988" marR="0" lvl="0" indent="-285748" algn="just" rtl="0">
              <a:lnSpc>
                <a:spcPct val="100000"/>
              </a:lnSpc>
              <a:spcBef>
                <a:spcPts val="0"/>
              </a:spcBef>
              <a:spcAft>
                <a:spcPts val="0"/>
              </a:spcAft>
              <a:buClr>
                <a:schemeClr val="dk1"/>
              </a:buClr>
              <a:buSzPts val="1800"/>
              <a:buFont typeface="Noto Sans Symbols"/>
              <a:buChar char="✔"/>
            </a:pPr>
            <a:r>
              <a:rPr lang="es-ES" sz="1200" b="0" i="0" u="none" strike="noStrike" cap="none" dirty="0">
                <a:solidFill>
                  <a:schemeClr val="dk1"/>
                </a:solidFill>
                <a:latin typeface="Arial"/>
                <a:ea typeface="Arial"/>
                <a:cs typeface="Arial"/>
                <a:sym typeface="Arial"/>
              </a:rPr>
              <a:t>Columna</a:t>
            </a:r>
            <a:endParaRPr lang="es-ES" sz="105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55108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s-ES" sz="1200" b="0" i="0" u="none" strike="noStrike" cap="none" dirty="0">
                <a:solidFill>
                  <a:schemeClr val="dk1"/>
                </a:solidFill>
                <a:latin typeface="Arial"/>
                <a:ea typeface="Arial"/>
                <a:cs typeface="Arial"/>
                <a:sym typeface="Arial"/>
              </a:rPr>
              <a:t>Otro ejemplo frecuente en campo, </a:t>
            </a:r>
            <a:endParaRPr lang="es-ES" sz="1050" b="0" i="0" u="none" strike="noStrike" cap="none" dirty="0">
              <a:solidFill>
                <a:srgbClr val="000000"/>
              </a:solidFill>
              <a:latin typeface="Arial"/>
              <a:ea typeface="Arial"/>
              <a:cs typeface="Arial"/>
              <a:sym typeface="Arial"/>
            </a:endParaRPr>
          </a:p>
          <a:p>
            <a:pPr marL="0" marR="0" lvl="0" indent="0" algn="just" rtl="0">
              <a:lnSpc>
                <a:spcPct val="100000"/>
              </a:lnSpc>
              <a:spcBef>
                <a:spcPts val="900"/>
              </a:spcBef>
              <a:spcAft>
                <a:spcPts val="0"/>
              </a:spcAft>
              <a:buClr>
                <a:srgbClr val="000000"/>
              </a:buClr>
              <a:buSzPts val="1800"/>
              <a:buFont typeface="Arial"/>
              <a:buNone/>
            </a:pPr>
            <a:r>
              <a:rPr lang="es-ES" sz="1200" b="0" i="0" u="none" strike="noStrike" cap="none" dirty="0">
                <a:solidFill>
                  <a:schemeClr val="dk1"/>
                </a:solidFill>
                <a:latin typeface="Arial"/>
                <a:ea typeface="Arial"/>
                <a:cs typeface="Arial"/>
                <a:sym typeface="Arial"/>
              </a:rPr>
              <a:t>¿Cuál es la medida de la ventana ubicada entre el eje 2 y el BB?</a:t>
            </a:r>
            <a:endParaRPr lang="es-ES" sz="1050" b="0" i="0" u="none" strike="noStrike" cap="none" dirty="0">
              <a:solidFill>
                <a:srgbClr val="000000"/>
              </a:solidFill>
              <a:latin typeface="Arial"/>
              <a:ea typeface="Arial"/>
              <a:cs typeface="Arial"/>
              <a:sym typeface="Arial"/>
            </a:endParaRPr>
          </a:p>
          <a:p>
            <a:pPr marL="0" marR="0" lvl="0" indent="0" algn="just" rtl="0">
              <a:lnSpc>
                <a:spcPct val="100000"/>
              </a:lnSpc>
              <a:spcBef>
                <a:spcPts val="900"/>
              </a:spcBef>
              <a:spcAft>
                <a:spcPts val="0"/>
              </a:spcAft>
              <a:buClr>
                <a:srgbClr val="000000"/>
              </a:buClr>
              <a:buSzPts val="1800"/>
              <a:buFont typeface="Arial"/>
              <a:buNone/>
            </a:pPr>
            <a:r>
              <a:rPr lang="es-ES" sz="1200" b="0" i="0" u="none" strike="noStrike" cap="none" dirty="0">
                <a:solidFill>
                  <a:schemeClr val="dk1"/>
                </a:solidFill>
                <a:latin typeface="Arial"/>
                <a:ea typeface="Arial"/>
                <a:cs typeface="Arial"/>
                <a:sym typeface="Arial"/>
              </a:rPr>
              <a:t>Para tener la medida de la ventana debemos verificar que número de </a:t>
            </a:r>
            <a:r>
              <a:rPr lang="es-ES" sz="1200" b="1" i="0" u="none" strike="noStrike" cap="none" dirty="0">
                <a:solidFill>
                  <a:schemeClr val="dk1"/>
                </a:solidFill>
                <a:latin typeface="Arial"/>
                <a:ea typeface="Arial"/>
                <a:cs typeface="Arial"/>
                <a:sym typeface="Arial"/>
              </a:rPr>
              <a:t>ventana</a:t>
            </a:r>
            <a:r>
              <a:rPr lang="es-ES" sz="1200" b="0" i="0" u="none" strike="noStrike" cap="none" dirty="0">
                <a:solidFill>
                  <a:schemeClr val="dk1"/>
                </a:solidFill>
                <a:latin typeface="Arial"/>
                <a:ea typeface="Arial"/>
                <a:cs typeface="Arial"/>
                <a:sym typeface="Arial"/>
              </a:rPr>
              <a:t> es “V1” y verificar en el cuadro vano de ventanas. </a:t>
            </a:r>
            <a:endParaRPr lang="es-ES" sz="1050" b="0" i="0" u="none" strike="noStrike" cap="none" dirty="0">
              <a:solidFill>
                <a:srgbClr val="000000"/>
              </a:solidFill>
              <a:latin typeface="Arial"/>
              <a:ea typeface="Arial"/>
              <a:cs typeface="Arial"/>
              <a:sym typeface="Arial"/>
            </a:endParaRPr>
          </a:p>
          <a:p>
            <a:pPr marL="0" marR="0" lvl="0" indent="0" algn="just" rtl="0">
              <a:lnSpc>
                <a:spcPct val="100000"/>
              </a:lnSpc>
              <a:spcBef>
                <a:spcPts val="900"/>
              </a:spcBef>
              <a:spcAft>
                <a:spcPts val="0"/>
              </a:spcAft>
              <a:buClr>
                <a:srgbClr val="000000"/>
              </a:buClr>
              <a:buSzPts val="1800"/>
              <a:buFont typeface="Arial"/>
              <a:buNone/>
            </a:pPr>
            <a:r>
              <a:rPr lang="es-ES" sz="1200" b="0" i="0" u="none" strike="noStrike" cap="none" dirty="0">
                <a:solidFill>
                  <a:schemeClr val="dk1"/>
                </a:solidFill>
                <a:latin typeface="Arial"/>
                <a:ea typeface="Arial"/>
                <a:cs typeface="Arial"/>
                <a:sym typeface="Arial"/>
              </a:rPr>
              <a:t>El cual lo veremos más adelante. </a:t>
            </a:r>
            <a:endParaRPr lang="es-ES" sz="105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2893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095193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a:p>
            <a:pPr marL="0" marR="0" lvl="0" indent="0" algn="just" rtl="0">
              <a:lnSpc>
                <a:spcPct val="100000"/>
              </a:lnSpc>
              <a:spcBef>
                <a:spcPts val="0"/>
              </a:spcBef>
              <a:spcAft>
                <a:spcPts val="0"/>
              </a:spcAft>
              <a:buClr>
                <a:schemeClr val="dk1"/>
              </a:buClr>
              <a:buSzPts val="1800"/>
              <a:buFont typeface="Noto Sans Symbols"/>
              <a:buNone/>
            </a:pPr>
            <a:r>
              <a:rPr lang="es-ES" sz="1200" b="0" i="0" u="none" strike="noStrike" cap="none" dirty="0">
                <a:solidFill>
                  <a:schemeClr val="dk1"/>
                </a:solidFill>
                <a:latin typeface="Arial"/>
                <a:ea typeface="Arial"/>
                <a:cs typeface="Arial"/>
                <a:sym typeface="Arial"/>
              </a:rPr>
              <a:t>LÍNEAS CONTINUAS</a:t>
            </a:r>
          </a:p>
          <a:p>
            <a:pPr marL="285750" marR="0" lvl="0" indent="-285750" algn="just" rtl="0">
              <a:lnSpc>
                <a:spcPct val="100000"/>
              </a:lnSpc>
              <a:spcBef>
                <a:spcPts val="0"/>
              </a:spcBef>
              <a:spcAft>
                <a:spcPts val="0"/>
              </a:spcAft>
              <a:buClr>
                <a:schemeClr val="dk1"/>
              </a:buClr>
              <a:buSzPts val="1800"/>
              <a:buFont typeface="Noto Sans Symbols"/>
              <a:buChar char="▪"/>
            </a:pPr>
            <a:r>
              <a:rPr lang="es-ES" sz="1200" b="0" i="0" u="none" strike="noStrike" cap="none" dirty="0">
                <a:solidFill>
                  <a:schemeClr val="dk1"/>
                </a:solidFill>
                <a:latin typeface="Arial"/>
                <a:ea typeface="Arial"/>
                <a:cs typeface="Arial"/>
                <a:sym typeface="Arial"/>
              </a:rPr>
              <a:t>La línea continua gruesa se utiliza en los casos de dibujo de muros, línea de tierra </a:t>
            </a:r>
            <a:r>
              <a:rPr lang="es-ES" sz="1200" b="1" i="0" u="none" strike="noStrike" cap="none" dirty="0">
                <a:solidFill>
                  <a:schemeClr val="dk1"/>
                </a:solidFill>
                <a:latin typeface="Arial"/>
                <a:ea typeface="Arial"/>
                <a:cs typeface="Arial"/>
                <a:sym typeface="Arial"/>
              </a:rPr>
              <a:t>y</a:t>
            </a:r>
            <a:r>
              <a:rPr lang="es-ES" sz="1200" b="0" i="0" u="none" strike="noStrike" cap="none" dirty="0">
                <a:solidFill>
                  <a:schemeClr val="dk1"/>
                </a:solidFill>
                <a:latin typeface="Arial"/>
                <a:ea typeface="Arial"/>
                <a:cs typeface="Arial"/>
                <a:sym typeface="Arial"/>
              </a:rPr>
              <a:t> elementos cortados. </a:t>
            </a:r>
            <a:endParaRPr lang="es-ES" sz="105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900"/>
              </a:spcBef>
              <a:spcAft>
                <a:spcPts val="0"/>
              </a:spcAft>
              <a:buClr>
                <a:schemeClr val="dk1"/>
              </a:buClr>
              <a:buSzPts val="1800"/>
              <a:buFont typeface="Noto Sans Symbols"/>
              <a:buChar char="▪"/>
            </a:pPr>
            <a:r>
              <a:rPr lang="es-ES" sz="1200" b="0" i="0" u="none" strike="noStrike" cap="none" dirty="0">
                <a:solidFill>
                  <a:schemeClr val="dk1"/>
                </a:solidFill>
                <a:latin typeface="Arial"/>
                <a:ea typeface="Arial"/>
                <a:cs typeface="Arial"/>
                <a:sym typeface="Arial"/>
              </a:rPr>
              <a:t>La línea continua de grosor medio, se utiliza en casos de dibujo de objetos vistos cercanos y </a:t>
            </a:r>
            <a:endParaRPr lang="es-ES" sz="105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900"/>
              </a:spcBef>
              <a:spcAft>
                <a:spcPts val="0"/>
              </a:spcAft>
              <a:buClr>
                <a:schemeClr val="dk1"/>
              </a:buClr>
              <a:buSzPts val="1800"/>
              <a:buFont typeface="Noto Sans Symbols"/>
              <a:buChar char="▪"/>
            </a:pPr>
            <a:r>
              <a:rPr lang="es-ES" sz="1200" b="0" i="0" u="none" strike="noStrike" cap="none" dirty="0">
                <a:solidFill>
                  <a:schemeClr val="dk1"/>
                </a:solidFill>
                <a:latin typeface="Arial"/>
                <a:ea typeface="Arial"/>
                <a:cs typeface="Arial"/>
                <a:sym typeface="Arial"/>
              </a:rPr>
              <a:t>La línea continua fina, se utiliza para los dibujos de objetos vistos – mobiliarios; entre otros. </a:t>
            </a:r>
            <a:endParaRPr lang="es-ES" sz="105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s-ES" dirty="0"/>
              <a:t>LÍNEAS DISCONTINUA</a:t>
            </a:r>
          </a:p>
          <a:p>
            <a:pPr marL="285750" marR="0" lvl="0" indent="-285750" algn="just" rtl="0">
              <a:lnSpc>
                <a:spcPct val="100000"/>
              </a:lnSpc>
              <a:spcBef>
                <a:spcPts val="0"/>
              </a:spcBef>
              <a:spcAft>
                <a:spcPts val="0"/>
              </a:spcAft>
              <a:buClr>
                <a:schemeClr val="dk1"/>
              </a:buClr>
              <a:buSzPts val="1800"/>
              <a:buFont typeface="Noto Sans Symbols"/>
              <a:buChar char="▪"/>
            </a:pPr>
            <a:r>
              <a:rPr lang="es-ES" sz="1200" b="0" i="0" u="none" strike="noStrike" cap="none" dirty="0">
                <a:solidFill>
                  <a:schemeClr val="dk1"/>
                </a:solidFill>
                <a:latin typeface="Arial"/>
                <a:ea typeface="Arial"/>
                <a:cs typeface="Arial"/>
                <a:sym typeface="Arial"/>
              </a:rPr>
              <a:t>La línea discontinua se utiliza en casos de proyecciones para los detalles adicionales posterior al corte que genera las líneas continuas. </a:t>
            </a:r>
            <a:endParaRPr lang="es-ES" sz="105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900"/>
              </a:spcBef>
              <a:spcAft>
                <a:spcPts val="0"/>
              </a:spcAft>
              <a:buClr>
                <a:schemeClr val="dk1"/>
              </a:buClr>
              <a:buSzPts val="1800"/>
              <a:buFont typeface="Noto Sans Symbols"/>
              <a:buChar char="▪"/>
            </a:pPr>
            <a:r>
              <a:rPr lang="es-ES" sz="1200" b="0" i="0" u="none" strike="noStrike" cap="none" dirty="0">
                <a:solidFill>
                  <a:schemeClr val="dk1"/>
                </a:solidFill>
                <a:latin typeface="Arial"/>
                <a:ea typeface="Arial"/>
                <a:cs typeface="Arial"/>
                <a:sym typeface="Arial"/>
              </a:rPr>
              <a:t>La línea discontinua puntos y líneas, se utiliza en casos de secciones, tuberías, entre otros, y </a:t>
            </a:r>
            <a:endParaRPr lang="es-ES" sz="105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900"/>
              </a:spcBef>
              <a:spcAft>
                <a:spcPts val="0"/>
              </a:spcAft>
              <a:buClr>
                <a:schemeClr val="dk1"/>
              </a:buClr>
              <a:buSzPts val="1800"/>
              <a:buFont typeface="Noto Sans Symbols"/>
              <a:buChar char="▪"/>
            </a:pPr>
            <a:r>
              <a:rPr lang="es-ES" sz="1200" b="0" i="0" u="none" strike="noStrike" cap="none" dirty="0">
                <a:solidFill>
                  <a:schemeClr val="dk1"/>
                </a:solidFill>
                <a:latin typeface="Arial"/>
                <a:ea typeface="Arial"/>
                <a:cs typeface="Arial"/>
                <a:sym typeface="Arial"/>
              </a:rPr>
              <a:t>La línea de achurados, se utiliza para definir texturas y materiales.</a:t>
            </a:r>
            <a:endParaRPr lang="es-ES" sz="105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07279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s-PE" sz="1200" b="0" i="0" u="sng" strike="noStrike" cap="none" dirty="0">
                <a:solidFill>
                  <a:schemeClr val="dk1"/>
                </a:solidFill>
                <a:latin typeface="Arial"/>
                <a:ea typeface="Arial"/>
                <a:cs typeface="Arial"/>
                <a:sym typeface="Arial"/>
              </a:rPr>
              <a:t>Para Muros</a:t>
            </a:r>
            <a:endParaRPr lang="es-PE" sz="1050" b="0" i="0" u="none" strike="noStrike" cap="none" dirty="0">
              <a:solidFill>
                <a:srgbClr val="000000"/>
              </a:solidFill>
              <a:latin typeface="Arial"/>
              <a:ea typeface="Arial"/>
              <a:cs typeface="Arial"/>
              <a:sym typeface="Arial"/>
            </a:endParaRPr>
          </a:p>
          <a:p>
            <a:pPr marL="0" marR="0" lvl="0" indent="0" algn="just" rtl="0">
              <a:lnSpc>
                <a:spcPct val="100000"/>
              </a:lnSpc>
              <a:spcBef>
                <a:spcPts val="900"/>
              </a:spcBef>
              <a:spcAft>
                <a:spcPts val="0"/>
              </a:spcAft>
              <a:buClr>
                <a:srgbClr val="000000"/>
              </a:buClr>
              <a:buSzPts val="1800"/>
              <a:buFont typeface="Arial"/>
              <a:buNone/>
            </a:pPr>
            <a:r>
              <a:rPr lang="es-PE" sz="1200" b="0" i="0" u="none" strike="noStrike" cap="none" dirty="0">
                <a:solidFill>
                  <a:schemeClr val="dk1"/>
                </a:solidFill>
                <a:latin typeface="Arial"/>
                <a:ea typeface="Arial"/>
                <a:cs typeface="Arial"/>
                <a:sym typeface="Arial"/>
              </a:rPr>
              <a:t>Los muros se </a:t>
            </a:r>
            <a:r>
              <a:rPr lang="es-PE" sz="1200" b="1" i="0" u="none" strike="noStrike" cap="none" dirty="0">
                <a:solidFill>
                  <a:schemeClr val="dk1"/>
                </a:solidFill>
                <a:latin typeface="Arial"/>
                <a:ea typeface="Arial"/>
                <a:cs typeface="Arial"/>
                <a:sym typeface="Arial"/>
              </a:rPr>
              <a:t>verifican</a:t>
            </a:r>
            <a:r>
              <a:rPr lang="es-PE" sz="1200" b="0" i="0" u="none" strike="noStrike" cap="none" dirty="0">
                <a:solidFill>
                  <a:schemeClr val="dk1"/>
                </a:solidFill>
                <a:latin typeface="Arial"/>
                <a:ea typeface="Arial"/>
                <a:cs typeface="Arial"/>
                <a:sym typeface="Arial"/>
              </a:rPr>
              <a:t> por el grosor de la línea.</a:t>
            </a:r>
            <a:endParaRPr lang="es-PE" sz="105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2303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El plano</a:t>
            </a:r>
            <a:r>
              <a:rPr lang="es-ES" baseline="0" dirty="0"/>
              <a:t> muestra los diferentes niveles de piso terminado en cada ambiente.</a:t>
            </a: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06448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s-ES" sz="1200" b="0" i="0" u="sng" strike="noStrike" cap="none" dirty="0">
                <a:solidFill>
                  <a:schemeClr val="dk1"/>
                </a:solidFill>
                <a:latin typeface="Arial"/>
                <a:ea typeface="Arial"/>
                <a:cs typeface="Arial"/>
                <a:sym typeface="Arial"/>
              </a:rPr>
              <a:t>Para techos</a:t>
            </a:r>
            <a:endParaRPr lang="es-ES" sz="1050" b="0" i="0" u="none" strike="noStrike" cap="none" dirty="0">
              <a:solidFill>
                <a:srgbClr val="000000"/>
              </a:solidFill>
              <a:latin typeface="Arial"/>
              <a:ea typeface="Arial"/>
              <a:cs typeface="Arial"/>
              <a:sym typeface="Arial"/>
            </a:endParaRPr>
          </a:p>
          <a:p>
            <a:pPr marL="0" marR="0" lvl="0" indent="0" algn="just" rtl="0">
              <a:lnSpc>
                <a:spcPct val="100000"/>
              </a:lnSpc>
              <a:spcBef>
                <a:spcPts val="900"/>
              </a:spcBef>
              <a:spcAft>
                <a:spcPts val="0"/>
              </a:spcAft>
              <a:buClr>
                <a:srgbClr val="000000"/>
              </a:buClr>
              <a:buSzPts val="1800"/>
              <a:buFont typeface="Arial"/>
              <a:buNone/>
            </a:pPr>
            <a:r>
              <a:rPr lang="es-ES" sz="1200" b="0" i="0" u="none" strike="noStrike" cap="none" dirty="0">
                <a:solidFill>
                  <a:schemeClr val="dk1"/>
                </a:solidFill>
                <a:latin typeface="Arial"/>
                <a:ea typeface="Arial"/>
                <a:cs typeface="Arial"/>
                <a:sym typeface="Arial"/>
              </a:rPr>
              <a:t>Los planos de planta de techos, muestran una vista aérea de la cubierta de un proyecto arquitectónico, nos </a:t>
            </a:r>
            <a:r>
              <a:rPr lang="es-ES" sz="1200" b="1" i="0" u="none" strike="noStrike" cap="none" dirty="0">
                <a:solidFill>
                  <a:schemeClr val="dk1"/>
                </a:solidFill>
                <a:latin typeface="Arial"/>
                <a:ea typeface="Arial"/>
                <a:cs typeface="Arial"/>
                <a:sym typeface="Arial"/>
              </a:rPr>
              <a:t>permiten</a:t>
            </a:r>
            <a:r>
              <a:rPr lang="es-ES" sz="1200" b="0" i="0" u="none" strike="noStrike" cap="none" dirty="0">
                <a:solidFill>
                  <a:schemeClr val="dk1"/>
                </a:solidFill>
                <a:latin typeface="Arial"/>
                <a:ea typeface="Arial"/>
                <a:cs typeface="Arial"/>
                <a:sym typeface="Arial"/>
              </a:rPr>
              <a:t> conocer el tipo de cobertura a usar, pendientes, </a:t>
            </a:r>
            <a:r>
              <a:rPr lang="es-ES" sz="1200" b="1" i="0" u="none" strike="noStrike" cap="none" dirty="0">
                <a:solidFill>
                  <a:schemeClr val="dk1"/>
                </a:solidFill>
                <a:latin typeface="Arial"/>
                <a:ea typeface="Arial"/>
                <a:cs typeface="Arial"/>
                <a:sym typeface="Arial"/>
              </a:rPr>
              <a:t>entre otros</a:t>
            </a:r>
            <a:r>
              <a:rPr lang="es-ES" sz="1200" b="0" i="0" u="none" strike="noStrike" cap="none" dirty="0">
                <a:solidFill>
                  <a:schemeClr val="dk1"/>
                </a:solidFill>
                <a:latin typeface="Arial"/>
                <a:ea typeface="Arial"/>
                <a:cs typeface="Arial"/>
                <a:sym typeface="Arial"/>
              </a:rPr>
              <a:t>.</a:t>
            </a:r>
          </a:p>
          <a:p>
            <a:pPr marL="0" marR="0" lvl="0" indent="0" algn="just" rtl="0">
              <a:lnSpc>
                <a:spcPct val="100000"/>
              </a:lnSpc>
              <a:spcBef>
                <a:spcPts val="900"/>
              </a:spcBef>
              <a:spcAft>
                <a:spcPts val="0"/>
              </a:spcAft>
              <a:buClr>
                <a:srgbClr val="000000"/>
              </a:buClr>
              <a:buSzPts val="1800"/>
              <a:buFont typeface="Arial"/>
              <a:buNone/>
            </a:pPr>
            <a:r>
              <a:rPr lang="es-ES" sz="1200" b="0" i="0" u="none" strike="noStrike" cap="none" dirty="0">
                <a:solidFill>
                  <a:schemeClr val="dk1"/>
                </a:solidFill>
                <a:latin typeface="Arial"/>
                <a:cs typeface="Arial"/>
                <a:sym typeface="Arial"/>
              </a:rPr>
              <a:t>La simbología muestra el área construida de la cantidad de pisos de un techo.</a:t>
            </a:r>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99010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Representación de tipos de línea</a:t>
            </a:r>
            <a:r>
              <a:rPr lang="es-ES" baseline="0" dirty="0"/>
              <a:t> en áreas libres (zona de jardines que no cuentan con techo)</a:t>
            </a: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27132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s-ES" sz="1200" b="0" i="0" u="sng" strike="noStrike" cap="none" dirty="0">
                <a:solidFill>
                  <a:schemeClr val="dk1"/>
                </a:solidFill>
                <a:latin typeface="Arial"/>
                <a:ea typeface="Arial"/>
                <a:cs typeface="Arial"/>
                <a:sym typeface="Arial"/>
              </a:rPr>
              <a:t>Cuadro de vano para puertas</a:t>
            </a:r>
            <a:endParaRPr lang="es-ES" sz="1050" b="0" i="0" u="none" strike="noStrike" cap="none" dirty="0">
              <a:solidFill>
                <a:srgbClr val="000000"/>
              </a:solidFill>
              <a:latin typeface="Arial"/>
              <a:ea typeface="Arial"/>
              <a:cs typeface="Arial"/>
              <a:sym typeface="Arial"/>
            </a:endParaRPr>
          </a:p>
          <a:p>
            <a:pPr marL="0" marR="0" lvl="0" indent="0" algn="just" rtl="0">
              <a:lnSpc>
                <a:spcPct val="100000"/>
              </a:lnSpc>
              <a:spcBef>
                <a:spcPts val="900"/>
              </a:spcBef>
              <a:spcAft>
                <a:spcPts val="0"/>
              </a:spcAft>
              <a:buClr>
                <a:srgbClr val="000000"/>
              </a:buClr>
              <a:buSzPts val="1800"/>
              <a:buFont typeface="Arial"/>
              <a:buNone/>
            </a:pPr>
            <a:r>
              <a:rPr lang="es-ES" sz="1200" b="1" i="0" u="none" strike="noStrike" cap="none" dirty="0">
                <a:solidFill>
                  <a:schemeClr val="dk1"/>
                </a:solidFill>
                <a:latin typeface="Arial"/>
                <a:ea typeface="Arial"/>
                <a:cs typeface="Arial"/>
                <a:sym typeface="Arial"/>
              </a:rPr>
              <a:t>Encontrarás</a:t>
            </a:r>
            <a:r>
              <a:rPr lang="es-ES" sz="1200" b="0" i="0" u="none" strike="noStrike" cap="none" dirty="0">
                <a:solidFill>
                  <a:schemeClr val="dk1"/>
                </a:solidFill>
                <a:latin typeface="Arial"/>
                <a:ea typeface="Arial"/>
                <a:cs typeface="Arial"/>
                <a:sym typeface="Arial"/>
              </a:rPr>
              <a:t> los detalles de las puertas de la vivienda de acuerdo a la normativa.</a:t>
            </a:r>
            <a:endParaRPr lang="es-ES" sz="105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36112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a:p>
            <a:pPr marL="0" marR="0" lvl="0" indent="0" algn="just" rtl="0">
              <a:lnSpc>
                <a:spcPct val="100000"/>
              </a:lnSpc>
              <a:spcBef>
                <a:spcPts val="0"/>
              </a:spcBef>
              <a:spcAft>
                <a:spcPts val="0"/>
              </a:spcAft>
              <a:buClr>
                <a:srgbClr val="000000"/>
              </a:buClr>
              <a:buSzPts val="1800"/>
              <a:buFont typeface="Arial"/>
              <a:buNone/>
            </a:pPr>
            <a:r>
              <a:rPr lang="es-ES" sz="1200" b="0" i="0" u="sng" strike="noStrike" cap="none" dirty="0">
                <a:solidFill>
                  <a:schemeClr val="dk1"/>
                </a:solidFill>
                <a:latin typeface="Arial"/>
                <a:ea typeface="Arial"/>
                <a:cs typeface="Arial"/>
                <a:sym typeface="Arial"/>
              </a:rPr>
              <a:t>Cuadro de vano para puertas</a:t>
            </a:r>
            <a:endParaRPr lang="es-ES" sz="1050" b="0" i="0" u="none" strike="noStrike" cap="none" dirty="0">
              <a:solidFill>
                <a:srgbClr val="000000"/>
              </a:solidFill>
              <a:latin typeface="Arial"/>
              <a:ea typeface="Arial"/>
              <a:cs typeface="Arial"/>
              <a:sym typeface="Arial"/>
            </a:endParaRPr>
          </a:p>
          <a:p>
            <a:pPr marL="0" marR="0" lvl="0" indent="0" algn="just" rtl="0">
              <a:lnSpc>
                <a:spcPct val="100000"/>
              </a:lnSpc>
              <a:spcBef>
                <a:spcPts val="900"/>
              </a:spcBef>
              <a:spcAft>
                <a:spcPts val="0"/>
              </a:spcAft>
              <a:buClr>
                <a:srgbClr val="000000"/>
              </a:buClr>
              <a:buSzPts val="1800"/>
              <a:buFont typeface="Arial"/>
              <a:buNone/>
            </a:pPr>
            <a:r>
              <a:rPr lang="es-ES" sz="1200" b="0" i="0" u="none" strike="noStrike" cap="none" dirty="0">
                <a:solidFill>
                  <a:schemeClr val="dk1"/>
                </a:solidFill>
                <a:latin typeface="Arial"/>
                <a:ea typeface="Arial"/>
                <a:cs typeface="Arial"/>
                <a:sym typeface="Arial"/>
              </a:rPr>
              <a:t>Encontraras los detalles de las puertas de acuerdo a la normativa.</a:t>
            </a:r>
            <a:endParaRPr lang="es-ES" sz="1050" b="0" i="0" u="none" strike="noStrike" cap="none" dirty="0">
              <a:solidFill>
                <a:srgbClr val="000000"/>
              </a:solidFill>
              <a:latin typeface="Arial"/>
              <a:ea typeface="Arial"/>
              <a:cs typeface="Arial"/>
              <a:sym typeface="Arial"/>
            </a:endParaRPr>
          </a:p>
          <a:p>
            <a:pPr marL="0" marR="0" lvl="0" indent="0" algn="just" rtl="0">
              <a:lnSpc>
                <a:spcPct val="100000"/>
              </a:lnSpc>
              <a:spcBef>
                <a:spcPts val="900"/>
              </a:spcBef>
              <a:spcAft>
                <a:spcPts val="0"/>
              </a:spcAft>
              <a:buClr>
                <a:srgbClr val="000000"/>
              </a:buClr>
              <a:buSzPts val="1800"/>
              <a:buFont typeface="Arial"/>
              <a:buNone/>
            </a:pPr>
            <a:r>
              <a:rPr lang="es-ES" sz="1200" b="0" i="0" u="none" strike="noStrike" cap="none" dirty="0">
                <a:solidFill>
                  <a:schemeClr val="dk1"/>
                </a:solidFill>
                <a:latin typeface="Arial"/>
                <a:ea typeface="Arial"/>
                <a:cs typeface="Arial"/>
                <a:sym typeface="Arial"/>
              </a:rPr>
              <a:t>Por ejemplo, el ancho de la puerta principal, lo identificas como se muestra en la imagen “P1”, cuyas características son:</a:t>
            </a:r>
            <a:endParaRPr lang="es-ES" sz="105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900"/>
              </a:spcBef>
              <a:spcAft>
                <a:spcPts val="0"/>
              </a:spcAft>
              <a:buClr>
                <a:schemeClr val="dk1"/>
              </a:buClr>
              <a:buSzPts val="1800"/>
              <a:buFont typeface="Noto Sans Symbols"/>
              <a:buChar char="▪"/>
            </a:pPr>
            <a:r>
              <a:rPr lang="es-ES" sz="1200" b="0" i="0" u="none" strike="noStrike" cap="none" dirty="0">
                <a:solidFill>
                  <a:schemeClr val="dk1"/>
                </a:solidFill>
                <a:latin typeface="Arial"/>
                <a:ea typeface="Arial"/>
                <a:cs typeface="Arial"/>
                <a:sym typeface="Arial"/>
              </a:rPr>
              <a:t>Es una puerta batiente</a:t>
            </a:r>
            <a:endParaRPr lang="es-ES" sz="105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900"/>
              </a:spcBef>
              <a:spcAft>
                <a:spcPts val="0"/>
              </a:spcAft>
              <a:buClr>
                <a:schemeClr val="dk1"/>
              </a:buClr>
              <a:buSzPts val="1800"/>
              <a:buFont typeface="Noto Sans Symbols"/>
              <a:buChar char="▪"/>
            </a:pPr>
            <a:r>
              <a:rPr lang="es-ES" sz="1200" b="0" i="0" u="none" strike="noStrike" cap="none" dirty="0">
                <a:solidFill>
                  <a:schemeClr val="dk1"/>
                </a:solidFill>
                <a:latin typeface="Arial"/>
                <a:ea typeface="Arial"/>
                <a:cs typeface="Arial"/>
                <a:sym typeface="Arial"/>
              </a:rPr>
              <a:t>Medidas: </a:t>
            </a:r>
            <a:endParaRPr lang="es-ES" sz="1050" b="0" i="0" u="none" strike="noStrike" cap="none" dirty="0">
              <a:solidFill>
                <a:srgbClr val="000000"/>
              </a:solidFill>
              <a:latin typeface="Arial"/>
              <a:ea typeface="Arial"/>
              <a:cs typeface="Arial"/>
              <a:sym typeface="Arial"/>
            </a:endParaRPr>
          </a:p>
          <a:p>
            <a:pPr marL="271463" marR="0" lvl="0" indent="0" algn="just" rtl="0">
              <a:lnSpc>
                <a:spcPct val="100000"/>
              </a:lnSpc>
              <a:spcBef>
                <a:spcPts val="900"/>
              </a:spcBef>
              <a:spcAft>
                <a:spcPts val="0"/>
              </a:spcAft>
              <a:buClr>
                <a:srgbClr val="000000"/>
              </a:buClr>
              <a:buSzPts val="1800"/>
              <a:buFont typeface="Arial"/>
              <a:buNone/>
            </a:pPr>
            <a:r>
              <a:rPr lang="es-ES" sz="1200" b="0" i="0" u="none" strike="noStrike" cap="none" dirty="0">
                <a:solidFill>
                  <a:schemeClr val="dk1"/>
                </a:solidFill>
                <a:latin typeface="Arial"/>
                <a:ea typeface="Arial"/>
                <a:cs typeface="Arial"/>
                <a:sym typeface="Arial"/>
              </a:rPr>
              <a:t>- Ancho 1.0 m </a:t>
            </a:r>
            <a:endParaRPr lang="es-ES" sz="1050" b="0" i="0" u="none" strike="noStrike" cap="none" dirty="0">
              <a:solidFill>
                <a:srgbClr val="000000"/>
              </a:solidFill>
              <a:latin typeface="Arial"/>
              <a:ea typeface="Arial"/>
              <a:cs typeface="Arial"/>
              <a:sym typeface="Arial"/>
            </a:endParaRPr>
          </a:p>
          <a:p>
            <a:pPr marL="271463" marR="0" lvl="0" indent="0" algn="just" rtl="0">
              <a:lnSpc>
                <a:spcPct val="100000"/>
              </a:lnSpc>
              <a:spcBef>
                <a:spcPts val="900"/>
              </a:spcBef>
              <a:spcAft>
                <a:spcPts val="0"/>
              </a:spcAft>
              <a:buClr>
                <a:srgbClr val="000000"/>
              </a:buClr>
              <a:buSzPts val="1800"/>
              <a:buFont typeface="Arial"/>
              <a:buNone/>
            </a:pPr>
            <a:r>
              <a:rPr lang="es-ES" sz="1200" b="0" i="0" u="none" strike="noStrike" cap="none" dirty="0">
                <a:solidFill>
                  <a:schemeClr val="dk1"/>
                </a:solidFill>
                <a:latin typeface="Arial"/>
                <a:ea typeface="Arial"/>
                <a:cs typeface="Arial"/>
                <a:sym typeface="Arial"/>
              </a:rPr>
              <a:t>- Alto 2.10 m</a:t>
            </a:r>
            <a:endParaRPr lang="es-ES" sz="105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26992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s-PE" sz="1200" b="0" i="0" u="sng" strike="noStrike" cap="none" dirty="0">
                <a:solidFill>
                  <a:schemeClr val="dk1"/>
                </a:solidFill>
                <a:latin typeface="Arial"/>
                <a:ea typeface="Arial"/>
                <a:cs typeface="Arial"/>
                <a:sym typeface="Arial"/>
              </a:rPr>
              <a:t>Cuadro de vano para puertas</a:t>
            </a:r>
            <a:endParaRPr lang="es-PE" sz="1050" b="0" i="0" u="none" strike="noStrike" cap="none" dirty="0">
              <a:solidFill>
                <a:srgbClr val="000000"/>
              </a:solidFill>
              <a:latin typeface="Arial"/>
              <a:ea typeface="Arial"/>
              <a:cs typeface="Arial"/>
              <a:sym typeface="Arial"/>
            </a:endParaRPr>
          </a:p>
          <a:p>
            <a:pPr marL="0" marR="0" lvl="0" indent="0" algn="just" rtl="0">
              <a:lnSpc>
                <a:spcPct val="100000"/>
              </a:lnSpc>
              <a:spcBef>
                <a:spcPts val="900"/>
              </a:spcBef>
              <a:spcAft>
                <a:spcPts val="0"/>
              </a:spcAft>
              <a:buClr>
                <a:srgbClr val="000000"/>
              </a:buClr>
              <a:buSzPts val="1800"/>
              <a:buFont typeface="Arial"/>
              <a:buNone/>
            </a:pPr>
            <a:r>
              <a:rPr lang="es-PE" sz="1200" b="0" i="0" u="none" strike="noStrike" cap="none" dirty="0">
                <a:solidFill>
                  <a:schemeClr val="dk1"/>
                </a:solidFill>
                <a:latin typeface="Arial"/>
                <a:ea typeface="Arial"/>
                <a:cs typeface="Arial"/>
                <a:sym typeface="Arial"/>
              </a:rPr>
              <a:t>Se representan por la hoja de la puerta y el barrido de la puerta. </a:t>
            </a:r>
            <a:endParaRPr lang="es-PE" sz="1050" b="0" i="0" u="none" strike="noStrike" cap="none" dirty="0">
              <a:solidFill>
                <a:srgbClr val="000000"/>
              </a:solidFill>
              <a:latin typeface="Arial"/>
              <a:ea typeface="Arial"/>
              <a:cs typeface="Arial"/>
              <a:sym typeface="Arial"/>
            </a:endParaRPr>
          </a:p>
          <a:p>
            <a:pPr marL="0" marR="0" lvl="0" indent="0" algn="just" rtl="0">
              <a:lnSpc>
                <a:spcPct val="100000"/>
              </a:lnSpc>
              <a:spcBef>
                <a:spcPts val="900"/>
              </a:spcBef>
              <a:spcAft>
                <a:spcPts val="0"/>
              </a:spcAft>
              <a:buClr>
                <a:srgbClr val="000000"/>
              </a:buClr>
              <a:buSzPts val="1800"/>
              <a:buFont typeface="Arial"/>
              <a:buNone/>
            </a:pPr>
            <a:r>
              <a:rPr lang="es-PE" sz="1200" b="0" i="0" u="none" strike="noStrike" cap="none" dirty="0">
                <a:solidFill>
                  <a:schemeClr val="dk1"/>
                </a:solidFill>
                <a:latin typeface="Arial"/>
                <a:ea typeface="Arial"/>
                <a:cs typeface="Arial"/>
                <a:sym typeface="Arial"/>
              </a:rPr>
              <a:t>Observa mejor en el plano, cabe resaltar que el dibujo varía según el tipo de puerta propuesta.</a:t>
            </a:r>
            <a:endParaRPr lang="es-PE" sz="1050" b="0" i="0" u="none" strike="noStrike" cap="none" dirty="0">
              <a:solidFill>
                <a:srgbClr val="000000"/>
              </a:solidFill>
              <a:latin typeface="Arial"/>
              <a:ea typeface="Arial"/>
              <a:cs typeface="Arial"/>
              <a:sym typeface="Arial"/>
            </a:endParaRPr>
          </a:p>
          <a:p>
            <a:pPr marL="0" marR="0" lvl="0" indent="0" algn="just" rtl="0">
              <a:lnSpc>
                <a:spcPct val="100000"/>
              </a:lnSpc>
              <a:spcBef>
                <a:spcPts val="900"/>
              </a:spcBef>
              <a:spcAft>
                <a:spcPts val="0"/>
              </a:spcAft>
              <a:buClr>
                <a:srgbClr val="000000"/>
              </a:buClr>
              <a:buSzPts val="1800"/>
              <a:buFont typeface="Arial"/>
              <a:buNone/>
            </a:pPr>
            <a:r>
              <a:rPr lang="es-PE" sz="1200" b="0" i="0" u="none" strike="noStrike" cap="none" dirty="0">
                <a:solidFill>
                  <a:schemeClr val="dk1"/>
                </a:solidFill>
                <a:latin typeface="Arial"/>
                <a:ea typeface="Arial"/>
                <a:cs typeface="Arial"/>
                <a:sym typeface="Arial"/>
              </a:rPr>
              <a:t> </a:t>
            </a:r>
            <a:endParaRPr lang="es-PE" sz="105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91474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s-ES" sz="1200" b="0" i="0" u="sng" strike="noStrike" cap="none" dirty="0">
                <a:solidFill>
                  <a:schemeClr val="dk1"/>
                </a:solidFill>
                <a:latin typeface="Arial"/>
                <a:ea typeface="Arial"/>
                <a:cs typeface="Arial"/>
                <a:sym typeface="Arial"/>
              </a:rPr>
              <a:t>Cuadro de vano para ventanas</a:t>
            </a:r>
            <a:endParaRPr lang="es-ES" sz="1050" b="0" i="0" u="none" strike="noStrike" cap="none" dirty="0">
              <a:solidFill>
                <a:srgbClr val="000000"/>
              </a:solidFill>
              <a:latin typeface="Arial"/>
              <a:ea typeface="Arial"/>
              <a:cs typeface="Arial"/>
              <a:sym typeface="Arial"/>
            </a:endParaRPr>
          </a:p>
          <a:p>
            <a:pPr marL="0" marR="0" lvl="0" indent="0" algn="just" rtl="0">
              <a:lnSpc>
                <a:spcPct val="100000"/>
              </a:lnSpc>
              <a:spcBef>
                <a:spcPts val="900"/>
              </a:spcBef>
              <a:spcAft>
                <a:spcPts val="0"/>
              </a:spcAft>
              <a:buClr>
                <a:srgbClr val="000000"/>
              </a:buClr>
              <a:buSzPts val="1800"/>
              <a:buFont typeface="Arial"/>
              <a:buNone/>
            </a:pPr>
            <a:r>
              <a:rPr lang="es-ES" sz="1200" b="0" i="0" u="none" strike="noStrike" cap="none" dirty="0">
                <a:solidFill>
                  <a:schemeClr val="dk1"/>
                </a:solidFill>
                <a:latin typeface="Arial"/>
                <a:ea typeface="Arial"/>
                <a:cs typeface="Arial"/>
                <a:sym typeface="Arial"/>
              </a:rPr>
              <a:t>Por ejemplo, la </a:t>
            </a:r>
            <a:r>
              <a:rPr lang="es-ES" sz="1200" b="1" i="0" u="none" strike="noStrike" cap="none" dirty="0">
                <a:solidFill>
                  <a:schemeClr val="dk1"/>
                </a:solidFill>
                <a:latin typeface="Arial"/>
                <a:ea typeface="Arial"/>
                <a:cs typeface="Arial"/>
                <a:sym typeface="Arial"/>
              </a:rPr>
              <a:t>ventana</a:t>
            </a:r>
            <a:r>
              <a:rPr lang="es-ES" sz="1200" b="0" i="0" u="none" strike="noStrike" cap="none" dirty="0">
                <a:solidFill>
                  <a:schemeClr val="dk1"/>
                </a:solidFill>
                <a:latin typeface="Arial"/>
                <a:ea typeface="Arial"/>
                <a:cs typeface="Arial"/>
                <a:sym typeface="Arial"/>
              </a:rPr>
              <a:t> V3 de la cocina y V3 de la lavandería, lo identificas como se muestra en la imagen.</a:t>
            </a:r>
          </a:p>
          <a:p>
            <a:pPr marL="0" marR="0" lvl="0" indent="0" algn="just" rtl="0">
              <a:lnSpc>
                <a:spcPct val="100000"/>
              </a:lnSpc>
              <a:spcBef>
                <a:spcPts val="900"/>
              </a:spcBef>
              <a:spcAft>
                <a:spcPts val="0"/>
              </a:spcAft>
              <a:buClr>
                <a:srgbClr val="000000"/>
              </a:buClr>
              <a:buSzPts val="1800"/>
              <a:buFont typeface="Arial"/>
              <a:buNone/>
            </a:pPr>
            <a:r>
              <a:rPr lang="es-ES" sz="1200" b="0" i="0" u="none" strike="noStrike" cap="none" dirty="0">
                <a:solidFill>
                  <a:schemeClr val="dk1"/>
                </a:solidFill>
                <a:latin typeface="Arial"/>
                <a:ea typeface="Arial"/>
                <a:cs typeface="Arial"/>
                <a:sym typeface="Arial"/>
              </a:rPr>
              <a:t>El cuadro de acabados debe mostrar el tipo de material de la ventana,</a:t>
            </a:r>
            <a:r>
              <a:rPr lang="es-ES" sz="1200" b="0" i="0" u="none" strike="noStrike" cap="none" baseline="0" dirty="0">
                <a:solidFill>
                  <a:schemeClr val="dk1"/>
                </a:solidFill>
                <a:latin typeface="Arial"/>
                <a:ea typeface="Arial"/>
                <a:cs typeface="Arial"/>
                <a:sym typeface="Arial"/>
              </a:rPr>
              <a:t> puede ser de aluminio, madera y fierro.</a:t>
            </a:r>
            <a:endParaRPr lang="es-ES" sz="1200" b="0" i="0" u="none" strike="noStrike" cap="none" dirty="0">
              <a:solidFill>
                <a:schemeClr val="dk1"/>
              </a:solidFill>
              <a:latin typeface="Arial"/>
              <a:ea typeface="Arial"/>
              <a:cs typeface="Arial"/>
              <a:sym typeface="Arial"/>
            </a:endParaRPr>
          </a:p>
          <a:p>
            <a:pPr marL="0" marR="0" lvl="0" indent="0" algn="just" rtl="0">
              <a:lnSpc>
                <a:spcPct val="100000"/>
              </a:lnSpc>
              <a:spcBef>
                <a:spcPts val="900"/>
              </a:spcBef>
              <a:spcAft>
                <a:spcPts val="0"/>
              </a:spcAft>
              <a:buClr>
                <a:srgbClr val="000000"/>
              </a:buClr>
              <a:buSzPts val="1800"/>
              <a:buFont typeface="Arial"/>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61199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s-ES" sz="1200" b="0" i="0" u="sng" strike="noStrike" cap="none" dirty="0">
                <a:solidFill>
                  <a:schemeClr val="dk1"/>
                </a:solidFill>
                <a:latin typeface="Arial"/>
                <a:ea typeface="Arial"/>
                <a:cs typeface="Arial"/>
                <a:sym typeface="Arial"/>
              </a:rPr>
              <a:t>Cuadro de vano para ventanas</a:t>
            </a:r>
            <a:endParaRPr lang="es-ES" sz="1050" b="0" i="0" u="none" strike="noStrike" cap="none" dirty="0">
              <a:solidFill>
                <a:srgbClr val="000000"/>
              </a:solidFill>
              <a:latin typeface="Arial"/>
              <a:ea typeface="Arial"/>
              <a:cs typeface="Arial"/>
              <a:sym typeface="Arial"/>
            </a:endParaRPr>
          </a:p>
          <a:p>
            <a:pPr marL="0" marR="0" lvl="0" indent="0" algn="just" rtl="0">
              <a:lnSpc>
                <a:spcPct val="100000"/>
              </a:lnSpc>
              <a:spcBef>
                <a:spcPts val="900"/>
              </a:spcBef>
              <a:spcAft>
                <a:spcPts val="0"/>
              </a:spcAft>
              <a:buClr>
                <a:srgbClr val="000000"/>
              </a:buClr>
              <a:buSzPts val="1800"/>
              <a:buFont typeface="Arial"/>
              <a:buNone/>
            </a:pPr>
            <a:r>
              <a:rPr lang="es-ES" sz="1200" b="0" i="0" u="none" strike="noStrike" cap="none" dirty="0">
                <a:solidFill>
                  <a:schemeClr val="dk1"/>
                </a:solidFill>
                <a:latin typeface="Arial"/>
                <a:ea typeface="Arial"/>
                <a:cs typeface="Arial"/>
                <a:sym typeface="Arial"/>
              </a:rPr>
              <a:t>Encontrarás</a:t>
            </a:r>
            <a:r>
              <a:rPr lang="es-ES" sz="1200" b="0" i="0" u="none" strike="noStrike" cap="none" baseline="0" dirty="0">
                <a:solidFill>
                  <a:schemeClr val="dk1"/>
                </a:solidFill>
                <a:latin typeface="Arial"/>
                <a:ea typeface="Arial"/>
                <a:cs typeface="Arial"/>
                <a:sym typeface="Arial"/>
              </a:rPr>
              <a:t> </a:t>
            </a:r>
            <a:r>
              <a:rPr lang="es-ES" sz="1200" b="0" i="0" u="none" strike="noStrike" cap="none" dirty="0">
                <a:solidFill>
                  <a:schemeClr val="dk1"/>
                </a:solidFill>
                <a:latin typeface="Arial"/>
                <a:ea typeface="Arial"/>
                <a:cs typeface="Arial"/>
                <a:sym typeface="Arial"/>
              </a:rPr>
              <a:t>los detalles de las ventanas de las viviendas</a:t>
            </a:r>
            <a:endParaRPr lang="es-ES" sz="105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735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Explicar la actividad</a:t>
            </a: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55512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20926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s-ES" sz="1200" b="0" i="0" u="sng" strike="noStrike" cap="none" dirty="0">
                <a:solidFill>
                  <a:schemeClr val="dk1"/>
                </a:solidFill>
                <a:latin typeface="Arial"/>
                <a:ea typeface="Arial"/>
                <a:cs typeface="Arial"/>
                <a:sym typeface="Arial"/>
              </a:rPr>
              <a:t>Cuadro de vano para ventanas</a:t>
            </a:r>
            <a:endParaRPr lang="es-ES" sz="1050" b="0" i="0" u="none" strike="noStrike" cap="none" dirty="0">
              <a:solidFill>
                <a:srgbClr val="000000"/>
              </a:solidFill>
              <a:latin typeface="Arial"/>
              <a:ea typeface="Arial"/>
              <a:cs typeface="Arial"/>
              <a:sym typeface="Arial"/>
            </a:endParaRPr>
          </a:p>
          <a:p>
            <a:pPr marL="0" marR="0" lvl="0" indent="0" algn="just" rtl="0">
              <a:lnSpc>
                <a:spcPct val="100000"/>
              </a:lnSpc>
              <a:spcBef>
                <a:spcPts val="900"/>
              </a:spcBef>
              <a:spcAft>
                <a:spcPts val="0"/>
              </a:spcAft>
              <a:buClr>
                <a:srgbClr val="000000"/>
              </a:buClr>
              <a:buSzPts val="1800"/>
              <a:buFont typeface="Arial"/>
              <a:buNone/>
            </a:pPr>
            <a:endParaRPr lang="es-ES" sz="1200" b="0" i="0" u="none" strike="noStrike" cap="none" dirty="0">
              <a:solidFill>
                <a:schemeClr val="dk1"/>
              </a:solidFill>
              <a:latin typeface="Arial"/>
              <a:ea typeface="Arial"/>
              <a:cs typeface="Arial"/>
              <a:sym typeface="Arial"/>
            </a:endParaRPr>
          </a:p>
          <a:p>
            <a:pPr marL="0" marR="0" lvl="0" indent="0" algn="just" rtl="0">
              <a:lnSpc>
                <a:spcPct val="100000"/>
              </a:lnSpc>
              <a:spcBef>
                <a:spcPts val="900"/>
              </a:spcBef>
              <a:spcAft>
                <a:spcPts val="0"/>
              </a:spcAft>
              <a:buClr>
                <a:srgbClr val="000000"/>
              </a:buClr>
              <a:buSzPts val="1800"/>
              <a:buFont typeface="Arial"/>
              <a:buNone/>
            </a:pPr>
            <a:r>
              <a:rPr lang="es-ES" sz="1200" b="0" i="0" u="none" strike="noStrike" cap="none" dirty="0">
                <a:solidFill>
                  <a:schemeClr val="dk1"/>
                </a:solidFill>
                <a:latin typeface="Arial"/>
                <a:ea typeface="Arial"/>
                <a:cs typeface="Arial"/>
                <a:sym typeface="Arial"/>
              </a:rPr>
              <a:t>En el caso de una ventana en corte, se puede identificar el vidrio, el muro visto y el corte imaginario a </a:t>
            </a:r>
            <a:r>
              <a:rPr lang="es-ES" sz="1200" b="1" i="0" u="none" strike="noStrike" cap="none" dirty="0">
                <a:solidFill>
                  <a:schemeClr val="dk1"/>
                </a:solidFill>
                <a:latin typeface="Arial"/>
                <a:ea typeface="Arial"/>
                <a:cs typeface="Arial"/>
                <a:sym typeface="Arial"/>
              </a:rPr>
              <a:t>1.20 m</a:t>
            </a:r>
            <a:r>
              <a:rPr lang="es-ES" sz="1200" b="0" i="0" u="none" strike="noStrike" cap="none" dirty="0">
                <a:solidFill>
                  <a:schemeClr val="dk1"/>
                </a:solidFill>
                <a:latin typeface="Arial"/>
                <a:ea typeface="Arial"/>
                <a:cs typeface="Arial"/>
                <a:sym typeface="Arial"/>
              </a:rPr>
              <a:t> con lo cual corta la ventana.</a:t>
            </a:r>
            <a:endParaRPr lang="es-ES" sz="105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a:solidFill>
                  <a:schemeClr val="dk1"/>
                </a:solidFill>
                <a:latin typeface="Arial"/>
                <a:ea typeface="Arial"/>
                <a:cs typeface="Arial"/>
                <a:sym typeface="Arial"/>
              </a:rPr>
              <a:t>Por otro lado en una ventana alta, podemos identificar la proyección del vidrio no cortado, el muro en corte, y el corte imaginario </a:t>
            </a:r>
            <a:r>
              <a:rPr lang="es-ES" sz="1200" b="1" i="0" u="none" strike="noStrike" cap="none" dirty="0">
                <a:solidFill>
                  <a:schemeClr val="dk1"/>
                </a:solidFill>
                <a:latin typeface="Arial"/>
                <a:ea typeface="Arial"/>
                <a:cs typeface="Arial"/>
                <a:sym typeface="Arial"/>
              </a:rPr>
              <a:t>a 1.20 m</a:t>
            </a:r>
            <a:r>
              <a:rPr lang="es-ES" sz="1200" b="0" i="0" u="none" strike="noStrike" cap="none" dirty="0">
                <a:solidFill>
                  <a:schemeClr val="dk1"/>
                </a:solidFill>
                <a:latin typeface="Arial"/>
                <a:ea typeface="Arial"/>
                <a:cs typeface="Arial"/>
                <a:sym typeface="Arial"/>
              </a:rPr>
              <a:t> que en este caso no corta la ventana.</a:t>
            </a:r>
            <a:endParaRPr lang="es-ES" sz="105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07494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E" sz="1200" b="0" i="0" u="none" strike="noStrike" cap="none" dirty="0">
                <a:solidFill>
                  <a:schemeClr val="dk1"/>
                </a:solidFill>
                <a:latin typeface="Arial"/>
                <a:ea typeface="Arial"/>
                <a:cs typeface="Arial"/>
                <a:sym typeface="Arial"/>
              </a:rPr>
              <a:t>Toda edificación tiene diferentes niveles. El nivel se señala en las plantas de arquitectura y se ve en los cortes.</a:t>
            </a:r>
            <a:endParaRPr lang="es-PE" sz="105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57824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83450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77302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27287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Para</a:t>
            </a:r>
            <a:r>
              <a:rPr lang="es-ES" baseline="0" dirty="0"/>
              <a:t> escalera hay una variedad en el tipo de diseño.</a:t>
            </a:r>
            <a:endParaRPr lang="es-ES" dirty="0"/>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75484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E" sz="1200" b="0" i="0" u="none" strike="noStrike" cap="none" dirty="0">
                <a:solidFill>
                  <a:schemeClr val="dk1"/>
                </a:solidFill>
                <a:latin typeface="Arial"/>
                <a:ea typeface="Arial"/>
                <a:cs typeface="Arial"/>
                <a:sym typeface="Arial"/>
              </a:rPr>
              <a:t>se representan dibujando la dirección hacia donde se asciende, indicando la pendiente. En el ejemplo podemos observar las líneas en achurado y la flecha indicando el sentido de ascenso de la rampa, por otro lado, debes tener presente que existen otras representaciones, las cuales son equivalentes entre sí.</a:t>
            </a:r>
            <a:endParaRPr lang="es-PE" sz="105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38670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968280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Explicar la actividad</a:t>
            </a: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7203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ctr"/>
            <a:r>
              <a:rPr lang="es-PE" sz="1200" dirty="0"/>
              <a:t>¿Existe una buena distribución de ventanas que permite una buena iluminación y ventilación natural para la vivienda?</a:t>
            </a:r>
          </a:p>
          <a:p>
            <a:pPr algn="ctr"/>
            <a:endParaRPr lang="es-PE" sz="1200" dirty="0"/>
          </a:p>
          <a:p>
            <a:pPr algn="ctr"/>
            <a:r>
              <a:rPr lang="es-PE" sz="1200" dirty="0"/>
              <a:t>Guía del participante </a:t>
            </a:r>
            <a:r>
              <a:rPr lang="es-PE" sz="1200" dirty="0" err="1"/>
              <a:t>pg</a:t>
            </a:r>
            <a:r>
              <a:rPr lang="es-PE" sz="1200" dirty="0"/>
              <a:t> 9</a:t>
            </a: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708468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sz="1200" b="0" dirty="0">
                <a:latin typeface="Arial Narrow" panose="020B0606020202030204" pitchFamily="34" charset="0"/>
              </a:rPr>
              <a:t>Representación del corte A-A de un plano en planta (segundo piso - ventana).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sz="1200" b="0" dirty="0">
                <a:latin typeface="Arial Narrow" panose="020B0606020202030204" pitchFamily="34" charset="0"/>
              </a:rPr>
              <a:t>La ventana esta en un extremo, pero en el diseño</a:t>
            </a:r>
            <a:r>
              <a:rPr lang="es-MX" sz="1200" b="0" baseline="0" dirty="0">
                <a:latin typeface="Arial Narrow" panose="020B0606020202030204" pitchFamily="34" charset="0"/>
              </a:rPr>
              <a:t> de corte se ha hecho en el medio y es más grande, por lo tanto esta mal su representación de corte</a:t>
            </a:r>
            <a:endParaRPr lang="es-PE" sz="1200" b="0" dirty="0">
              <a:latin typeface="Arial Narrow" panose="020B0606020202030204" pitchFamily="34" charset="0"/>
            </a:endParaRPr>
          </a:p>
          <a:p>
            <a:pPr marL="0" lvl="0" indent="0" algn="l" rtl="0">
              <a:lnSpc>
                <a:spcPct val="100000"/>
              </a:lnSpc>
              <a:spcBef>
                <a:spcPts val="0"/>
              </a:spcBef>
              <a:spcAft>
                <a:spcPts val="0"/>
              </a:spcAft>
              <a:buSzPts val="1400"/>
              <a:buNone/>
            </a:pPr>
            <a:r>
              <a:rPr lang="es-ES" dirty="0"/>
              <a:t>Guía</a:t>
            </a:r>
            <a:r>
              <a:rPr lang="es-ES" baseline="0" dirty="0"/>
              <a:t> del participante pg. 14</a:t>
            </a: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184199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sz="1200" b="0" dirty="0">
                <a:latin typeface="Arial Narrow" panose="020B0606020202030204" pitchFamily="34" charset="0"/>
              </a:rPr>
              <a:t>Representación del corte A-A de un plano en planta (Segundo piso - ventana).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sz="1200" b="0" dirty="0">
                <a:latin typeface="Arial Narrow" panose="020B0606020202030204" pitchFamily="34" charset="0"/>
              </a:rPr>
              <a:t>En el plano de planta</a:t>
            </a:r>
            <a:r>
              <a:rPr lang="es-MX" sz="1200" b="0" baseline="0" dirty="0">
                <a:latin typeface="Arial Narrow" panose="020B0606020202030204" pitchFamily="34" charset="0"/>
              </a:rPr>
              <a:t> que se muestra la línea de corte, corta una ventana, en cambio en el plano de corte no aparece la representación de la ventana.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MX" sz="1200" b="0" baseline="0" dirty="0">
              <a:latin typeface="Arial Narrow" panose="020B0606020202030204" pitchFamily="34" charset="0"/>
            </a:endParaRPr>
          </a:p>
          <a:p>
            <a:pPr marL="0" lvl="0" indent="0" algn="l" rtl="0">
              <a:lnSpc>
                <a:spcPct val="100000"/>
              </a:lnSpc>
              <a:spcBef>
                <a:spcPts val="0"/>
              </a:spcBef>
              <a:spcAft>
                <a:spcPts val="0"/>
              </a:spcAft>
              <a:buSzPts val="1400"/>
              <a:buNone/>
            </a:pPr>
            <a:r>
              <a:rPr lang="es-ES" dirty="0"/>
              <a:t>Guía</a:t>
            </a:r>
            <a:r>
              <a:rPr lang="es-ES" baseline="0" dirty="0"/>
              <a:t> del participante pg. 14</a:t>
            </a: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28968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Explicar la actividad</a:t>
            </a: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125147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s-ES" dirty="0"/>
              <a:t>Se presenta la práctica dirigida. El objetivo es, que el participante resuelva las actividades planteadas, con los materiales obtenidos.  </a:t>
            </a:r>
          </a:p>
          <a:p>
            <a:pPr marL="0" lvl="0" indent="0" algn="l" rtl="0">
              <a:lnSpc>
                <a:spcPct val="100000"/>
              </a:lnSpc>
              <a:spcBef>
                <a:spcPts val="0"/>
              </a:spcBef>
              <a:spcAft>
                <a:spcPts val="0"/>
              </a:spcAft>
              <a:buClr>
                <a:schemeClr val="dk1"/>
              </a:buClr>
              <a:buSzPts val="1400"/>
              <a:buFont typeface="Calibri"/>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a:p>
            <a:pPr marL="0" lvl="0" indent="0" algn="l" rtl="0">
              <a:lnSpc>
                <a:spcPct val="100000"/>
              </a:lnSpc>
              <a:spcBef>
                <a:spcPts val="0"/>
              </a:spcBef>
              <a:spcAft>
                <a:spcPts val="0"/>
              </a:spcAft>
              <a:buClr>
                <a:schemeClr val="dk1"/>
              </a:buClr>
              <a:buSzPts val="1400"/>
              <a:buFont typeface="Calibri"/>
              <a:buNone/>
            </a:pPr>
            <a:r>
              <a:rPr lang="es-ES" dirty="0"/>
              <a:t>Guía del participante </a:t>
            </a:r>
            <a:r>
              <a:rPr lang="es-ES" dirty="0" err="1"/>
              <a:t>pg</a:t>
            </a:r>
            <a:r>
              <a:rPr lang="es-ES" dirty="0"/>
              <a:t> 15</a:t>
            </a: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352971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PE" dirty="0"/>
              <a:t>Se presenta la práctica dirigida. El objetivo es, que el participante realice las actividades planteadas de forma individual o grupal.  </a:t>
            </a:r>
          </a:p>
          <a:p>
            <a:pPr marL="0" lvl="0" indent="0" algn="l" rtl="0">
              <a:lnSpc>
                <a:spcPct val="100000"/>
              </a:lnSpc>
              <a:spcBef>
                <a:spcPts val="0"/>
              </a:spcBef>
              <a:spcAft>
                <a:spcPts val="0"/>
              </a:spcAft>
              <a:buClr>
                <a:schemeClr val="dk1"/>
              </a:buClr>
              <a:buSzPts val="1400"/>
              <a:buFont typeface="Calibri"/>
              <a:buNone/>
            </a:pPr>
            <a:r>
              <a:rPr lang="es-ES" baseline="0" dirty="0"/>
              <a:t>Como contrastas el plano en planta respecto a los planos de corte y elevación</a:t>
            </a:r>
          </a:p>
          <a:p>
            <a:pPr marL="0" lvl="0" indent="0" algn="l" rtl="0">
              <a:lnSpc>
                <a:spcPct val="100000"/>
              </a:lnSpc>
              <a:spcBef>
                <a:spcPts val="0"/>
              </a:spcBef>
              <a:spcAft>
                <a:spcPts val="0"/>
              </a:spcAft>
              <a:buClr>
                <a:schemeClr val="dk1"/>
              </a:buClr>
              <a:buSzPts val="1400"/>
              <a:buFont typeface="Calibri"/>
              <a:buNone/>
            </a:pPr>
            <a:r>
              <a:rPr lang="es-ES" baseline="0" dirty="0"/>
              <a:t>Donde encuentras los niveles de cada piso de la vivienda</a:t>
            </a:r>
          </a:p>
          <a:p>
            <a:pPr marL="0" lvl="0" indent="0" algn="l" rtl="0">
              <a:lnSpc>
                <a:spcPct val="100000"/>
              </a:lnSpc>
              <a:spcBef>
                <a:spcPts val="0"/>
              </a:spcBef>
              <a:spcAft>
                <a:spcPts val="0"/>
              </a:spcAft>
              <a:buClr>
                <a:schemeClr val="dk1"/>
              </a:buClr>
              <a:buSzPts val="1400"/>
              <a:buFont typeface="Calibri"/>
              <a:buNone/>
            </a:pPr>
            <a:r>
              <a:rPr lang="es-ES" baseline="0" dirty="0"/>
              <a:t>Cuantos cortes puedes hacer al plano en planta</a:t>
            </a:r>
          </a:p>
          <a:p>
            <a:pPr marL="0" lvl="0" indent="0" algn="l" rtl="0">
              <a:lnSpc>
                <a:spcPct val="100000"/>
              </a:lnSpc>
              <a:spcBef>
                <a:spcPts val="0"/>
              </a:spcBef>
              <a:spcAft>
                <a:spcPts val="0"/>
              </a:spcAft>
              <a:buClr>
                <a:schemeClr val="dk1"/>
              </a:buClr>
              <a:buSzPts val="1400"/>
              <a:buFont typeface="Calibri"/>
              <a:buNone/>
            </a:pPr>
            <a:endParaRPr lang="es-ES" baseline="0" dirty="0"/>
          </a:p>
          <a:p>
            <a:pPr marL="0" lvl="0" indent="0" algn="l" rtl="0">
              <a:lnSpc>
                <a:spcPct val="100000"/>
              </a:lnSpc>
              <a:spcBef>
                <a:spcPts val="0"/>
              </a:spcBef>
              <a:spcAft>
                <a:spcPts val="0"/>
              </a:spcAft>
              <a:buSzPts val="1400"/>
              <a:buNone/>
            </a:pPr>
            <a:r>
              <a:rPr lang="es-PE" dirty="0"/>
              <a:t>Verificar tanto</a:t>
            </a:r>
            <a:r>
              <a:rPr lang="es-PE" baseline="0" dirty="0"/>
              <a:t> el plano de planta que el plano de corte, si el diseño esta bien realizado.</a:t>
            </a:r>
          </a:p>
          <a:p>
            <a:pPr marL="0" lvl="0" indent="0" algn="l" rtl="0">
              <a:lnSpc>
                <a:spcPct val="100000"/>
              </a:lnSpc>
              <a:spcBef>
                <a:spcPts val="0"/>
              </a:spcBef>
              <a:spcAft>
                <a:spcPts val="0"/>
              </a:spcAft>
              <a:buSzPts val="1400"/>
              <a:buNone/>
            </a:pPr>
            <a:r>
              <a:rPr lang="es-PE" baseline="0" dirty="0"/>
              <a:t>Es necesario comparar el plano del 1er piso vs el plano de corte.</a:t>
            </a:r>
            <a:endParaRPr lang="es-PE" dirty="0"/>
          </a:p>
          <a:p>
            <a:pPr marL="0" lvl="0" indent="0" algn="l" rtl="0">
              <a:lnSpc>
                <a:spcPct val="100000"/>
              </a:lnSpc>
              <a:spcBef>
                <a:spcPts val="0"/>
              </a:spcBef>
              <a:spcAft>
                <a:spcPts val="0"/>
              </a:spcAft>
              <a:buClr>
                <a:schemeClr val="dk1"/>
              </a:buClr>
              <a:buSzPts val="1400"/>
              <a:buFont typeface="Calibri"/>
              <a:buNone/>
            </a:pPr>
            <a:endParaRPr lang="es-ES" baseline="0"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776555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PE" dirty="0"/>
              <a:t>Verificar tanto</a:t>
            </a:r>
            <a:r>
              <a:rPr lang="es-PE" baseline="0" dirty="0"/>
              <a:t> el plano de planta que el plano de corte, si el diseño esta bien realizado.</a:t>
            </a:r>
          </a:p>
          <a:p>
            <a:pPr marL="0" lvl="0" indent="0" algn="l" rtl="0">
              <a:lnSpc>
                <a:spcPct val="100000"/>
              </a:lnSpc>
              <a:spcBef>
                <a:spcPts val="0"/>
              </a:spcBef>
              <a:spcAft>
                <a:spcPts val="0"/>
              </a:spcAft>
              <a:buSzPts val="1400"/>
              <a:buNone/>
            </a:pPr>
            <a:r>
              <a:rPr lang="es-PE" baseline="0" dirty="0"/>
              <a:t>Es necesario comparar el plano del 1er piso vs el plano de corte.</a:t>
            </a:r>
            <a:endParaRPr lang="es-PE" dirty="0"/>
          </a:p>
          <a:p>
            <a:pPr marL="0" lvl="0" indent="0" algn="l" rtl="0">
              <a:lnSpc>
                <a:spcPct val="100000"/>
              </a:lnSpc>
              <a:spcBef>
                <a:spcPts val="0"/>
              </a:spcBef>
              <a:spcAft>
                <a:spcPts val="0"/>
              </a:spcAft>
              <a:buClr>
                <a:schemeClr val="dk1"/>
              </a:buClr>
              <a:buSzPts val="1400"/>
              <a:buFont typeface="Calibri"/>
              <a:buNone/>
            </a:pPr>
            <a:endParaRPr lang="es-ES" baseline="0"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22810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PE" dirty="0"/>
              <a:t>Verificar tanto</a:t>
            </a:r>
            <a:r>
              <a:rPr lang="es-PE" baseline="0" dirty="0"/>
              <a:t> el plano de planta que el plano de corte, si el diseño esta bien realizado.</a:t>
            </a:r>
          </a:p>
          <a:p>
            <a:pPr marL="0" lvl="0" indent="0" algn="l" rtl="0">
              <a:lnSpc>
                <a:spcPct val="100000"/>
              </a:lnSpc>
              <a:spcBef>
                <a:spcPts val="0"/>
              </a:spcBef>
              <a:spcAft>
                <a:spcPts val="0"/>
              </a:spcAft>
              <a:buSzPts val="1400"/>
              <a:buNone/>
            </a:pPr>
            <a:r>
              <a:rPr lang="es-PE" baseline="0" dirty="0"/>
              <a:t>Es necesario comparar el plano del 1er piso vs el plano de corte.</a:t>
            </a:r>
            <a:endParaRPr lang="es-PE" dirty="0"/>
          </a:p>
          <a:p>
            <a:pPr marL="0" lvl="0" indent="0" algn="l" rtl="0">
              <a:lnSpc>
                <a:spcPct val="100000"/>
              </a:lnSpc>
              <a:spcBef>
                <a:spcPts val="0"/>
              </a:spcBef>
              <a:spcAft>
                <a:spcPts val="0"/>
              </a:spcAft>
              <a:buClr>
                <a:schemeClr val="dk1"/>
              </a:buClr>
              <a:buSzPts val="1400"/>
              <a:buFont typeface="Calibri"/>
              <a:buNone/>
            </a:pPr>
            <a:endParaRPr lang="es-ES" baseline="0"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85714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64372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562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El corte B–B es el diseño propiamente del plano de planta </a:t>
            </a:r>
            <a:r>
              <a:rPr lang="es-ES" baseline="0" dirty="0"/>
              <a:t>corte B-B y el triangulo </a:t>
            </a:r>
            <a:r>
              <a:rPr lang="es-ES" baseline="0" dirty="0" err="1"/>
              <a:t>enmica</a:t>
            </a:r>
            <a:r>
              <a:rPr lang="es-ES" baseline="0" dirty="0"/>
              <a:t> el sentido de la lectura de corte.</a:t>
            </a:r>
            <a:endParaRPr lang="es-ES" dirty="0"/>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3889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ctr"/>
            <a:r>
              <a:rPr lang="es-PE" sz="1200" dirty="0"/>
              <a:t>¿Cuál será la razón de dejar la puerta de metal en el segundo piso?</a:t>
            </a:r>
          </a:p>
          <a:p>
            <a:pPr marL="457200" marR="0" lvl="0" indent="-228600" algn="ctr" defTabSz="914400" rtl="0" eaLnBrk="1" fontAlgn="auto" latinLnBrk="0" hangingPunct="1">
              <a:lnSpc>
                <a:spcPct val="100000"/>
              </a:lnSpc>
              <a:spcBef>
                <a:spcPts val="0"/>
              </a:spcBef>
              <a:spcAft>
                <a:spcPts val="0"/>
              </a:spcAft>
              <a:buClr>
                <a:srgbClr val="000000"/>
              </a:buClr>
              <a:buSzPts val="1400"/>
              <a:buFont typeface="Arial"/>
              <a:buNone/>
              <a:tabLst/>
              <a:defRPr/>
            </a:pPr>
            <a:r>
              <a:rPr lang="es-PE" sz="1200" dirty="0"/>
              <a:t>Guía del participante </a:t>
            </a:r>
            <a:r>
              <a:rPr lang="es-PE" sz="1200" dirty="0" err="1"/>
              <a:t>pg</a:t>
            </a:r>
            <a:r>
              <a:rPr lang="es-PE" sz="1200" dirty="0"/>
              <a:t> 9</a:t>
            </a:r>
          </a:p>
          <a:p>
            <a:pPr algn="ctr"/>
            <a:endParaRPr lang="es-PE" sz="1200"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792024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53791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62737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Clr>
                <a:schemeClr val="dk1"/>
              </a:buClr>
              <a:buSzPts val="1400"/>
              <a:buFont typeface="Calibri"/>
              <a:buNone/>
            </a:pPr>
            <a:endParaRPr lang="es-ES" dirty="0"/>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72218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4135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Las</a:t>
            </a:r>
            <a:r>
              <a:rPr lang="es-ES" baseline="0" dirty="0"/>
              <a:t> ventanas no son adecuadas, estas se encuentran adyacentes a otra construcción, es decir a futuro tendrá que ser bloqueada.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E" sz="1200" dirty="0"/>
              <a:t>Guía del participante </a:t>
            </a:r>
            <a:r>
              <a:rPr lang="es-PE" sz="1200" dirty="0" err="1"/>
              <a:t>pg</a:t>
            </a:r>
            <a:r>
              <a:rPr lang="es-PE" sz="1200" dirty="0"/>
              <a:t> 9</a:t>
            </a:r>
          </a:p>
          <a:p>
            <a:pPr marL="0" lvl="0" indent="0" algn="l" rtl="0">
              <a:lnSpc>
                <a:spcPct val="100000"/>
              </a:lnSpc>
              <a:spcBef>
                <a:spcPts val="0"/>
              </a:spcBef>
              <a:spcAft>
                <a:spcPts val="0"/>
              </a:spcAft>
              <a:buSzPts val="1400"/>
              <a:buNone/>
            </a:pPr>
            <a:endParaRPr lang="es-ES" baseline="0" dirty="0"/>
          </a:p>
          <a:p>
            <a:pPr marL="0" lvl="0" indent="0" algn="l"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50159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userDrawn="1">
  <p:cSld name="BLANK">
    <p:spTree>
      <p:nvGrpSpPr>
        <p:cNvPr id="1" name="Shape 15"/>
        <p:cNvGrpSpPr/>
        <p:nvPr/>
      </p:nvGrpSpPr>
      <p:grpSpPr>
        <a:xfrm>
          <a:off x="0" y="0"/>
          <a:ext cx="0" cy="0"/>
          <a:chOff x="0" y="0"/>
          <a:chExt cx="0" cy="0"/>
        </a:xfrm>
      </p:grpSpPr>
      <p:pic>
        <p:nvPicPr>
          <p:cNvPr id="1028" name="Picture 4" descr="Swisscontact Logo Vector - (.SVG + .PNG) - GetLogo.Ne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8300" y="93496"/>
            <a:ext cx="1179512" cy="65528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userDrawn="1"/>
        </p:nvPicPr>
        <p:blipFill>
          <a:blip r:embed="rId3"/>
          <a:stretch>
            <a:fillRect/>
          </a:stretch>
        </p:blipFill>
        <p:spPr>
          <a:xfrm>
            <a:off x="11438686" y="182230"/>
            <a:ext cx="556092" cy="556092"/>
          </a:xfrm>
          <a:prstGeom prst="rect">
            <a:avLst/>
          </a:prstGeom>
        </p:spPr>
      </p:pic>
      <p:sp>
        <p:nvSpPr>
          <p:cNvPr id="9" name="Rectángulo 8"/>
          <p:cNvSpPr/>
          <p:nvPr userDrawn="1"/>
        </p:nvSpPr>
        <p:spPr>
          <a:xfrm>
            <a:off x="0" y="6577070"/>
            <a:ext cx="12192000" cy="28093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31758E6D-BD2D-4A38-A78D-C8EFF3F96E01}" type="datetimeFigureOut">
              <a:rPr lang="es-PE" smtClean="0"/>
              <a:t>11/12/2025</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F69F06CA-4D16-4817-B74B-D2D61E27A103}" type="slidenum">
              <a:rPr lang="es-PE" smtClean="0"/>
              <a:t>‹#›</a:t>
            </a:fld>
            <a:endParaRPr lang="es-PE"/>
          </a:p>
        </p:txBody>
      </p:sp>
    </p:spTree>
    <p:extLst>
      <p:ext uri="{BB962C8B-B14F-4D97-AF65-F5344CB8AC3E}">
        <p14:creationId xmlns:p14="http://schemas.microsoft.com/office/powerpoint/2010/main" val="667585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31758E6D-BD2D-4A38-A78D-C8EFF3F96E01}" type="datetimeFigureOut">
              <a:rPr lang="es-PE" smtClean="0"/>
              <a:t>11/12/2025</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F69F06CA-4D16-4817-B74B-D2D61E27A103}" type="slidenum">
              <a:rPr lang="es-PE" smtClean="0"/>
              <a:t>‹#›</a:t>
            </a:fld>
            <a:endParaRPr lang="es-PE"/>
          </a:p>
        </p:txBody>
      </p:sp>
    </p:spTree>
    <p:extLst>
      <p:ext uri="{BB962C8B-B14F-4D97-AF65-F5344CB8AC3E}">
        <p14:creationId xmlns:p14="http://schemas.microsoft.com/office/powerpoint/2010/main" val="3126532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31758E6D-BD2D-4A38-A78D-C8EFF3F96E01}" type="datetimeFigureOut">
              <a:rPr lang="es-PE" smtClean="0"/>
              <a:t>11/12/2025</a:t>
            </a:fld>
            <a:endParaRPr lang="es-PE"/>
          </a:p>
        </p:txBody>
      </p:sp>
      <p:sp>
        <p:nvSpPr>
          <p:cNvPr id="4" name="Marcador de pie de página 3"/>
          <p:cNvSpPr>
            <a:spLocks noGrp="1"/>
          </p:cNvSpPr>
          <p:nvPr>
            <p:ph type="ftr" sz="quarter" idx="11"/>
          </p:nvPr>
        </p:nvSpPr>
        <p:spPr/>
        <p:txBody>
          <a:bodyPr/>
          <a:lstStyle/>
          <a:p>
            <a:endParaRPr lang="es-PE"/>
          </a:p>
        </p:txBody>
      </p:sp>
      <p:sp>
        <p:nvSpPr>
          <p:cNvPr id="5" name="Marcador de número de diapositiva 4"/>
          <p:cNvSpPr>
            <a:spLocks noGrp="1"/>
          </p:cNvSpPr>
          <p:nvPr>
            <p:ph type="sldNum" sz="quarter" idx="12"/>
          </p:nvPr>
        </p:nvSpPr>
        <p:spPr/>
        <p:txBody>
          <a:bodyPr/>
          <a:lstStyle/>
          <a:p>
            <a:fld id="{F69F06CA-4D16-4817-B74B-D2D61E27A103}" type="slidenum">
              <a:rPr lang="es-PE" smtClean="0"/>
              <a:t>‹#›</a:t>
            </a:fld>
            <a:endParaRPr lang="es-PE"/>
          </a:p>
        </p:txBody>
      </p:sp>
    </p:spTree>
    <p:extLst>
      <p:ext uri="{BB962C8B-B14F-4D97-AF65-F5344CB8AC3E}">
        <p14:creationId xmlns:p14="http://schemas.microsoft.com/office/powerpoint/2010/main" val="328702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1758E6D-BD2D-4A38-A78D-C8EFF3F96E01}" type="datetimeFigureOut">
              <a:rPr lang="es-PE" smtClean="0"/>
              <a:t>11/12/2025</a:t>
            </a:fld>
            <a:endParaRPr lang="es-PE"/>
          </a:p>
        </p:txBody>
      </p:sp>
      <p:sp>
        <p:nvSpPr>
          <p:cNvPr id="3" name="Marcador de pie de página 2"/>
          <p:cNvSpPr>
            <a:spLocks noGrp="1"/>
          </p:cNvSpPr>
          <p:nvPr>
            <p:ph type="ftr" sz="quarter" idx="11"/>
          </p:nvPr>
        </p:nvSpPr>
        <p:spPr/>
        <p:txBody>
          <a:bodyPr/>
          <a:lstStyle/>
          <a:p>
            <a:endParaRPr lang="es-PE"/>
          </a:p>
        </p:txBody>
      </p:sp>
      <p:sp>
        <p:nvSpPr>
          <p:cNvPr id="4" name="Marcador de número de diapositiva 3"/>
          <p:cNvSpPr>
            <a:spLocks noGrp="1"/>
          </p:cNvSpPr>
          <p:nvPr>
            <p:ph type="sldNum" sz="quarter" idx="12"/>
          </p:nvPr>
        </p:nvSpPr>
        <p:spPr/>
        <p:txBody>
          <a:bodyPr/>
          <a:lstStyle/>
          <a:p>
            <a:fld id="{F69F06CA-4D16-4817-B74B-D2D61E27A103}" type="slidenum">
              <a:rPr lang="es-PE" smtClean="0"/>
              <a:t>‹#›</a:t>
            </a:fld>
            <a:endParaRPr lang="es-PE"/>
          </a:p>
        </p:txBody>
      </p:sp>
    </p:spTree>
    <p:extLst>
      <p:ext uri="{BB962C8B-B14F-4D97-AF65-F5344CB8AC3E}">
        <p14:creationId xmlns:p14="http://schemas.microsoft.com/office/powerpoint/2010/main" val="1483727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31758E6D-BD2D-4A38-A78D-C8EFF3F96E01}" type="datetimeFigureOut">
              <a:rPr lang="es-PE" smtClean="0"/>
              <a:t>11/12/2025</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F69F06CA-4D16-4817-B74B-D2D61E27A103}" type="slidenum">
              <a:rPr lang="es-PE" smtClean="0"/>
              <a:t>‹#›</a:t>
            </a:fld>
            <a:endParaRPr lang="es-PE"/>
          </a:p>
        </p:txBody>
      </p:sp>
    </p:spTree>
    <p:extLst>
      <p:ext uri="{BB962C8B-B14F-4D97-AF65-F5344CB8AC3E}">
        <p14:creationId xmlns:p14="http://schemas.microsoft.com/office/powerpoint/2010/main" val="1318320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31758E6D-BD2D-4A38-A78D-C8EFF3F96E01}" type="datetimeFigureOut">
              <a:rPr lang="es-PE" smtClean="0"/>
              <a:t>11/12/2025</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F69F06CA-4D16-4817-B74B-D2D61E27A103}" type="slidenum">
              <a:rPr lang="es-PE" smtClean="0"/>
              <a:t>‹#›</a:t>
            </a:fld>
            <a:endParaRPr lang="es-PE"/>
          </a:p>
        </p:txBody>
      </p:sp>
    </p:spTree>
    <p:extLst>
      <p:ext uri="{BB962C8B-B14F-4D97-AF65-F5344CB8AC3E}">
        <p14:creationId xmlns:p14="http://schemas.microsoft.com/office/powerpoint/2010/main" val="199573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31758E6D-BD2D-4A38-A78D-C8EFF3F96E01}" type="datetimeFigureOut">
              <a:rPr lang="es-PE" smtClean="0"/>
              <a:t>11/12/2025</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F69F06CA-4D16-4817-B74B-D2D61E27A103}" type="slidenum">
              <a:rPr lang="es-PE" smtClean="0"/>
              <a:t>‹#›</a:t>
            </a:fld>
            <a:endParaRPr lang="es-PE"/>
          </a:p>
        </p:txBody>
      </p:sp>
    </p:spTree>
    <p:extLst>
      <p:ext uri="{BB962C8B-B14F-4D97-AF65-F5344CB8AC3E}">
        <p14:creationId xmlns:p14="http://schemas.microsoft.com/office/powerpoint/2010/main" val="787262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31758E6D-BD2D-4A38-A78D-C8EFF3F96E01}" type="datetimeFigureOut">
              <a:rPr lang="es-PE" smtClean="0"/>
              <a:t>11/12/2025</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F69F06CA-4D16-4817-B74B-D2D61E27A103}" type="slidenum">
              <a:rPr lang="es-PE" smtClean="0"/>
              <a:t>‹#›</a:t>
            </a:fld>
            <a:endParaRPr lang="es-PE"/>
          </a:p>
        </p:txBody>
      </p:sp>
    </p:spTree>
    <p:extLst>
      <p:ext uri="{BB962C8B-B14F-4D97-AF65-F5344CB8AC3E}">
        <p14:creationId xmlns:p14="http://schemas.microsoft.com/office/powerpoint/2010/main" val="1565347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PE"/>
          </a:p>
        </p:txBody>
      </p:sp>
      <p:sp>
        <p:nvSpPr>
          <p:cNvPr id="4" name="Marcador de fecha 3"/>
          <p:cNvSpPr>
            <a:spLocks noGrp="1"/>
          </p:cNvSpPr>
          <p:nvPr>
            <p:ph type="dt" sz="half" idx="10"/>
          </p:nvPr>
        </p:nvSpPr>
        <p:spPr/>
        <p:txBody>
          <a:bodyPr/>
          <a:lstStyle/>
          <a:p>
            <a:fld id="{CA88DB24-212D-4DA9-B123-92DE4BA4F416}" type="datetimeFigureOut">
              <a:rPr lang="es-PE" smtClean="0"/>
              <a:t>11/12/2025</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64A935B2-ACA6-4B9D-97B9-AD5F93E756CD}" type="slidenum">
              <a:rPr lang="es-PE" smtClean="0"/>
              <a:t>‹#›</a:t>
            </a:fld>
            <a:endParaRPr lang="es-PE"/>
          </a:p>
        </p:txBody>
      </p:sp>
    </p:spTree>
    <p:extLst>
      <p:ext uri="{BB962C8B-B14F-4D97-AF65-F5344CB8AC3E}">
        <p14:creationId xmlns:p14="http://schemas.microsoft.com/office/powerpoint/2010/main" val="2734856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CA88DB24-212D-4DA9-B123-92DE4BA4F416}" type="datetimeFigureOut">
              <a:rPr lang="es-PE" smtClean="0"/>
              <a:t>11/12/2025</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64A935B2-ACA6-4B9D-97B9-AD5F93E756CD}" type="slidenum">
              <a:rPr lang="es-PE" smtClean="0"/>
              <a:t>‹#›</a:t>
            </a:fld>
            <a:endParaRPr lang="es-PE"/>
          </a:p>
        </p:txBody>
      </p:sp>
    </p:spTree>
    <p:extLst>
      <p:ext uri="{BB962C8B-B14F-4D97-AF65-F5344CB8AC3E}">
        <p14:creationId xmlns:p14="http://schemas.microsoft.com/office/powerpoint/2010/main" val="2098914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idx="10"/>
          </p:nvPr>
        </p:nvSpPr>
        <p:spPr/>
        <p:txBody>
          <a:bodyPr/>
          <a:lstStyle/>
          <a:p>
            <a:endParaRPr lang="es-PE"/>
          </a:p>
        </p:txBody>
      </p:sp>
      <p:sp>
        <p:nvSpPr>
          <p:cNvPr id="4" name="Marcador de pie de página 3"/>
          <p:cNvSpPr>
            <a:spLocks noGrp="1"/>
          </p:cNvSpPr>
          <p:nvPr>
            <p:ph type="ftr" idx="11"/>
          </p:nvPr>
        </p:nvSpPr>
        <p:spPr/>
        <p:txBody>
          <a:bodyPr/>
          <a:lstStyle/>
          <a:p>
            <a:endParaRPr lang="es-PE"/>
          </a:p>
        </p:txBody>
      </p:sp>
      <p:sp>
        <p:nvSpPr>
          <p:cNvPr id="5" name="Marcador de número de diapositiva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PE" smtClean="0"/>
              <a:t>‹#›</a:t>
            </a:fld>
            <a:endParaRPr lang="es-PE"/>
          </a:p>
        </p:txBody>
      </p:sp>
    </p:spTree>
    <p:extLst>
      <p:ext uri="{BB962C8B-B14F-4D97-AF65-F5344CB8AC3E}">
        <p14:creationId xmlns:p14="http://schemas.microsoft.com/office/powerpoint/2010/main" val="1382877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CA88DB24-212D-4DA9-B123-92DE4BA4F416}" type="datetimeFigureOut">
              <a:rPr lang="es-PE" smtClean="0"/>
              <a:t>11/12/2025</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64A935B2-ACA6-4B9D-97B9-AD5F93E756CD}" type="slidenum">
              <a:rPr lang="es-PE" smtClean="0"/>
              <a:t>‹#›</a:t>
            </a:fld>
            <a:endParaRPr lang="es-PE"/>
          </a:p>
        </p:txBody>
      </p:sp>
    </p:spTree>
    <p:extLst>
      <p:ext uri="{BB962C8B-B14F-4D97-AF65-F5344CB8AC3E}">
        <p14:creationId xmlns:p14="http://schemas.microsoft.com/office/powerpoint/2010/main" val="1238532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CA88DB24-212D-4DA9-B123-92DE4BA4F416}" type="datetimeFigureOut">
              <a:rPr lang="es-PE" smtClean="0"/>
              <a:t>11/12/2025</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64A935B2-ACA6-4B9D-97B9-AD5F93E756CD}" type="slidenum">
              <a:rPr lang="es-PE" smtClean="0"/>
              <a:t>‹#›</a:t>
            </a:fld>
            <a:endParaRPr lang="es-PE"/>
          </a:p>
        </p:txBody>
      </p:sp>
    </p:spTree>
    <p:extLst>
      <p:ext uri="{BB962C8B-B14F-4D97-AF65-F5344CB8AC3E}">
        <p14:creationId xmlns:p14="http://schemas.microsoft.com/office/powerpoint/2010/main" val="3786906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CA88DB24-212D-4DA9-B123-92DE4BA4F416}" type="datetimeFigureOut">
              <a:rPr lang="es-PE" smtClean="0"/>
              <a:t>11/12/2025</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64A935B2-ACA6-4B9D-97B9-AD5F93E756CD}" type="slidenum">
              <a:rPr lang="es-PE" smtClean="0"/>
              <a:t>‹#›</a:t>
            </a:fld>
            <a:endParaRPr lang="es-PE"/>
          </a:p>
        </p:txBody>
      </p:sp>
    </p:spTree>
    <p:extLst>
      <p:ext uri="{BB962C8B-B14F-4D97-AF65-F5344CB8AC3E}">
        <p14:creationId xmlns:p14="http://schemas.microsoft.com/office/powerpoint/2010/main" val="3435715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CA88DB24-212D-4DA9-B123-92DE4BA4F416}" type="datetimeFigureOut">
              <a:rPr lang="es-PE" smtClean="0"/>
              <a:t>11/12/2025</a:t>
            </a:fld>
            <a:endParaRPr lang="es-PE"/>
          </a:p>
        </p:txBody>
      </p:sp>
      <p:sp>
        <p:nvSpPr>
          <p:cNvPr id="4" name="Marcador de pie de página 3"/>
          <p:cNvSpPr>
            <a:spLocks noGrp="1"/>
          </p:cNvSpPr>
          <p:nvPr>
            <p:ph type="ftr" sz="quarter" idx="11"/>
          </p:nvPr>
        </p:nvSpPr>
        <p:spPr/>
        <p:txBody>
          <a:bodyPr/>
          <a:lstStyle/>
          <a:p>
            <a:endParaRPr lang="es-PE"/>
          </a:p>
        </p:txBody>
      </p:sp>
      <p:sp>
        <p:nvSpPr>
          <p:cNvPr id="5" name="Marcador de número de diapositiva 4"/>
          <p:cNvSpPr>
            <a:spLocks noGrp="1"/>
          </p:cNvSpPr>
          <p:nvPr>
            <p:ph type="sldNum" sz="quarter" idx="12"/>
          </p:nvPr>
        </p:nvSpPr>
        <p:spPr/>
        <p:txBody>
          <a:bodyPr/>
          <a:lstStyle/>
          <a:p>
            <a:fld id="{64A935B2-ACA6-4B9D-97B9-AD5F93E756CD}" type="slidenum">
              <a:rPr lang="es-PE" smtClean="0"/>
              <a:t>‹#›</a:t>
            </a:fld>
            <a:endParaRPr lang="es-PE"/>
          </a:p>
        </p:txBody>
      </p:sp>
    </p:spTree>
    <p:extLst>
      <p:ext uri="{BB962C8B-B14F-4D97-AF65-F5344CB8AC3E}">
        <p14:creationId xmlns:p14="http://schemas.microsoft.com/office/powerpoint/2010/main" val="3768841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A88DB24-212D-4DA9-B123-92DE4BA4F416}" type="datetimeFigureOut">
              <a:rPr lang="es-PE" smtClean="0"/>
              <a:t>11/12/2025</a:t>
            </a:fld>
            <a:endParaRPr lang="es-PE"/>
          </a:p>
        </p:txBody>
      </p:sp>
      <p:sp>
        <p:nvSpPr>
          <p:cNvPr id="3" name="Marcador de pie de página 2"/>
          <p:cNvSpPr>
            <a:spLocks noGrp="1"/>
          </p:cNvSpPr>
          <p:nvPr>
            <p:ph type="ftr" sz="quarter" idx="11"/>
          </p:nvPr>
        </p:nvSpPr>
        <p:spPr/>
        <p:txBody>
          <a:bodyPr/>
          <a:lstStyle/>
          <a:p>
            <a:endParaRPr lang="es-PE"/>
          </a:p>
        </p:txBody>
      </p:sp>
      <p:sp>
        <p:nvSpPr>
          <p:cNvPr id="4" name="Marcador de número de diapositiva 3"/>
          <p:cNvSpPr>
            <a:spLocks noGrp="1"/>
          </p:cNvSpPr>
          <p:nvPr>
            <p:ph type="sldNum" sz="quarter" idx="12"/>
          </p:nvPr>
        </p:nvSpPr>
        <p:spPr/>
        <p:txBody>
          <a:bodyPr/>
          <a:lstStyle/>
          <a:p>
            <a:fld id="{64A935B2-ACA6-4B9D-97B9-AD5F93E756CD}" type="slidenum">
              <a:rPr lang="es-PE" smtClean="0"/>
              <a:t>‹#›</a:t>
            </a:fld>
            <a:endParaRPr lang="es-PE"/>
          </a:p>
        </p:txBody>
      </p:sp>
    </p:spTree>
    <p:extLst>
      <p:ext uri="{BB962C8B-B14F-4D97-AF65-F5344CB8AC3E}">
        <p14:creationId xmlns:p14="http://schemas.microsoft.com/office/powerpoint/2010/main" val="3655571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CA88DB24-212D-4DA9-B123-92DE4BA4F416}" type="datetimeFigureOut">
              <a:rPr lang="es-PE" smtClean="0"/>
              <a:t>11/12/2025</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64A935B2-ACA6-4B9D-97B9-AD5F93E756CD}" type="slidenum">
              <a:rPr lang="es-PE" smtClean="0"/>
              <a:t>‹#›</a:t>
            </a:fld>
            <a:endParaRPr lang="es-PE"/>
          </a:p>
        </p:txBody>
      </p:sp>
    </p:spTree>
    <p:extLst>
      <p:ext uri="{BB962C8B-B14F-4D97-AF65-F5344CB8AC3E}">
        <p14:creationId xmlns:p14="http://schemas.microsoft.com/office/powerpoint/2010/main" val="3994301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CA88DB24-212D-4DA9-B123-92DE4BA4F416}" type="datetimeFigureOut">
              <a:rPr lang="es-PE" smtClean="0"/>
              <a:t>11/12/2025</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64A935B2-ACA6-4B9D-97B9-AD5F93E756CD}" type="slidenum">
              <a:rPr lang="es-PE" smtClean="0"/>
              <a:t>‹#›</a:t>
            </a:fld>
            <a:endParaRPr lang="es-PE"/>
          </a:p>
        </p:txBody>
      </p:sp>
    </p:spTree>
    <p:extLst>
      <p:ext uri="{BB962C8B-B14F-4D97-AF65-F5344CB8AC3E}">
        <p14:creationId xmlns:p14="http://schemas.microsoft.com/office/powerpoint/2010/main" val="2107299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CA88DB24-212D-4DA9-B123-92DE4BA4F416}" type="datetimeFigureOut">
              <a:rPr lang="es-PE" smtClean="0"/>
              <a:t>11/12/2025</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64A935B2-ACA6-4B9D-97B9-AD5F93E756CD}" type="slidenum">
              <a:rPr lang="es-PE" smtClean="0"/>
              <a:t>‹#›</a:t>
            </a:fld>
            <a:endParaRPr lang="es-PE"/>
          </a:p>
        </p:txBody>
      </p:sp>
    </p:spTree>
    <p:extLst>
      <p:ext uri="{BB962C8B-B14F-4D97-AF65-F5344CB8AC3E}">
        <p14:creationId xmlns:p14="http://schemas.microsoft.com/office/powerpoint/2010/main" val="1171829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CA88DB24-212D-4DA9-B123-92DE4BA4F416}" type="datetimeFigureOut">
              <a:rPr lang="es-PE" smtClean="0"/>
              <a:t>11/12/2025</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64A935B2-ACA6-4B9D-97B9-AD5F93E756CD}" type="slidenum">
              <a:rPr lang="es-PE" smtClean="0"/>
              <a:t>‹#›</a:t>
            </a:fld>
            <a:endParaRPr lang="es-PE"/>
          </a:p>
        </p:txBody>
      </p:sp>
    </p:spTree>
    <p:extLst>
      <p:ext uri="{BB962C8B-B14F-4D97-AF65-F5344CB8AC3E}">
        <p14:creationId xmlns:p14="http://schemas.microsoft.com/office/powerpoint/2010/main" val="4066379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PE"/>
          </a:p>
        </p:txBody>
      </p:sp>
      <p:sp>
        <p:nvSpPr>
          <p:cNvPr id="4" name="Marcador de fecha 3"/>
          <p:cNvSpPr>
            <a:spLocks noGrp="1"/>
          </p:cNvSpPr>
          <p:nvPr>
            <p:ph type="dt" sz="half" idx="10"/>
          </p:nvPr>
        </p:nvSpPr>
        <p:spPr/>
        <p:txBody>
          <a:bodyPr/>
          <a:lstStyle/>
          <a:p>
            <a:fld id="{4A96156B-2689-46E4-9701-617A2E5BE0EE}" type="datetimeFigureOut">
              <a:rPr lang="es-PE" smtClean="0"/>
              <a:t>11/12/2025</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CE0FDF21-F20C-426B-B097-AE38B0A69F59}" type="slidenum">
              <a:rPr lang="es-PE" smtClean="0"/>
              <a:t>‹#›</a:t>
            </a:fld>
            <a:endParaRPr lang="es-PE"/>
          </a:p>
        </p:txBody>
      </p:sp>
    </p:spTree>
    <p:extLst>
      <p:ext uri="{BB962C8B-B14F-4D97-AF65-F5344CB8AC3E}">
        <p14:creationId xmlns:p14="http://schemas.microsoft.com/office/powerpoint/2010/main" val="34113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idx="10"/>
          </p:nvPr>
        </p:nvSpPr>
        <p:spPr/>
        <p:txBody>
          <a:bodyPr/>
          <a:lstStyle/>
          <a:p>
            <a:endParaRPr lang="es-PE"/>
          </a:p>
        </p:txBody>
      </p:sp>
      <p:sp>
        <p:nvSpPr>
          <p:cNvPr id="4" name="Marcador de pie de página 3"/>
          <p:cNvSpPr>
            <a:spLocks noGrp="1"/>
          </p:cNvSpPr>
          <p:nvPr>
            <p:ph type="ftr" idx="11"/>
          </p:nvPr>
        </p:nvSpPr>
        <p:spPr/>
        <p:txBody>
          <a:bodyPr/>
          <a:lstStyle/>
          <a:p>
            <a:endParaRPr lang="es-PE"/>
          </a:p>
        </p:txBody>
      </p:sp>
      <p:sp>
        <p:nvSpPr>
          <p:cNvPr id="5" name="Marcador de número de diapositiva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PE" smtClean="0"/>
              <a:t>‹#›</a:t>
            </a:fld>
            <a:endParaRPr lang="es-PE"/>
          </a:p>
        </p:txBody>
      </p:sp>
    </p:spTree>
    <p:extLst>
      <p:ext uri="{BB962C8B-B14F-4D97-AF65-F5344CB8AC3E}">
        <p14:creationId xmlns:p14="http://schemas.microsoft.com/office/powerpoint/2010/main" val="2335046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4A96156B-2689-46E4-9701-617A2E5BE0EE}" type="datetimeFigureOut">
              <a:rPr lang="es-PE" smtClean="0"/>
              <a:t>11/12/2025</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CE0FDF21-F20C-426B-B097-AE38B0A69F59}" type="slidenum">
              <a:rPr lang="es-PE" smtClean="0"/>
              <a:t>‹#›</a:t>
            </a:fld>
            <a:endParaRPr lang="es-PE"/>
          </a:p>
        </p:txBody>
      </p:sp>
    </p:spTree>
    <p:extLst>
      <p:ext uri="{BB962C8B-B14F-4D97-AF65-F5344CB8AC3E}">
        <p14:creationId xmlns:p14="http://schemas.microsoft.com/office/powerpoint/2010/main" val="540009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A96156B-2689-46E4-9701-617A2E5BE0EE}" type="datetimeFigureOut">
              <a:rPr lang="es-PE" smtClean="0"/>
              <a:t>11/12/2025</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CE0FDF21-F20C-426B-B097-AE38B0A69F59}" type="slidenum">
              <a:rPr lang="es-PE" smtClean="0"/>
              <a:t>‹#›</a:t>
            </a:fld>
            <a:endParaRPr lang="es-PE"/>
          </a:p>
        </p:txBody>
      </p:sp>
    </p:spTree>
    <p:extLst>
      <p:ext uri="{BB962C8B-B14F-4D97-AF65-F5344CB8AC3E}">
        <p14:creationId xmlns:p14="http://schemas.microsoft.com/office/powerpoint/2010/main" val="506865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4A96156B-2689-46E4-9701-617A2E5BE0EE}" type="datetimeFigureOut">
              <a:rPr lang="es-PE" smtClean="0"/>
              <a:t>11/12/2025</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CE0FDF21-F20C-426B-B097-AE38B0A69F59}" type="slidenum">
              <a:rPr lang="es-PE" smtClean="0"/>
              <a:t>‹#›</a:t>
            </a:fld>
            <a:endParaRPr lang="es-PE"/>
          </a:p>
        </p:txBody>
      </p:sp>
    </p:spTree>
    <p:extLst>
      <p:ext uri="{BB962C8B-B14F-4D97-AF65-F5344CB8AC3E}">
        <p14:creationId xmlns:p14="http://schemas.microsoft.com/office/powerpoint/2010/main" val="2890314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4A96156B-2689-46E4-9701-617A2E5BE0EE}" type="datetimeFigureOut">
              <a:rPr lang="es-PE" smtClean="0"/>
              <a:t>11/12/2025</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CE0FDF21-F20C-426B-B097-AE38B0A69F59}" type="slidenum">
              <a:rPr lang="es-PE" smtClean="0"/>
              <a:t>‹#›</a:t>
            </a:fld>
            <a:endParaRPr lang="es-PE"/>
          </a:p>
        </p:txBody>
      </p:sp>
    </p:spTree>
    <p:extLst>
      <p:ext uri="{BB962C8B-B14F-4D97-AF65-F5344CB8AC3E}">
        <p14:creationId xmlns:p14="http://schemas.microsoft.com/office/powerpoint/2010/main" val="22384606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4A96156B-2689-46E4-9701-617A2E5BE0EE}" type="datetimeFigureOut">
              <a:rPr lang="es-PE" smtClean="0"/>
              <a:t>11/12/2025</a:t>
            </a:fld>
            <a:endParaRPr lang="es-PE"/>
          </a:p>
        </p:txBody>
      </p:sp>
      <p:sp>
        <p:nvSpPr>
          <p:cNvPr id="4" name="Marcador de pie de página 3"/>
          <p:cNvSpPr>
            <a:spLocks noGrp="1"/>
          </p:cNvSpPr>
          <p:nvPr>
            <p:ph type="ftr" sz="quarter" idx="11"/>
          </p:nvPr>
        </p:nvSpPr>
        <p:spPr/>
        <p:txBody>
          <a:bodyPr/>
          <a:lstStyle/>
          <a:p>
            <a:endParaRPr lang="es-PE"/>
          </a:p>
        </p:txBody>
      </p:sp>
      <p:sp>
        <p:nvSpPr>
          <p:cNvPr id="5" name="Marcador de número de diapositiva 4"/>
          <p:cNvSpPr>
            <a:spLocks noGrp="1"/>
          </p:cNvSpPr>
          <p:nvPr>
            <p:ph type="sldNum" sz="quarter" idx="12"/>
          </p:nvPr>
        </p:nvSpPr>
        <p:spPr/>
        <p:txBody>
          <a:bodyPr/>
          <a:lstStyle/>
          <a:p>
            <a:fld id="{CE0FDF21-F20C-426B-B097-AE38B0A69F59}" type="slidenum">
              <a:rPr lang="es-PE" smtClean="0"/>
              <a:t>‹#›</a:t>
            </a:fld>
            <a:endParaRPr lang="es-PE"/>
          </a:p>
        </p:txBody>
      </p:sp>
    </p:spTree>
    <p:extLst>
      <p:ext uri="{BB962C8B-B14F-4D97-AF65-F5344CB8AC3E}">
        <p14:creationId xmlns:p14="http://schemas.microsoft.com/office/powerpoint/2010/main" val="2376400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A96156B-2689-46E4-9701-617A2E5BE0EE}" type="datetimeFigureOut">
              <a:rPr lang="es-PE" smtClean="0"/>
              <a:t>11/12/2025</a:t>
            </a:fld>
            <a:endParaRPr lang="es-PE"/>
          </a:p>
        </p:txBody>
      </p:sp>
      <p:sp>
        <p:nvSpPr>
          <p:cNvPr id="3" name="Marcador de pie de página 2"/>
          <p:cNvSpPr>
            <a:spLocks noGrp="1"/>
          </p:cNvSpPr>
          <p:nvPr>
            <p:ph type="ftr" sz="quarter" idx="11"/>
          </p:nvPr>
        </p:nvSpPr>
        <p:spPr/>
        <p:txBody>
          <a:bodyPr/>
          <a:lstStyle/>
          <a:p>
            <a:endParaRPr lang="es-PE"/>
          </a:p>
        </p:txBody>
      </p:sp>
      <p:sp>
        <p:nvSpPr>
          <p:cNvPr id="4" name="Marcador de número de diapositiva 3"/>
          <p:cNvSpPr>
            <a:spLocks noGrp="1"/>
          </p:cNvSpPr>
          <p:nvPr>
            <p:ph type="sldNum" sz="quarter" idx="12"/>
          </p:nvPr>
        </p:nvSpPr>
        <p:spPr/>
        <p:txBody>
          <a:bodyPr/>
          <a:lstStyle/>
          <a:p>
            <a:fld id="{CE0FDF21-F20C-426B-B097-AE38B0A69F59}" type="slidenum">
              <a:rPr lang="es-PE" smtClean="0"/>
              <a:t>‹#›</a:t>
            </a:fld>
            <a:endParaRPr lang="es-PE"/>
          </a:p>
        </p:txBody>
      </p:sp>
    </p:spTree>
    <p:extLst>
      <p:ext uri="{BB962C8B-B14F-4D97-AF65-F5344CB8AC3E}">
        <p14:creationId xmlns:p14="http://schemas.microsoft.com/office/powerpoint/2010/main" val="3007976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A96156B-2689-46E4-9701-617A2E5BE0EE}" type="datetimeFigureOut">
              <a:rPr lang="es-PE" smtClean="0"/>
              <a:t>11/12/2025</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CE0FDF21-F20C-426B-B097-AE38B0A69F59}" type="slidenum">
              <a:rPr lang="es-PE" smtClean="0"/>
              <a:t>‹#›</a:t>
            </a:fld>
            <a:endParaRPr lang="es-PE"/>
          </a:p>
        </p:txBody>
      </p:sp>
    </p:spTree>
    <p:extLst>
      <p:ext uri="{BB962C8B-B14F-4D97-AF65-F5344CB8AC3E}">
        <p14:creationId xmlns:p14="http://schemas.microsoft.com/office/powerpoint/2010/main" val="7518538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A96156B-2689-46E4-9701-617A2E5BE0EE}" type="datetimeFigureOut">
              <a:rPr lang="es-PE" smtClean="0"/>
              <a:t>11/12/2025</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CE0FDF21-F20C-426B-B097-AE38B0A69F59}" type="slidenum">
              <a:rPr lang="es-PE" smtClean="0"/>
              <a:t>‹#›</a:t>
            </a:fld>
            <a:endParaRPr lang="es-PE"/>
          </a:p>
        </p:txBody>
      </p:sp>
    </p:spTree>
    <p:extLst>
      <p:ext uri="{BB962C8B-B14F-4D97-AF65-F5344CB8AC3E}">
        <p14:creationId xmlns:p14="http://schemas.microsoft.com/office/powerpoint/2010/main" val="3177735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4A96156B-2689-46E4-9701-617A2E5BE0EE}" type="datetimeFigureOut">
              <a:rPr lang="es-PE" smtClean="0"/>
              <a:t>11/12/2025</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CE0FDF21-F20C-426B-B097-AE38B0A69F59}" type="slidenum">
              <a:rPr lang="es-PE" smtClean="0"/>
              <a:t>‹#›</a:t>
            </a:fld>
            <a:endParaRPr lang="es-PE"/>
          </a:p>
        </p:txBody>
      </p:sp>
    </p:spTree>
    <p:extLst>
      <p:ext uri="{BB962C8B-B14F-4D97-AF65-F5344CB8AC3E}">
        <p14:creationId xmlns:p14="http://schemas.microsoft.com/office/powerpoint/2010/main" val="19874477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4A96156B-2689-46E4-9701-617A2E5BE0EE}" type="datetimeFigureOut">
              <a:rPr lang="es-PE" smtClean="0"/>
              <a:t>11/12/2025</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CE0FDF21-F20C-426B-B097-AE38B0A69F59}" type="slidenum">
              <a:rPr lang="es-PE" smtClean="0"/>
              <a:t>‹#›</a:t>
            </a:fld>
            <a:endParaRPr lang="es-PE"/>
          </a:p>
        </p:txBody>
      </p:sp>
    </p:spTree>
    <p:extLst>
      <p:ext uri="{BB962C8B-B14F-4D97-AF65-F5344CB8AC3E}">
        <p14:creationId xmlns:p14="http://schemas.microsoft.com/office/powerpoint/2010/main" val="3430542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n con título" userDrawn="1">
  <p:cSld name="PICTURE_WITH_CAPTION_TEXT">
    <p:spTree>
      <p:nvGrpSpPr>
        <p:cNvPr id="1" name="Shape 66"/>
        <p:cNvGrpSpPr/>
        <p:nvPr/>
      </p:nvGrpSpPr>
      <p:grpSpPr>
        <a:xfrm>
          <a:off x="0" y="0"/>
          <a:ext cx="0" cy="0"/>
          <a:chOff x="0" y="0"/>
          <a:chExt cx="0" cy="0"/>
        </a:xfrm>
      </p:grpSpPr>
      <p:sp>
        <p:nvSpPr>
          <p:cNvPr id="67" name="Google Shape;67;p9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9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9" name="Google Shape;69;p9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a:t>
            </a:fld>
            <a:endParaRPr/>
          </a:p>
        </p:txBody>
      </p:sp>
      <p:sp>
        <p:nvSpPr>
          <p:cNvPr id="8" name="Marcador de contenido 2"/>
          <p:cNvSpPr>
            <a:spLocks noGrp="1"/>
          </p:cNvSpPr>
          <p:nvPr>
            <p:ph sz="quarter" idx="13"/>
          </p:nvPr>
        </p:nvSpPr>
        <p:spPr>
          <a:xfrm>
            <a:off x="0" y="6265863"/>
            <a:ext cx="12192000" cy="592137"/>
          </a:xfrm>
          <a:solidFill>
            <a:srgbClr val="002060"/>
          </a:solidFill>
          <a:ln>
            <a:noFill/>
          </a:ln>
        </p:spPr>
        <p:txBody>
          <a:bodyPr/>
          <a:lstStyle>
            <a:lvl5pPr marL="1943100" indent="0">
              <a:buNone/>
              <a:defRPr/>
            </a:lvl5pPr>
          </a:lstStyle>
          <a:p>
            <a:pPr lvl="4"/>
            <a:endParaRPr lang="es-P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y texto vertical" userDrawn="1">
  <p:cSld name="VERTICAL_TEXT">
    <p:spTree>
      <p:nvGrpSpPr>
        <p:cNvPr id="1" name="Shape 73"/>
        <p:cNvGrpSpPr/>
        <p:nvPr/>
      </p:nvGrpSpPr>
      <p:grpSpPr>
        <a:xfrm>
          <a:off x="0" y="0"/>
          <a:ext cx="0" cy="0"/>
          <a:chOff x="0" y="0"/>
          <a:chExt cx="0" cy="0"/>
        </a:xfrm>
      </p:grpSpPr>
      <p:sp>
        <p:nvSpPr>
          <p:cNvPr id="74" name="Google Shape;74;p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9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a:t>
            </a:fld>
            <a:endParaRPr/>
          </a:p>
        </p:txBody>
      </p:sp>
      <p:sp>
        <p:nvSpPr>
          <p:cNvPr id="7" name="Marcador de contenido 2"/>
          <p:cNvSpPr>
            <a:spLocks noGrp="1"/>
          </p:cNvSpPr>
          <p:nvPr>
            <p:ph sz="quarter" idx="13"/>
          </p:nvPr>
        </p:nvSpPr>
        <p:spPr>
          <a:xfrm>
            <a:off x="0" y="6265863"/>
            <a:ext cx="12192000" cy="592137"/>
          </a:xfrm>
          <a:solidFill>
            <a:srgbClr val="002060"/>
          </a:solidFill>
          <a:ln>
            <a:noFill/>
          </a:ln>
        </p:spPr>
        <p:txBody>
          <a:bodyPr/>
          <a:lstStyle>
            <a:lvl5pPr marL="1943100" indent="0">
              <a:buNone/>
              <a:defRPr/>
            </a:lvl5pPr>
          </a:lstStyle>
          <a:p>
            <a:pPr lvl="4"/>
            <a:endParaRPr lang="es-P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vertical y texto" userDrawn="1">
  <p:cSld name="VERTICAL_TITLE_AND_VERTICAL_TEXT">
    <p:spTree>
      <p:nvGrpSpPr>
        <p:cNvPr id="1" name="Shape 79"/>
        <p:cNvGrpSpPr/>
        <p:nvPr/>
      </p:nvGrpSpPr>
      <p:grpSpPr>
        <a:xfrm>
          <a:off x="0" y="0"/>
          <a:ext cx="0" cy="0"/>
          <a:chOff x="0" y="0"/>
          <a:chExt cx="0" cy="0"/>
        </a:xfrm>
      </p:grpSpPr>
      <p:sp>
        <p:nvSpPr>
          <p:cNvPr id="80" name="Google Shape;80;p9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9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a:t>
            </a:fld>
            <a:endParaRPr/>
          </a:p>
        </p:txBody>
      </p:sp>
      <p:sp>
        <p:nvSpPr>
          <p:cNvPr id="7" name="Marcador de contenido 2"/>
          <p:cNvSpPr>
            <a:spLocks noGrp="1"/>
          </p:cNvSpPr>
          <p:nvPr>
            <p:ph sz="quarter" idx="13"/>
          </p:nvPr>
        </p:nvSpPr>
        <p:spPr>
          <a:xfrm>
            <a:off x="0" y="6265863"/>
            <a:ext cx="12192000" cy="592137"/>
          </a:xfrm>
          <a:solidFill>
            <a:srgbClr val="002060"/>
          </a:solidFill>
          <a:ln>
            <a:noFill/>
          </a:ln>
        </p:spPr>
        <p:txBody>
          <a:bodyPr/>
          <a:lstStyle>
            <a:lvl5pPr marL="1943100" indent="0">
              <a:buNone/>
              <a:defRPr/>
            </a:lvl5pPr>
          </a:lstStyle>
          <a:p>
            <a:pPr lvl="4"/>
            <a:endParaRPr lang="es-P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PE"/>
          </a:p>
        </p:txBody>
      </p:sp>
      <p:sp>
        <p:nvSpPr>
          <p:cNvPr id="4" name="Marcador de fecha 3"/>
          <p:cNvSpPr>
            <a:spLocks noGrp="1"/>
          </p:cNvSpPr>
          <p:nvPr>
            <p:ph type="dt" sz="half" idx="10"/>
          </p:nvPr>
        </p:nvSpPr>
        <p:spPr/>
        <p:txBody>
          <a:bodyPr/>
          <a:lstStyle/>
          <a:p>
            <a:fld id="{31758E6D-BD2D-4A38-A78D-C8EFF3F96E01}" type="datetimeFigureOut">
              <a:rPr lang="es-PE" smtClean="0"/>
              <a:t>11/12/2025</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F69F06CA-4D16-4817-B74B-D2D61E27A103}" type="slidenum">
              <a:rPr lang="es-PE" smtClean="0"/>
              <a:t>‹#›</a:t>
            </a:fld>
            <a:endParaRPr lang="es-PE"/>
          </a:p>
        </p:txBody>
      </p:sp>
    </p:spTree>
    <p:extLst>
      <p:ext uri="{BB962C8B-B14F-4D97-AF65-F5344CB8AC3E}">
        <p14:creationId xmlns:p14="http://schemas.microsoft.com/office/powerpoint/2010/main" val="658849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31758E6D-BD2D-4A38-A78D-C8EFF3F96E01}" type="datetimeFigureOut">
              <a:rPr lang="es-PE" smtClean="0"/>
              <a:t>11/12/2025</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F69F06CA-4D16-4817-B74B-D2D61E27A103}" type="slidenum">
              <a:rPr lang="es-PE" smtClean="0"/>
              <a:t>‹#›</a:t>
            </a:fld>
            <a:endParaRPr lang="es-PE"/>
          </a:p>
        </p:txBody>
      </p:sp>
    </p:spTree>
    <p:extLst>
      <p:ext uri="{BB962C8B-B14F-4D97-AF65-F5344CB8AC3E}">
        <p14:creationId xmlns:p14="http://schemas.microsoft.com/office/powerpoint/2010/main" val="242360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31758E6D-BD2D-4A38-A78D-C8EFF3F96E01}" type="datetimeFigureOut">
              <a:rPr lang="es-PE" smtClean="0"/>
              <a:t>11/12/2025</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F69F06CA-4D16-4817-B74B-D2D61E27A103}" type="slidenum">
              <a:rPr lang="es-PE" smtClean="0"/>
              <a:t>‹#›</a:t>
            </a:fld>
            <a:endParaRPr lang="es-PE"/>
          </a:p>
        </p:txBody>
      </p:sp>
    </p:spTree>
    <p:extLst>
      <p:ext uri="{BB962C8B-B14F-4D97-AF65-F5344CB8AC3E}">
        <p14:creationId xmlns:p14="http://schemas.microsoft.com/office/powerpoint/2010/main" val="25985180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73" r:id="rId2"/>
    <p:sldLayoutId id="2147483660" r:id="rId3"/>
    <p:sldLayoutId id="2147483657" r:id="rId4"/>
    <p:sldLayoutId id="2147483658" r:id="rId5"/>
    <p:sldLayoutId id="214748365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58E6D-BD2D-4A38-A78D-C8EFF3F96E01}" type="datetimeFigureOut">
              <a:rPr lang="es-PE" smtClean="0"/>
              <a:t>11/12/2025</a:t>
            </a:fld>
            <a:endParaRPr lang="es-P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F06CA-4D16-4817-B74B-D2D61E27A103}" type="slidenum">
              <a:rPr lang="es-PE" smtClean="0"/>
              <a:t>‹#›</a:t>
            </a:fld>
            <a:endParaRPr lang="es-PE"/>
          </a:p>
        </p:txBody>
      </p:sp>
    </p:spTree>
    <p:extLst>
      <p:ext uri="{BB962C8B-B14F-4D97-AF65-F5344CB8AC3E}">
        <p14:creationId xmlns:p14="http://schemas.microsoft.com/office/powerpoint/2010/main" val="16658801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8DB24-212D-4DA9-B123-92DE4BA4F416}" type="datetimeFigureOut">
              <a:rPr lang="es-PE" smtClean="0"/>
              <a:t>11/12/2025</a:t>
            </a:fld>
            <a:endParaRPr lang="es-P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935B2-ACA6-4B9D-97B9-AD5F93E756CD}" type="slidenum">
              <a:rPr lang="es-PE" smtClean="0"/>
              <a:t>‹#›</a:t>
            </a:fld>
            <a:endParaRPr lang="es-PE"/>
          </a:p>
        </p:txBody>
      </p:sp>
    </p:spTree>
    <p:extLst>
      <p:ext uri="{BB962C8B-B14F-4D97-AF65-F5344CB8AC3E}">
        <p14:creationId xmlns:p14="http://schemas.microsoft.com/office/powerpoint/2010/main" val="305971560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96156B-2689-46E4-9701-617A2E5BE0EE}" type="datetimeFigureOut">
              <a:rPr lang="es-PE" smtClean="0"/>
              <a:t>11/12/2025</a:t>
            </a:fld>
            <a:endParaRPr lang="es-P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FDF21-F20C-426B-B097-AE38B0A69F59}" type="slidenum">
              <a:rPr lang="es-PE" smtClean="0"/>
              <a:t>‹#›</a:t>
            </a:fld>
            <a:endParaRPr lang="es-PE"/>
          </a:p>
        </p:txBody>
      </p:sp>
    </p:spTree>
    <p:extLst>
      <p:ext uri="{BB962C8B-B14F-4D97-AF65-F5344CB8AC3E}">
        <p14:creationId xmlns:p14="http://schemas.microsoft.com/office/powerpoint/2010/main" val="6917670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0.png"/><Relationship Id="rId10" Type="http://schemas.openxmlformats.org/officeDocument/2006/relationships/image" Target="../media/image13.png"/><Relationship Id="rId4" Type="http://schemas.microsoft.com/office/2007/relationships/hdphoto" Target="../media/hdphoto4.wdp"/><Relationship Id="rId9"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8.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4.wdp"/><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0.png"/><Relationship Id="rId4" Type="http://schemas.microsoft.com/office/2007/relationships/hdphoto" Target="../media/hdphoto4.wdp"/><Relationship Id="rId9" Type="http://schemas.microsoft.com/office/2007/relationships/hdphoto" Target="../media/hdphoto7.wdp"/></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8.wdp"/><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4.wdp"/><Relationship Id="rId9" Type="http://schemas.microsoft.com/office/2007/relationships/hdphoto" Target="../media/hdphoto7.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microsoft.com/office/2007/relationships/hdphoto" Target="../media/hdphoto9.wdp"/></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72.jpg"/><Relationship Id="rId5" Type="http://schemas.openxmlformats.org/officeDocument/2006/relationships/image" Target="../media/image71.png"/><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77.jpg"/></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4.png"/></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microsoft.com/office/2007/relationships/hdphoto" Target="../media/hdphoto9.wdp"/><Relationship Id="rId4" Type="http://schemas.openxmlformats.org/officeDocument/2006/relationships/image" Target="../media/image87.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p:nvPr/>
        </p:nvSpPr>
        <p:spPr>
          <a:xfrm>
            <a:off x="1466126" y="2468736"/>
            <a:ext cx="9259747" cy="1200288"/>
          </a:xfrm>
          <a:prstGeom prst="rect">
            <a:avLst/>
          </a:prstGeom>
          <a:noFill/>
          <a:ln>
            <a:noFill/>
          </a:ln>
        </p:spPr>
        <p:txBody>
          <a:bodyPr spcFirstLastPara="1" wrap="square" lIns="91425" tIns="45700" rIns="91425" bIns="45700" anchor="t" anchorCtr="0">
            <a:spAutoFit/>
          </a:bodyPr>
          <a:lstStyle/>
          <a:p>
            <a:pPr lvl="0" algn="ctr"/>
            <a:r>
              <a:rPr lang="es-ES" sz="3600" b="1" dirty="0">
                <a:solidFill>
                  <a:schemeClr val="dk1"/>
                </a:solidFill>
                <a:latin typeface="Calibri"/>
                <a:ea typeface="Calibri"/>
                <a:cs typeface="Calibri"/>
                <a:sym typeface="Calibri"/>
              </a:rPr>
              <a:t>EVALUACIÓN BÁSICA PARA LA CONSTRUCCIÓN DE MUROS DE ALBAÑILERÍA CONFINADA</a:t>
            </a:r>
            <a:endParaRPr lang="es-ES" sz="3600" dirty="0"/>
          </a:p>
        </p:txBody>
      </p:sp>
      <p:sp>
        <p:nvSpPr>
          <p:cNvPr id="92" name="Google Shape;92;p1"/>
          <p:cNvSpPr txBox="1"/>
          <p:nvPr/>
        </p:nvSpPr>
        <p:spPr>
          <a:xfrm>
            <a:off x="3598812" y="1616976"/>
            <a:ext cx="457508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E" sz="3500" b="1" i="0" u="none" strike="noStrike" cap="none" dirty="0">
                <a:solidFill>
                  <a:srgbClr val="7F7F7F"/>
                </a:solidFill>
                <a:latin typeface="Arial"/>
                <a:ea typeface="Arial"/>
                <a:cs typeface="Arial"/>
                <a:sym typeface="Arial"/>
              </a:rPr>
              <a:t>CURSO 1</a:t>
            </a:r>
            <a:endParaRPr sz="3500" b="1" i="0" u="none" strike="noStrike" cap="none" dirty="0">
              <a:solidFill>
                <a:srgbClr val="7F7F7F"/>
              </a:solidFill>
              <a:latin typeface="Arial"/>
              <a:ea typeface="Arial"/>
              <a:cs typeface="Arial"/>
              <a:sym typeface="Arial"/>
            </a:endParaRPr>
          </a:p>
        </p:txBody>
      </p:sp>
      <p:sp>
        <p:nvSpPr>
          <p:cNvPr id="2" name="Rectángulo 1"/>
          <p:cNvSpPr/>
          <p:nvPr/>
        </p:nvSpPr>
        <p:spPr>
          <a:xfrm>
            <a:off x="0" y="6569242"/>
            <a:ext cx="12192000" cy="28875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3200" b="1" i="0" u="none" strike="noStrike" cap="none" dirty="0">
                <a:solidFill>
                  <a:schemeClr val="tx1"/>
                </a:solidFill>
                <a:latin typeface="Arial"/>
                <a:ea typeface="Arial"/>
                <a:cs typeface="Arial"/>
                <a:sym typeface="Arial"/>
              </a:rPr>
              <a:t>Trabajo Grupal</a:t>
            </a:r>
          </a:p>
        </p:txBody>
      </p:sp>
      <p:sp>
        <p:nvSpPr>
          <p:cNvPr id="9"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8"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794945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3" name="Rectángulo redondeado 2"/>
          <p:cNvSpPr/>
          <p:nvPr/>
        </p:nvSpPr>
        <p:spPr>
          <a:xfrm>
            <a:off x="272146" y="2441372"/>
            <a:ext cx="7347854" cy="3557647"/>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1" name="Google Shape;107;p3">
            <a:extLst>
              <a:ext uri="{FF2B5EF4-FFF2-40B4-BE49-F238E27FC236}">
                <a16:creationId xmlns:a16="http://schemas.microsoft.com/office/drawing/2014/main" id="{BAF1249D-18C2-4802-BF2E-B40C5EF3F894}"/>
              </a:ext>
            </a:extLst>
          </p:cNvPr>
          <p:cNvSpPr/>
          <p:nvPr/>
        </p:nvSpPr>
        <p:spPr>
          <a:xfrm>
            <a:off x="0" y="1130611"/>
            <a:ext cx="12192000" cy="69082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sp>
        <p:nvSpPr>
          <p:cNvPr id="9"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8"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p:txBody>
      </p:sp>
      <p:pic>
        <p:nvPicPr>
          <p:cNvPr id="8194" name="Picture 2" descr="Iconos De Equipo, El Trabajo En Equipo, Negocio imagen png - imagen  transparente descarga gratuita"/>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19932" r="80405"/>
                    </a14:imgEffect>
                  </a14:imgLayer>
                </a14:imgProps>
              </a:ext>
              <a:ext uri="{28A0092B-C50C-407E-A947-70E740481C1C}">
                <a14:useLocalDpi xmlns:a14="http://schemas.microsoft.com/office/drawing/2010/main" val="0"/>
              </a:ext>
            </a:extLst>
          </a:blip>
          <a:srcRect l="20433" r="20425"/>
          <a:stretch/>
        </p:blipFill>
        <p:spPr bwMode="auto">
          <a:xfrm>
            <a:off x="346841" y="1207146"/>
            <a:ext cx="520262" cy="508200"/>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8;p3"/>
          <p:cNvSpPr txBox="1"/>
          <p:nvPr/>
        </p:nvSpPr>
        <p:spPr>
          <a:xfrm>
            <a:off x="867103" y="1315277"/>
            <a:ext cx="9823064" cy="400069"/>
          </a:xfrm>
          <a:prstGeom prst="rect">
            <a:avLst/>
          </a:prstGeom>
          <a:noFill/>
          <a:ln>
            <a:noFill/>
          </a:ln>
        </p:spPr>
        <p:txBody>
          <a:bodyPr spcFirstLastPara="1" wrap="square" lIns="91425" tIns="45700" rIns="91425" bIns="45700" anchor="t" anchorCtr="0">
            <a:spAutoFit/>
          </a:bodyPr>
          <a:lstStyle/>
          <a:p>
            <a:pPr>
              <a:buSzPts val="4000"/>
            </a:pPr>
            <a:r>
              <a:rPr lang="es-ES" sz="2000" b="1" i="0" u="none" strike="noStrike" cap="none" dirty="0">
                <a:solidFill>
                  <a:schemeClr val="bg1"/>
                </a:solidFill>
                <a:latin typeface="Arial"/>
                <a:ea typeface="Arial"/>
                <a:cs typeface="Arial"/>
                <a:sym typeface="Arial"/>
              </a:rPr>
              <a:t>Trabajo Grupal: </a:t>
            </a:r>
            <a:r>
              <a:rPr lang="es-ES" sz="2000" dirty="0">
                <a:solidFill>
                  <a:schemeClr val="bg1"/>
                </a:solidFill>
              </a:rPr>
              <a:t>Usando el escalímetro</a:t>
            </a:r>
          </a:p>
        </p:txBody>
      </p:sp>
      <p:sp>
        <p:nvSpPr>
          <p:cNvPr id="14" name="Google Shape;108;p3"/>
          <p:cNvSpPr txBox="1"/>
          <p:nvPr/>
        </p:nvSpPr>
        <p:spPr>
          <a:xfrm>
            <a:off x="1189271" y="2441372"/>
            <a:ext cx="1956760" cy="507791"/>
          </a:xfrm>
          <a:prstGeom prst="rect">
            <a:avLst/>
          </a:prstGeom>
          <a:noFill/>
          <a:ln>
            <a:noFill/>
          </a:ln>
        </p:spPr>
        <p:txBody>
          <a:bodyPr spcFirstLastPara="1" wrap="square" lIns="91425" tIns="45700" rIns="91425" bIns="45700" anchor="t" anchorCtr="0">
            <a:spAutoFit/>
          </a:bodyPr>
          <a:lstStyle/>
          <a:p>
            <a:pPr marR="0" lvl="0" algn="just" rtl="0">
              <a:lnSpc>
                <a:spcPct val="150000"/>
              </a:lnSpc>
              <a:spcBef>
                <a:spcPts val="0"/>
              </a:spcBef>
              <a:spcAft>
                <a:spcPts val="0"/>
              </a:spcAft>
              <a:buClr>
                <a:srgbClr val="000000"/>
              </a:buClr>
              <a:buSzPts val="4000"/>
            </a:pPr>
            <a:r>
              <a:rPr lang="es-ES" sz="1800" b="1" i="0" u="none" strike="noStrike" cap="none" dirty="0">
                <a:solidFill>
                  <a:schemeClr val="tx1"/>
                </a:solidFill>
                <a:sym typeface="Arial"/>
              </a:rPr>
              <a:t>Materiales:</a:t>
            </a:r>
          </a:p>
        </p:txBody>
      </p:sp>
      <p:sp>
        <p:nvSpPr>
          <p:cNvPr id="16" name="Google Shape;108;p3"/>
          <p:cNvSpPr txBox="1"/>
          <p:nvPr/>
        </p:nvSpPr>
        <p:spPr>
          <a:xfrm>
            <a:off x="515004" y="3055728"/>
            <a:ext cx="7104996" cy="2169784"/>
          </a:xfrm>
          <a:prstGeom prst="rect">
            <a:avLst/>
          </a:prstGeom>
          <a:noFill/>
          <a:ln>
            <a:noFill/>
          </a:ln>
        </p:spPr>
        <p:txBody>
          <a:bodyPr spcFirstLastPara="1" wrap="square" lIns="91425" tIns="45700" rIns="91425" bIns="45700" anchor="t" anchorCtr="0">
            <a:spAutoFit/>
          </a:bodyPr>
          <a:lstStyle/>
          <a:p>
            <a:pPr marL="285750" lvl="0" indent="-285750">
              <a:lnSpc>
                <a:spcPct val="150000"/>
              </a:lnSpc>
              <a:buFontTx/>
              <a:buChar char="-"/>
            </a:pPr>
            <a:r>
              <a:rPr lang="es-ES" sz="1800" dirty="0">
                <a:solidFill>
                  <a:schemeClr val="tx1"/>
                </a:solidFill>
                <a:latin typeface="+mn-lt"/>
                <a:ea typeface="Calibri"/>
                <a:cs typeface="Calibri"/>
                <a:sym typeface="Calibri"/>
              </a:rPr>
              <a:t>1 plano de planta de la vivienda, impreso en A2</a:t>
            </a:r>
          </a:p>
          <a:p>
            <a:pPr marL="285750" lvl="0" indent="-285750">
              <a:lnSpc>
                <a:spcPct val="150000"/>
              </a:lnSpc>
              <a:buFontTx/>
              <a:buChar char="-"/>
            </a:pPr>
            <a:r>
              <a:rPr lang="es-ES" sz="1800" dirty="0">
                <a:solidFill>
                  <a:schemeClr val="tx1"/>
                </a:solidFill>
                <a:latin typeface="+mn-lt"/>
                <a:ea typeface="Calibri"/>
                <a:cs typeface="Calibri"/>
                <a:sym typeface="Calibri"/>
              </a:rPr>
              <a:t>1 papelógrafo</a:t>
            </a:r>
          </a:p>
          <a:p>
            <a:pPr marL="285750" lvl="0" indent="-285750">
              <a:lnSpc>
                <a:spcPct val="150000"/>
              </a:lnSpc>
              <a:buFontTx/>
              <a:buChar char="-"/>
            </a:pPr>
            <a:r>
              <a:rPr lang="es-ES" sz="1800" dirty="0">
                <a:solidFill>
                  <a:schemeClr val="tx1"/>
                </a:solidFill>
                <a:latin typeface="+mn-lt"/>
                <a:cs typeface="Calibri"/>
                <a:sym typeface="Calibri"/>
              </a:rPr>
              <a:t>1 plumón rojo, azul y negro</a:t>
            </a:r>
          </a:p>
          <a:p>
            <a:pPr marL="285750" lvl="0" indent="-285750">
              <a:lnSpc>
                <a:spcPct val="150000"/>
              </a:lnSpc>
              <a:buFontTx/>
              <a:buChar char="-"/>
            </a:pPr>
            <a:r>
              <a:rPr lang="es-ES" sz="1800" dirty="0">
                <a:solidFill>
                  <a:schemeClr val="tx1"/>
                </a:solidFill>
                <a:latin typeface="+mn-lt"/>
                <a:cs typeface="Calibri"/>
                <a:sym typeface="Calibri"/>
              </a:rPr>
              <a:t>1 escalímetro</a:t>
            </a:r>
          </a:p>
          <a:p>
            <a:pPr lvl="0">
              <a:lnSpc>
                <a:spcPct val="150000"/>
              </a:lnSpc>
            </a:pPr>
            <a:endParaRPr lang="es-ES" sz="1800" dirty="0">
              <a:solidFill>
                <a:schemeClr val="tx1"/>
              </a:solidFill>
              <a:latin typeface="+mn-lt"/>
            </a:endParaRPr>
          </a:p>
        </p:txBody>
      </p:sp>
      <p:pic>
        <p:nvPicPr>
          <p:cNvPr id="25" name="Picture 8" descr="Icono Diseño, lápiz, regla, grid, guía Gratis de Free Set Color Outlin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89" b="97333" l="0" r="97778"/>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21289" y="2416297"/>
            <a:ext cx="491627" cy="491627"/>
          </a:xfrm>
          <a:prstGeom prst="rect">
            <a:avLst/>
          </a:prstGeom>
          <a:noFill/>
          <a:extLst>
            <a:ext uri="{909E8E84-426E-40DD-AFC4-6F175D3DCCD1}">
              <a14:hiddenFill xmlns:a14="http://schemas.microsoft.com/office/drawing/2010/main">
                <a:solidFill>
                  <a:srgbClr val="FFFFFF"/>
                </a:solidFill>
              </a14:hiddenFill>
            </a:ext>
          </a:extLst>
        </p:spPr>
      </p:pic>
      <p:sp>
        <p:nvSpPr>
          <p:cNvPr id="26" name="Rectángulo redondeado 25"/>
          <p:cNvSpPr/>
          <p:nvPr/>
        </p:nvSpPr>
        <p:spPr>
          <a:xfrm>
            <a:off x="8025946" y="2441372"/>
            <a:ext cx="3763755" cy="1035239"/>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9218" name="Picture 2" descr="Vector Transparente PNG Y SVG De Icono De Trazo De Maleta De Ceja"/>
          <p:cNvPicPr>
            <a:picLocks noChangeAspect="1" noChangeArrowheads="1"/>
          </p:cNvPicPr>
          <p:nvPr/>
        </p:nvPicPr>
        <p:blipFill rotWithShape="1">
          <a:blip r:embed="rId7">
            <a:extLst>
              <a:ext uri="{28A0092B-C50C-407E-A947-70E740481C1C}">
                <a14:useLocalDpi xmlns:a14="http://schemas.microsoft.com/office/drawing/2010/main" val="0"/>
              </a:ext>
            </a:extLst>
          </a:blip>
          <a:srcRect t="15962" b="10964"/>
          <a:stretch/>
        </p:blipFill>
        <p:spPr bwMode="auto">
          <a:xfrm>
            <a:off x="8243099" y="2693498"/>
            <a:ext cx="753707" cy="550768"/>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108;p3"/>
          <p:cNvSpPr txBox="1"/>
          <p:nvPr/>
        </p:nvSpPr>
        <p:spPr>
          <a:xfrm>
            <a:off x="9238951" y="2791252"/>
            <a:ext cx="2465999" cy="369291"/>
          </a:xfrm>
          <a:prstGeom prst="rect">
            <a:avLst/>
          </a:prstGeom>
          <a:noFill/>
          <a:ln>
            <a:noFill/>
          </a:ln>
        </p:spPr>
        <p:txBody>
          <a:bodyPr spcFirstLastPara="1" wrap="square" lIns="91425" tIns="45700" rIns="91425" bIns="45700" anchor="t" anchorCtr="0">
            <a:spAutoFit/>
          </a:bodyPr>
          <a:lstStyle/>
          <a:p>
            <a:pPr lvl="0" algn="just"/>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Maleta Construya</a:t>
            </a:r>
          </a:p>
        </p:txBody>
      </p:sp>
      <p:sp>
        <p:nvSpPr>
          <p:cNvPr id="15" name="Rectángulo redondeado 14"/>
          <p:cNvSpPr/>
          <p:nvPr/>
        </p:nvSpPr>
        <p:spPr>
          <a:xfrm>
            <a:off x="8025946" y="3633215"/>
            <a:ext cx="3763755" cy="1035239"/>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Google Shape;108;p3"/>
          <p:cNvSpPr txBox="1"/>
          <p:nvPr/>
        </p:nvSpPr>
        <p:spPr>
          <a:xfrm>
            <a:off x="9320582" y="3911901"/>
            <a:ext cx="1908249" cy="369291"/>
          </a:xfrm>
          <a:prstGeom prst="rect">
            <a:avLst/>
          </a:prstGeom>
          <a:noFill/>
          <a:ln>
            <a:noFill/>
          </a:ln>
        </p:spPr>
        <p:txBody>
          <a:bodyPr spcFirstLastPara="1" wrap="square" lIns="91425" tIns="45700" rIns="91425" bIns="45700" anchor="t" anchorCtr="0">
            <a:spAutoFit/>
          </a:bodyPr>
          <a:lstStyle/>
          <a:p>
            <a:pPr lvl="0" algn="just"/>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Plano </a:t>
            </a:r>
          </a:p>
        </p:txBody>
      </p:sp>
      <p:pic>
        <p:nvPicPr>
          <p:cNvPr id="18" name="Picture 2" descr="Plano técnico iconos de iconos diseño de iconos dibujo técnico, diseño,  azul, logo png | PNGEg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986" b="91606" l="10000" r="90000"/>
                    </a14:imgEffect>
                  </a14:imgLayer>
                </a14:imgProps>
              </a:ext>
              <a:ext uri="{28A0092B-C50C-407E-A947-70E740481C1C}">
                <a14:useLocalDpi xmlns:a14="http://schemas.microsoft.com/office/drawing/2010/main" val="0"/>
              </a:ext>
            </a:extLst>
          </a:blip>
          <a:srcRect l="19595" t="8974" r="14204" b="10314"/>
          <a:stretch/>
        </p:blipFill>
        <p:spPr bwMode="auto">
          <a:xfrm>
            <a:off x="8367337" y="3796416"/>
            <a:ext cx="711101" cy="665642"/>
          </a:xfrm>
          <a:prstGeom prst="rect">
            <a:avLst/>
          </a:prstGeom>
          <a:noFill/>
          <a:extLst>
            <a:ext uri="{909E8E84-426E-40DD-AFC4-6F175D3DCCD1}">
              <a14:hiddenFill xmlns:a14="http://schemas.microsoft.com/office/drawing/2010/main">
                <a:solidFill>
                  <a:srgbClr val="FFFFFF"/>
                </a:solidFill>
              </a14:hiddenFill>
            </a:ext>
          </a:extLst>
        </p:spPr>
      </p:pic>
      <p:sp>
        <p:nvSpPr>
          <p:cNvPr id="19" name="Rectángulo redondeado 18"/>
          <p:cNvSpPr/>
          <p:nvPr/>
        </p:nvSpPr>
        <p:spPr>
          <a:xfrm>
            <a:off x="8025945" y="4921807"/>
            <a:ext cx="3763755" cy="1077211"/>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0" name="Google Shape;108;p3"/>
          <p:cNvSpPr txBox="1"/>
          <p:nvPr/>
        </p:nvSpPr>
        <p:spPr>
          <a:xfrm>
            <a:off x="9331205" y="5085464"/>
            <a:ext cx="2455377" cy="646290"/>
          </a:xfrm>
          <a:prstGeom prst="rect">
            <a:avLst/>
          </a:prstGeom>
          <a:noFill/>
          <a:ln>
            <a:noFill/>
          </a:ln>
        </p:spPr>
        <p:txBody>
          <a:bodyPr spcFirstLastPara="1" wrap="square" lIns="91425" tIns="45700" rIns="91425" bIns="45700" anchor="t" anchorCtr="0">
            <a:spAutoFit/>
          </a:bodyPr>
          <a:lstStyle/>
          <a:p>
            <a:pPr lvl="0"/>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Guía del Participante Pg. 10</a:t>
            </a:r>
          </a:p>
        </p:txBody>
      </p:sp>
      <p:pic>
        <p:nvPicPr>
          <p:cNvPr id="21" name="Imagen 20"/>
          <p:cNvPicPr>
            <a:picLocks noChangeAspect="1"/>
          </p:cNvPicPr>
          <p:nvPr/>
        </p:nvPicPr>
        <p:blipFill>
          <a:blip r:embed="rId10">
            <a:extLst>
              <a:ext uri="{BEBA8EAE-BF5A-486C-A8C5-ECC9F3942E4B}">
                <a14:imgProps xmlns:a14="http://schemas.microsoft.com/office/drawing/2010/main">
                  <a14:imgLayer r:embed="rId11">
                    <a14:imgEffect>
                      <a14:backgroundRemoval t="302" b="99094" l="0" r="99592">
                        <a14:foregroundMark x1="33469" y1="13293" x2="88571" y2="15710"/>
                        <a14:foregroundMark x1="35510" y1="15106" x2="28163" y2="81269"/>
                        <a14:foregroundMark x1="45306" y1="21752" x2="49388" y2="83384"/>
                        <a14:foregroundMark x1="66939" y1="32628" x2="66939" y2="87009"/>
                        <a14:foregroundMark x1="91020" y1="15408" x2="86122" y2="92749"/>
                        <a14:foregroundMark x1="87755" y1="91239" x2="40000" y2="93051"/>
                        <a14:foregroundMark x1="32245" y1="77946" x2="31429" y2="94260"/>
                        <a14:foregroundMark x1="84082" y1="50755" x2="54694" y2="73414"/>
                        <a14:foregroundMark x1="39592" y1="84894" x2="35510" y2="89124"/>
                        <a14:foregroundMark x1="50612" y1="29607" x2="79184" y2="29607"/>
                      </a14:backgroundRemoval>
                    </a14:imgEffect>
                  </a14:imgLayer>
                </a14:imgProps>
              </a:ext>
            </a:extLst>
          </a:blip>
          <a:stretch>
            <a:fillRect/>
          </a:stretch>
        </p:blipFill>
        <p:spPr>
          <a:xfrm>
            <a:off x="8491569" y="5060960"/>
            <a:ext cx="433691" cy="585926"/>
          </a:xfrm>
          <a:prstGeom prst="rect">
            <a:avLst/>
          </a:prstGeom>
        </p:spPr>
      </p:pic>
    </p:spTree>
    <p:extLst>
      <p:ext uri="{BB962C8B-B14F-4D97-AF65-F5344CB8AC3E}">
        <p14:creationId xmlns:p14="http://schemas.microsoft.com/office/powerpoint/2010/main" val="2810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Rectángulo redondeado 19"/>
          <p:cNvSpPr/>
          <p:nvPr/>
        </p:nvSpPr>
        <p:spPr>
          <a:xfrm>
            <a:off x="6312598" y="4903159"/>
            <a:ext cx="2079369" cy="837510"/>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 name="Rectángulo redondeado 2"/>
          <p:cNvSpPr/>
          <p:nvPr/>
        </p:nvSpPr>
        <p:spPr>
          <a:xfrm>
            <a:off x="6312598" y="2094538"/>
            <a:ext cx="5558837" cy="2535519"/>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Google Shape;107;p3">
            <a:extLst>
              <a:ext uri="{FF2B5EF4-FFF2-40B4-BE49-F238E27FC236}">
                <a16:creationId xmlns:a16="http://schemas.microsoft.com/office/drawing/2014/main" id="{BAF1249D-18C2-4802-BF2E-B40C5EF3F894}"/>
              </a:ext>
            </a:extLst>
          </p:cNvPr>
          <p:cNvSpPr/>
          <p:nvPr/>
        </p:nvSpPr>
        <p:spPr>
          <a:xfrm>
            <a:off x="0" y="1130611"/>
            <a:ext cx="12192000" cy="69082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sp>
        <p:nvSpPr>
          <p:cNvPr id="9"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8"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8194" name="Picture 2" descr="Iconos De Equipo, El Trabajo En Equipo, Negocio imagen png - imagen  transparente descarga gratuita"/>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19932" r="80405"/>
                    </a14:imgEffect>
                  </a14:imgLayer>
                </a14:imgProps>
              </a:ext>
              <a:ext uri="{28A0092B-C50C-407E-A947-70E740481C1C}">
                <a14:useLocalDpi xmlns:a14="http://schemas.microsoft.com/office/drawing/2010/main" val="0"/>
              </a:ext>
            </a:extLst>
          </a:blip>
          <a:srcRect l="20433" r="20425"/>
          <a:stretch/>
        </p:blipFill>
        <p:spPr bwMode="auto">
          <a:xfrm>
            <a:off x="346841" y="1207146"/>
            <a:ext cx="520262" cy="508200"/>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8;p3"/>
          <p:cNvSpPr txBox="1"/>
          <p:nvPr/>
        </p:nvSpPr>
        <p:spPr>
          <a:xfrm>
            <a:off x="867103" y="1255117"/>
            <a:ext cx="9823064" cy="400069"/>
          </a:xfrm>
          <a:prstGeom prst="rect">
            <a:avLst/>
          </a:prstGeom>
          <a:noFill/>
          <a:ln>
            <a:noFill/>
          </a:ln>
        </p:spPr>
        <p:txBody>
          <a:bodyPr spcFirstLastPara="1" wrap="square" lIns="91425" tIns="45700" rIns="91425" bIns="45700" anchor="t" anchorCtr="0">
            <a:spAutoFit/>
          </a:bodyPr>
          <a:lstStyle/>
          <a:p>
            <a:pPr lvl="0">
              <a:buSzPts val="4000"/>
            </a:pPr>
            <a:r>
              <a:rPr lang="es-ES" sz="2000" b="1" i="0" u="none" strike="noStrike" cap="none" dirty="0">
                <a:solidFill>
                  <a:schemeClr val="bg1"/>
                </a:solidFill>
                <a:latin typeface="Arial"/>
                <a:ea typeface="Arial"/>
                <a:cs typeface="Arial"/>
                <a:sym typeface="Arial"/>
              </a:rPr>
              <a:t>Trabajo Grupal: </a:t>
            </a:r>
            <a:r>
              <a:rPr lang="es-ES" sz="2000" dirty="0">
                <a:solidFill>
                  <a:schemeClr val="bg1"/>
                </a:solidFill>
              </a:rPr>
              <a:t>Usando el escalímetro</a:t>
            </a:r>
          </a:p>
        </p:txBody>
      </p:sp>
      <p:sp>
        <p:nvSpPr>
          <p:cNvPr id="14" name="Google Shape;108;p3"/>
          <p:cNvSpPr txBox="1"/>
          <p:nvPr/>
        </p:nvSpPr>
        <p:spPr>
          <a:xfrm>
            <a:off x="343076" y="2040962"/>
            <a:ext cx="5390068" cy="2585283"/>
          </a:xfrm>
          <a:prstGeom prst="rect">
            <a:avLst/>
          </a:prstGeom>
          <a:noFill/>
          <a:ln>
            <a:noFill/>
          </a:ln>
        </p:spPr>
        <p:txBody>
          <a:bodyPr spcFirstLastPara="1" wrap="square" lIns="91425" tIns="45700" rIns="91425" bIns="45700" anchor="t" anchorCtr="0">
            <a:spAutoFit/>
          </a:bodyPr>
          <a:lstStyle/>
          <a:p>
            <a:pPr marR="0" lvl="0" algn="just" rtl="0">
              <a:lnSpc>
                <a:spcPct val="150000"/>
              </a:lnSpc>
              <a:spcBef>
                <a:spcPts val="0"/>
              </a:spcBef>
              <a:spcAft>
                <a:spcPts val="0"/>
              </a:spcAft>
              <a:buClr>
                <a:srgbClr val="000000"/>
              </a:buClr>
              <a:buSzPts val="4000"/>
            </a:pPr>
            <a:r>
              <a:rPr lang="es-ES" sz="1800" b="1" i="0" u="none" strike="noStrike" cap="none" dirty="0">
                <a:solidFill>
                  <a:schemeClr val="tx1"/>
                </a:solidFill>
                <a:sym typeface="Arial"/>
              </a:rPr>
              <a:t>Actividades:</a:t>
            </a:r>
          </a:p>
          <a:p>
            <a:pPr marL="285750" lvl="0" indent="-285750">
              <a:lnSpc>
                <a:spcPct val="150000"/>
              </a:lnSpc>
              <a:buFont typeface="Wingdings" panose="05000000000000000000" pitchFamily="2" charset="2"/>
              <a:buChar char="ü"/>
            </a:pPr>
            <a:r>
              <a:rPr lang="es-ES" sz="1800" dirty="0">
                <a:solidFill>
                  <a:schemeClr val="tx1"/>
                </a:solidFill>
                <a:ea typeface="Calibri"/>
                <a:cs typeface="Calibri"/>
                <a:sym typeface="Calibri"/>
              </a:rPr>
              <a:t>Completar las medidas faltantes del plano en planta de la vivienda utilizando el escalímetro, como: longitudes de la sala, estacionamiento, dormitorio 1, jardín, pasos de escalera, entre otros datos.</a:t>
            </a:r>
          </a:p>
        </p:txBody>
      </p:sp>
      <p:pic>
        <p:nvPicPr>
          <p:cNvPr id="8196" name="Picture 4" descr="Responder - Iconos gratis de educació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2598" y="1934467"/>
            <a:ext cx="903534" cy="903534"/>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108;p3"/>
          <p:cNvSpPr txBox="1"/>
          <p:nvPr/>
        </p:nvSpPr>
        <p:spPr>
          <a:xfrm>
            <a:off x="6710707" y="2688479"/>
            <a:ext cx="4734403" cy="1754286"/>
          </a:xfrm>
          <a:prstGeom prst="rect">
            <a:avLst/>
          </a:prstGeom>
          <a:noFill/>
          <a:ln>
            <a:noFill/>
          </a:ln>
        </p:spPr>
        <p:txBody>
          <a:bodyPr spcFirstLastPara="1" wrap="square" lIns="91425" tIns="45700" rIns="91425" bIns="45700" anchor="t" anchorCtr="0">
            <a:spAutoFit/>
          </a:bodyPr>
          <a:lstStyle/>
          <a:p>
            <a:pPr marL="342900" lvl="0" indent="-342900">
              <a:lnSpc>
                <a:spcPct val="150000"/>
              </a:lnSpc>
              <a:buSzPct val="100000"/>
              <a:buFont typeface="Wingdings" panose="05000000000000000000" pitchFamily="2" charset="2"/>
              <a:buChar char="ü"/>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¿Cuál es la medida del lado más largo de la vivienda?.</a:t>
            </a:r>
          </a:p>
          <a:p>
            <a:pPr marL="342900" lvl="0" indent="-342900">
              <a:lnSpc>
                <a:spcPct val="150000"/>
              </a:lnSpc>
              <a:buSzPct val="100000"/>
              <a:buFont typeface="Wingdings" panose="05000000000000000000" pitchFamily="2" charset="2"/>
              <a:buChar char="ü"/>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¿Cuál es la medida del ancho trasero de la vivienda?.</a:t>
            </a:r>
          </a:p>
        </p:txBody>
      </p:sp>
      <p:sp>
        <p:nvSpPr>
          <p:cNvPr id="4" name="Rectángulo 3"/>
          <p:cNvSpPr/>
          <p:nvPr/>
        </p:nvSpPr>
        <p:spPr>
          <a:xfrm>
            <a:off x="7448641" y="2219708"/>
            <a:ext cx="1467068" cy="456535"/>
          </a:xfrm>
          <a:prstGeom prst="rect">
            <a:avLst/>
          </a:prstGeom>
        </p:spPr>
        <p:txBody>
          <a:bodyPr wrap="none">
            <a:spAutoFit/>
          </a:bodyPr>
          <a:lstStyle/>
          <a:p>
            <a:pPr lvl="0">
              <a:lnSpc>
                <a:spcPct val="150000"/>
              </a:lnSpc>
              <a:buSzPts val="4000"/>
            </a:pPr>
            <a:r>
              <a:rPr lang="es-ES" sz="1800" b="1" dirty="0">
                <a:solidFill>
                  <a:schemeClr val="tx1"/>
                </a:solidFill>
              </a:rPr>
              <a:t>Responder:</a:t>
            </a:r>
          </a:p>
        </p:txBody>
      </p:sp>
      <p:pic>
        <p:nvPicPr>
          <p:cNvPr id="8198" name="Picture 6" descr="Icono De Reloj De Diseño, Clipart De Reloj, Reloj Los Iconos, Icono De Reloj  PNG y Vector para Descargar Gratis | Pngtre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8951" t="8219" r="6853" b="10061"/>
          <a:stretch/>
        </p:blipFill>
        <p:spPr bwMode="auto">
          <a:xfrm>
            <a:off x="6485999" y="5082233"/>
            <a:ext cx="449417" cy="436199"/>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6979037" y="5116725"/>
            <a:ext cx="1313180" cy="388696"/>
          </a:xfrm>
          <a:prstGeom prst="rect">
            <a:avLst/>
          </a:prstGeom>
        </p:spPr>
        <p:txBody>
          <a:bodyPr wrap="none">
            <a:spAutoFit/>
          </a:bodyPr>
          <a:lstStyle/>
          <a:p>
            <a:pPr lvl="0" algn="just">
              <a:lnSpc>
                <a:spcPct val="107000"/>
              </a:lnSpc>
              <a:spcAft>
                <a:spcPts val="800"/>
              </a:spcAft>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45 minutos</a:t>
            </a:r>
          </a:p>
        </p:txBody>
      </p:sp>
      <p:sp>
        <p:nvSpPr>
          <p:cNvPr id="21" name="Rectángulo redondeado 20"/>
          <p:cNvSpPr/>
          <p:nvPr/>
        </p:nvSpPr>
        <p:spPr>
          <a:xfrm>
            <a:off x="8660257" y="4903159"/>
            <a:ext cx="3211178" cy="837510"/>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Google Shape;108;p3"/>
          <p:cNvSpPr txBox="1"/>
          <p:nvPr/>
        </p:nvSpPr>
        <p:spPr>
          <a:xfrm>
            <a:off x="9333888" y="4991075"/>
            <a:ext cx="2455377" cy="646290"/>
          </a:xfrm>
          <a:prstGeom prst="rect">
            <a:avLst/>
          </a:prstGeom>
          <a:noFill/>
          <a:ln>
            <a:noFill/>
          </a:ln>
        </p:spPr>
        <p:txBody>
          <a:bodyPr spcFirstLastPara="1" wrap="square" lIns="91425" tIns="45700" rIns="91425" bIns="45700" anchor="t" anchorCtr="0">
            <a:spAutoFit/>
          </a:bodyPr>
          <a:lstStyle/>
          <a:p>
            <a:pPr lvl="0"/>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Guía del Participante Pg. 10</a:t>
            </a:r>
          </a:p>
        </p:txBody>
      </p:sp>
      <p:pic>
        <p:nvPicPr>
          <p:cNvPr id="2" name="Imagen 1"/>
          <p:cNvPicPr>
            <a:picLocks noChangeAspect="1"/>
          </p:cNvPicPr>
          <p:nvPr/>
        </p:nvPicPr>
        <p:blipFill>
          <a:blip r:embed="rId8">
            <a:extLst>
              <a:ext uri="{BEBA8EAE-BF5A-486C-A8C5-ECC9F3942E4B}">
                <a14:imgProps xmlns:a14="http://schemas.microsoft.com/office/drawing/2010/main">
                  <a14:imgLayer r:embed="rId9">
                    <a14:imgEffect>
                      <a14:backgroundRemoval t="302" b="99094" l="0" r="99592">
                        <a14:foregroundMark x1="33469" y1="13293" x2="88571" y2="15710"/>
                        <a14:foregroundMark x1="35510" y1="15106" x2="28163" y2="81269"/>
                        <a14:foregroundMark x1="45306" y1="21752" x2="49388" y2="83384"/>
                        <a14:foregroundMark x1="66939" y1="32628" x2="66939" y2="87009"/>
                        <a14:foregroundMark x1="91020" y1="15408" x2="86122" y2="92749"/>
                        <a14:foregroundMark x1="87755" y1="91239" x2="40000" y2="93051"/>
                        <a14:foregroundMark x1="32245" y1="77946" x2="31429" y2="94260"/>
                        <a14:foregroundMark x1="84082" y1="50755" x2="54694" y2="73414"/>
                        <a14:foregroundMark x1="39592" y1="84894" x2="35510" y2="89124"/>
                        <a14:foregroundMark x1="50612" y1="29607" x2="79184" y2="29607"/>
                      </a14:backgroundRemoval>
                    </a14:imgEffect>
                  </a14:imgLayer>
                </a14:imgProps>
              </a:ext>
            </a:extLst>
          </a:blip>
          <a:stretch>
            <a:fillRect/>
          </a:stretch>
        </p:blipFill>
        <p:spPr>
          <a:xfrm>
            <a:off x="8900196" y="5028951"/>
            <a:ext cx="433691" cy="585926"/>
          </a:xfrm>
          <a:prstGeom prst="rect">
            <a:avLst/>
          </a:prstGeom>
        </p:spPr>
      </p:pic>
    </p:spTree>
    <p:extLst>
      <p:ext uri="{BB962C8B-B14F-4D97-AF65-F5344CB8AC3E}">
        <p14:creationId xmlns:p14="http://schemas.microsoft.com/office/powerpoint/2010/main" val="184380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 name="Google Shape;107;p3">
            <a:extLst>
              <a:ext uri="{FF2B5EF4-FFF2-40B4-BE49-F238E27FC236}">
                <a16:creationId xmlns:a16="http://schemas.microsoft.com/office/drawing/2014/main" id="{BAF1249D-18C2-4802-BF2E-B40C5EF3F894}"/>
              </a:ext>
            </a:extLst>
          </p:cNvPr>
          <p:cNvSpPr/>
          <p:nvPr/>
        </p:nvSpPr>
        <p:spPr>
          <a:xfrm>
            <a:off x="0" y="1130611"/>
            <a:ext cx="12192000" cy="69082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sp>
        <p:nvSpPr>
          <p:cNvPr id="9"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8"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8194" name="Picture 2" descr="Iconos De Equipo, El Trabajo En Equipo, Negocio imagen png - imagen  transparente descarga gratuita"/>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19932" r="80405"/>
                    </a14:imgEffect>
                  </a14:imgLayer>
                </a14:imgProps>
              </a:ext>
              <a:ext uri="{28A0092B-C50C-407E-A947-70E740481C1C}">
                <a14:useLocalDpi xmlns:a14="http://schemas.microsoft.com/office/drawing/2010/main" val="0"/>
              </a:ext>
            </a:extLst>
          </a:blip>
          <a:srcRect l="20433" r="20425"/>
          <a:stretch/>
        </p:blipFill>
        <p:spPr bwMode="auto">
          <a:xfrm>
            <a:off x="346841" y="1207146"/>
            <a:ext cx="520262" cy="508200"/>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8;p3"/>
          <p:cNvSpPr txBox="1"/>
          <p:nvPr/>
        </p:nvSpPr>
        <p:spPr>
          <a:xfrm>
            <a:off x="867103" y="1261211"/>
            <a:ext cx="9823064" cy="400069"/>
          </a:xfrm>
          <a:prstGeom prst="rect">
            <a:avLst/>
          </a:prstGeom>
          <a:noFill/>
          <a:ln>
            <a:noFill/>
          </a:ln>
        </p:spPr>
        <p:txBody>
          <a:bodyPr spcFirstLastPara="1" wrap="square" lIns="91425" tIns="45700" rIns="91425" bIns="45700" anchor="t" anchorCtr="0">
            <a:spAutoFit/>
          </a:bodyPr>
          <a:lstStyle/>
          <a:p>
            <a:pPr lvl="0">
              <a:buSzPts val="4000"/>
            </a:pPr>
            <a:r>
              <a:rPr lang="es-ES" sz="2000" b="1" i="0" u="none" strike="noStrike" cap="none" dirty="0">
                <a:solidFill>
                  <a:schemeClr val="bg1"/>
                </a:solidFill>
                <a:latin typeface="Arial"/>
                <a:ea typeface="Arial"/>
                <a:cs typeface="Arial"/>
                <a:sym typeface="Arial"/>
              </a:rPr>
              <a:t>Trabajo Grupal:</a:t>
            </a:r>
            <a:endParaRPr lang="es-ES" sz="2000" i="0" u="none" strike="noStrike" cap="none" dirty="0">
              <a:solidFill>
                <a:schemeClr val="bg1"/>
              </a:solidFill>
              <a:latin typeface="Arial"/>
              <a:ea typeface="Arial"/>
              <a:cs typeface="Arial"/>
              <a:sym typeface="Arial"/>
            </a:endParaRPr>
          </a:p>
        </p:txBody>
      </p:sp>
      <p:pic>
        <p:nvPicPr>
          <p:cNvPr id="13" name="Imagen 12">
            <a:extLst>
              <a:ext uri="{FF2B5EF4-FFF2-40B4-BE49-F238E27FC236}">
                <a16:creationId xmlns:a16="http://schemas.microsoft.com/office/drawing/2014/main" id="{3173F5B8-A709-49AE-A474-BF877CEEA1F7}"/>
              </a:ext>
            </a:extLst>
          </p:cNvPr>
          <p:cNvPicPr>
            <a:picLocks noChangeAspect="1"/>
          </p:cNvPicPr>
          <p:nvPr/>
        </p:nvPicPr>
        <p:blipFill rotWithShape="1">
          <a:blip r:embed="rId5"/>
          <a:srcRect l="7674" t="636" r="5009"/>
          <a:stretch/>
        </p:blipFill>
        <p:spPr>
          <a:xfrm rot="5400000">
            <a:off x="3989265" y="-1379291"/>
            <a:ext cx="4383816" cy="10830158"/>
          </a:xfrm>
          <a:prstGeom prst="rect">
            <a:avLst/>
          </a:prstGeom>
        </p:spPr>
      </p:pic>
    </p:spTree>
    <p:extLst>
      <p:ext uri="{BB962C8B-B14F-4D97-AF65-F5344CB8AC3E}">
        <p14:creationId xmlns:p14="http://schemas.microsoft.com/office/powerpoint/2010/main" val="1260835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3200" b="1" i="0" u="none" strike="noStrike" cap="none" dirty="0">
                <a:solidFill>
                  <a:schemeClr val="tx1"/>
                </a:solidFill>
                <a:latin typeface="Arial"/>
                <a:ea typeface="Arial"/>
                <a:cs typeface="Arial"/>
                <a:sym typeface="Arial"/>
              </a:rPr>
              <a:t>Escalas</a:t>
            </a:r>
          </a:p>
        </p:txBody>
      </p:sp>
      <p:sp>
        <p:nvSpPr>
          <p:cNvPr id="9"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8"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p:txBody>
      </p:sp>
    </p:spTree>
    <p:extLst>
      <p:ext uri="{BB962C8B-B14F-4D97-AF65-F5344CB8AC3E}">
        <p14:creationId xmlns:p14="http://schemas.microsoft.com/office/powerpoint/2010/main" val="922480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graphicFrame>
        <p:nvGraphicFramePr>
          <p:cNvPr id="14" name="Diagrama 13">
            <a:extLst>
              <a:ext uri="{FF2B5EF4-FFF2-40B4-BE49-F238E27FC236}">
                <a16:creationId xmlns:a16="http://schemas.microsoft.com/office/drawing/2014/main" id="{659D53DF-26C8-4DDC-A54C-256F22618D1C}"/>
              </a:ext>
            </a:extLst>
          </p:cNvPr>
          <p:cNvGraphicFramePr/>
          <p:nvPr>
            <p:extLst>
              <p:ext uri="{D42A27DB-BD31-4B8C-83A1-F6EECF244321}">
                <p14:modId xmlns:p14="http://schemas.microsoft.com/office/powerpoint/2010/main" val="39271478"/>
              </p:ext>
            </p:extLst>
          </p:nvPr>
        </p:nvGraphicFramePr>
        <p:xfrm>
          <a:off x="651929" y="1995324"/>
          <a:ext cx="10888135" cy="40578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Google Shape;108;p3"/>
          <p:cNvSpPr txBox="1"/>
          <p:nvPr/>
        </p:nvSpPr>
        <p:spPr>
          <a:xfrm>
            <a:off x="867103" y="1261211"/>
            <a:ext cx="9823064" cy="400069"/>
          </a:xfrm>
          <a:prstGeom prst="rect">
            <a:avLst/>
          </a:prstGeom>
          <a:noFill/>
          <a:ln>
            <a:noFill/>
          </a:ln>
        </p:spPr>
        <p:txBody>
          <a:bodyPr spcFirstLastPara="1" wrap="square" lIns="91425" tIns="45700" rIns="91425" bIns="45700" anchor="t" anchorCtr="0">
            <a:spAutoFit/>
          </a:bodyPr>
          <a:lstStyle/>
          <a:p>
            <a:pPr lvl="0">
              <a:buSzPts val="4000"/>
            </a:pPr>
            <a:r>
              <a:rPr lang="es-ES" sz="2000" b="1" i="0" u="none" strike="noStrike" cap="none" dirty="0">
                <a:solidFill>
                  <a:schemeClr val="bg1"/>
                </a:solidFill>
                <a:latin typeface="Arial"/>
                <a:ea typeface="Arial"/>
                <a:cs typeface="Arial"/>
                <a:sym typeface="Arial"/>
              </a:rPr>
              <a:t>Sistema Internacional de Unidades</a:t>
            </a:r>
            <a:endParaRPr lang="es-ES" sz="2000" i="0" u="none" strike="noStrike" cap="none" dirty="0">
              <a:solidFill>
                <a:schemeClr val="bg1"/>
              </a:solidFill>
              <a:latin typeface="Arial"/>
              <a:ea typeface="Arial"/>
              <a:cs typeface="Arial"/>
              <a:sym typeface="Arial"/>
            </a:endParaRPr>
          </a:p>
        </p:txBody>
      </p:sp>
      <p:sp>
        <p:nvSpPr>
          <p:cNvPr id="8"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Sistema Internacional de Unidades</a:t>
            </a:r>
            <a:endParaRPr sz="1200" dirty="0"/>
          </a:p>
        </p:txBody>
      </p:sp>
    </p:spTree>
    <p:extLst>
      <p:ext uri="{BB962C8B-B14F-4D97-AF65-F5344CB8AC3E}">
        <p14:creationId xmlns:p14="http://schemas.microsoft.com/office/powerpoint/2010/main" val="1292553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Uso del escalímetro</a:t>
            </a:r>
            <a:endParaRPr sz="1200" dirty="0"/>
          </a:p>
        </p:txBody>
      </p:sp>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4" name="Google Shape;173;p12"/>
          <p:cNvSpPr txBox="1"/>
          <p:nvPr/>
        </p:nvSpPr>
        <p:spPr>
          <a:xfrm>
            <a:off x="182506" y="1915709"/>
            <a:ext cx="5959369" cy="228520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s-PE" sz="1800" b="0" i="0" u="none" strike="noStrike" cap="none" dirty="0">
                <a:solidFill>
                  <a:schemeClr val="dk1"/>
                </a:solidFill>
                <a:latin typeface="Arial"/>
                <a:ea typeface="Arial"/>
                <a:cs typeface="Arial"/>
                <a:sym typeface="Arial"/>
              </a:rPr>
              <a:t>En obra utilizamos la escala de reducción, ya que la vivienda que queremos construir la debemos plasmar en el plano a una escala más pequeña.</a:t>
            </a:r>
            <a:endParaRPr sz="1800" b="0" i="0" u="none" strike="noStrike" cap="none" dirty="0">
              <a:solidFill>
                <a:srgbClr val="000000"/>
              </a:solidFill>
              <a:latin typeface="Arial"/>
              <a:ea typeface="Arial"/>
              <a:cs typeface="Arial"/>
              <a:sym typeface="Arial"/>
            </a:endParaRPr>
          </a:p>
          <a:p>
            <a:pPr marL="0" marR="0" lvl="0" indent="0" algn="just" rtl="0">
              <a:lnSpc>
                <a:spcPct val="150000"/>
              </a:lnSpc>
              <a:spcBef>
                <a:spcPts val="900"/>
              </a:spcBef>
              <a:spcAft>
                <a:spcPts val="0"/>
              </a:spcAft>
              <a:buClr>
                <a:srgbClr val="000000"/>
              </a:buClr>
              <a:buSzPts val="1800"/>
              <a:buFont typeface="Arial"/>
              <a:buNone/>
            </a:pPr>
            <a:r>
              <a:rPr lang="es-PE" sz="1800" b="0" i="0" u="none" strike="noStrike" cap="none" dirty="0">
                <a:solidFill>
                  <a:schemeClr val="dk1"/>
                </a:solidFill>
                <a:latin typeface="Arial"/>
                <a:ea typeface="Arial"/>
                <a:cs typeface="Arial"/>
                <a:sym typeface="Arial"/>
              </a:rPr>
              <a:t>En el ejemplo “E” indica la escala, “6.5 cm” la medida del objeto en el plano y “650 cm” la medida del objeto real. </a:t>
            </a:r>
            <a:endParaRPr sz="1800" b="0" i="0" u="none" strike="noStrike" cap="none" dirty="0">
              <a:solidFill>
                <a:srgbClr val="000000"/>
              </a:solidFill>
              <a:latin typeface="Arial"/>
              <a:ea typeface="Arial"/>
              <a:cs typeface="Arial"/>
              <a:sym typeface="Arial"/>
            </a:endParaRPr>
          </a:p>
        </p:txBody>
      </p:sp>
      <p:grpSp>
        <p:nvGrpSpPr>
          <p:cNvPr id="15" name="Google Shape;175;p12"/>
          <p:cNvGrpSpPr/>
          <p:nvPr/>
        </p:nvGrpSpPr>
        <p:grpSpPr>
          <a:xfrm>
            <a:off x="6909849" y="2333871"/>
            <a:ext cx="4333152" cy="3211187"/>
            <a:chOff x="4300888" y="1524048"/>
            <a:chExt cx="6134030" cy="4300232"/>
          </a:xfrm>
        </p:grpSpPr>
        <p:sp>
          <p:nvSpPr>
            <p:cNvPr id="16" name="Google Shape;176;p12"/>
            <p:cNvSpPr/>
            <p:nvPr/>
          </p:nvSpPr>
          <p:spPr>
            <a:xfrm>
              <a:off x="4300888" y="1524048"/>
              <a:ext cx="1928760" cy="405176"/>
            </a:xfrm>
            <a:prstGeom prst="rect">
              <a:avLst/>
            </a:prstGeom>
            <a:solidFill>
              <a:schemeClr val="accent6">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i="0" u="none" strike="noStrike" cap="none">
                  <a:solidFill>
                    <a:schemeClr val="tx1"/>
                  </a:solidFill>
                  <a:latin typeface="Arial"/>
                  <a:ea typeface="Arial"/>
                  <a:cs typeface="Arial"/>
                  <a:sym typeface="Arial"/>
                </a:rPr>
                <a:t>Plano </a:t>
              </a:r>
              <a:endParaRPr sz="1400" i="0" u="none" strike="noStrike" cap="none">
                <a:solidFill>
                  <a:schemeClr val="tx1"/>
                </a:solidFill>
                <a:latin typeface="Arial"/>
                <a:ea typeface="Arial"/>
                <a:cs typeface="Arial"/>
                <a:sym typeface="Arial"/>
              </a:endParaRPr>
            </a:p>
          </p:txBody>
        </p:sp>
        <p:sp>
          <p:nvSpPr>
            <p:cNvPr id="17" name="Google Shape;177;p12"/>
            <p:cNvSpPr/>
            <p:nvPr/>
          </p:nvSpPr>
          <p:spPr>
            <a:xfrm>
              <a:off x="8506158" y="1535361"/>
              <a:ext cx="1928760" cy="405176"/>
            </a:xfrm>
            <a:prstGeom prst="rect">
              <a:avLst/>
            </a:prstGeom>
            <a:solidFill>
              <a:schemeClr val="accent6">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i="0" u="none" strike="noStrike" cap="none">
                  <a:solidFill>
                    <a:schemeClr val="tx1"/>
                  </a:solidFill>
                  <a:latin typeface="Arial"/>
                  <a:ea typeface="Arial"/>
                  <a:cs typeface="Arial"/>
                  <a:sym typeface="Arial"/>
                </a:rPr>
                <a:t>Realidad </a:t>
              </a:r>
              <a:endParaRPr sz="1400" i="0" u="none" strike="noStrike" cap="none">
                <a:solidFill>
                  <a:schemeClr val="tx1"/>
                </a:solidFill>
                <a:latin typeface="Arial"/>
                <a:ea typeface="Arial"/>
                <a:cs typeface="Arial"/>
                <a:sym typeface="Arial"/>
              </a:endParaRPr>
            </a:p>
          </p:txBody>
        </p:sp>
        <p:sp>
          <p:nvSpPr>
            <p:cNvPr id="18" name="Google Shape;178;p12"/>
            <p:cNvSpPr/>
            <p:nvPr/>
          </p:nvSpPr>
          <p:spPr>
            <a:xfrm>
              <a:off x="5535560" y="5008223"/>
              <a:ext cx="4065640" cy="816057"/>
            </a:xfrm>
            <a:prstGeom prst="rect">
              <a:avLst/>
            </a:prstGeom>
            <a:solidFill>
              <a:schemeClr val="accent6">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s-PE" sz="3200" i="1" u="none" strike="noStrike" cap="none">
                  <a:solidFill>
                    <a:schemeClr val="tx1"/>
                  </a:solidFill>
                  <a:latin typeface="Arial"/>
                  <a:ea typeface="Arial"/>
                  <a:cs typeface="Arial"/>
                  <a:sym typeface="Arial"/>
                </a:rPr>
                <a:t>  E   6.5  :  650</a:t>
              </a:r>
              <a:endParaRPr sz="1400" i="0" u="none" strike="noStrike" cap="none">
                <a:solidFill>
                  <a:schemeClr val="tx1"/>
                </a:solidFill>
                <a:latin typeface="Arial"/>
                <a:ea typeface="Arial"/>
                <a:cs typeface="Arial"/>
                <a:sym typeface="Arial"/>
              </a:endParaRPr>
            </a:p>
          </p:txBody>
        </p:sp>
        <p:sp>
          <p:nvSpPr>
            <p:cNvPr id="19" name="Google Shape;179;p12"/>
            <p:cNvSpPr txBox="1"/>
            <p:nvPr/>
          </p:nvSpPr>
          <p:spPr>
            <a:xfrm>
              <a:off x="6943111" y="1762741"/>
              <a:ext cx="1271640" cy="4945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PE" sz="1800" b="1" i="0" u="none" strike="noStrike" cap="none">
                  <a:solidFill>
                    <a:schemeClr val="dk1"/>
                  </a:solidFill>
                  <a:latin typeface="Arial"/>
                  <a:ea typeface="Arial"/>
                  <a:cs typeface="Arial"/>
                  <a:sym typeface="Arial"/>
                </a:rPr>
                <a:t>1: 100</a:t>
              </a:r>
              <a:endParaRPr sz="1400" b="0" i="0" u="none" strike="noStrike" cap="none">
                <a:solidFill>
                  <a:srgbClr val="000000"/>
                </a:solidFill>
                <a:latin typeface="Arial"/>
                <a:ea typeface="Arial"/>
                <a:cs typeface="Arial"/>
                <a:sym typeface="Arial"/>
              </a:endParaRPr>
            </a:p>
          </p:txBody>
        </p:sp>
        <p:cxnSp>
          <p:nvCxnSpPr>
            <p:cNvPr id="20" name="Google Shape;180;p12"/>
            <p:cNvCxnSpPr/>
            <p:nvPr/>
          </p:nvCxnSpPr>
          <p:spPr>
            <a:xfrm>
              <a:off x="5363058" y="2319338"/>
              <a:ext cx="0" cy="908634"/>
            </a:xfrm>
            <a:prstGeom prst="straightConnector1">
              <a:avLst/>
            </a:prstGeom>
            <a:solidFill>
              <a:srgbClr val="FF0000"/>
            </a:solidFill>
            <a:ln w="9525" cap="flat" cmpd="sng">
              <a:solidFill>
                <a:srgbClr val="FF0000"/>
              </a:solidFill>
              <a:prstDash val="solid"/>
              <a:miter lim="800000"/>
              <a:headEnd type="none" w="sm" len="sm"/>
              <a:tailEnd type="triangle" w="med" len="med"/>
            </a:ln>
          </p:spPr>
        </p:cxnSp>
        <p:sp>
          <p:nvSpPr>
            <p:cNvPr id="21" name="Google Shape;181;p12"/>
            <p:cNvSpPr/>
            <p:nvPr/>
          </p:nvSpPr>
          <p:spPr>
            <a:xfrm>
              <a:off x="8405548" y="2533240"/>
              <a:ext cx="2029370" cy="2226012"/>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 name="Google Shape;182;p12"/>
            <p:cNvSpPr/>
            <p:nvPr/>
          </p:nvSpPr>
          <p:spPr>
            <a:xfrm>
              <a:off x="4890224" y="3319361"/>
              <a:ext cx="1005480" cy="908634"/>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 name="Google Shape;183;p12"/>
            <p:cNvSpPr/>
            <p:nvPr/>
          </p:nvSpPr>
          <p:spPr>
            <a:xfrm>
              <a:off x="6931624" y="3227972"/>
              <a:ext cx="970648" cy="953604"/>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4" name="Google Shape;184;p12"/>
          <p:cNvSpPr/>
          <p:nvPr/>
        </p:nvSpPr>
        <p:spPr>
          <a:xfrm>
            <a:off x="10898440" y="3169209"/>
            <a:ext cx="164095" cy="1351280"/>
          </a:xfrm>
          <a:prstGeom prst="rightBracket">
            <a:avLst>
              <a:gd name="adj" fmla="val 8333"/>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3" name="Google Shape;185;p12"/>
          <p:cNvSpPr/>
          <p:nvPr/>
        </p:nvSpPr>
        <p:spPr>
          <a:xfrm>
            <a:off x="10908600" y="3674516"/>
            <a:ext cx="842436" cy="302564"/>
          </a:xfrm>
          <a:prstGeom prst="rect">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400">
                <a:solidFill>
                  <a:schemeClr val="dk1"/>
                </a:solidFill>
                <a:latin typeface="Calibri"/>
                <a:ea typeface="Calibri"/>
                <a:cs typeface="Calibri"/>
                <a:sym typeface="Calibri"/>
              </a:rPr>
              <a:t>650 cm</a:t>
            </a:r>
            <a:endParaRPr/>
          </a:p>
        </p:txBody>
      </p:sp>
      <p:sp>
        <p:nvSpPr>
          <p:cNvPr id="34" name="Google Shape;186;p12"/>
          <p:cNvSpPr/>
          <p:nvPr/>
        </p:nvSpPr>
        <p:spPr>
          <a:xfrm>
            <a:off x="7818749" y="3703943"/>
            <a:ext cx="120830" cy="614430"/>
          </a:xfrm>
          <a:prstGeom prst="rightBracket">
            <a:avLst>
              <a:gd name="adj" fmla="val 8333"/>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187;p12"/>
          <p:cNvSpPr/>
          <p:nvPr/>
        </p:nvSpPr>
        <p:spPr>
          <a:xfrm>
            <a:off x="7818749" y="3844849"/>
            <a:ext cx="842436" cy="302564"/>
          </a:xfrm>
          <a:prstGeom prst="rect">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400">
                <a:solidFill>
                  <a:schemeClr val="dk1"/>
                </a:solidFill>
                <a:latin typeface="Calibri"/>
                <a:ea typeface="Calibri"/>
                <a:cs typeface="Calibri"/>
                <a:sym typeface="Calibri"/>
              </a:rPr>
              <a:t>6.50 cm</a:t>
            </a:r>
            <a:endParaRPr/>
          </a:p>
        </p:txBody>
      </p:sp>
      <p:sp>
        <p:nvSpPr>
          <p:cNvPr id="38" name="Google Shape;200;p9">
            <a:extLst>
              <a:ext uri="{FF2B5EF4-FFF2-40B4-BE49-F238E27FC236}">
                <a16:creationId xmlns:a16="http://schemas.microsoft.com/office/drawing/2014/main" id="{764CD420-3875-4974-A373-74B964669D8D}"/>
              </a:ext>
            </a:extLst>
          </p:cNvPr>
          <p:cNvSpPr/>
          <p:nvPr/>
        </p:nvSpPr>
        <p:spPr>
          <a:xfrm>
            <a:off x="2698202" y="4318373"/>
            <a:ext cx="3741469" cy="301818"/>
          </a:xfrm>
          <a:prstGeom prst="roundRect">
            <a:avLst>
              <a:gd name="adj" fmla="val 16667"/>
            </a:avLst>
          </a:prstGeom>
          <a:solidFill>
            <a:schemeClr val="bg1">
              <a:lumMod val="75000"/>
            </a:schemeClr>
          </a:solidFill>
          <a:ln>
            <a:noFill/>
          </a:ln>
        </p:spPr>
        <p:txBody>
          <a:bodyPr spcFirstLastPara="1" wrap="square" lIns="91425" tIns="45700" rIns="91425" bIns="45700" anchor="ctr" anchorCtr="0">
            <a:noAutofit/>
          </a:bodyPr>
          <a:lstStyle/>
          <a:p>
            <a:pPr marL="364363" marR="0" lvl="0" indent="0" algn="l" rtl="0">
              <a:lnSpc>
                <a:spcPct val="95621"/>
              </a:lnSpc>
              <a:spcBef>
                <a:spcPts val="0"/>
              </a:spcBef>
              <a:spcAft>
                <a:spcPts val="0"/>
              </a:spcAft>
              <a:buClr>
                <a:srgbClr val="000000"/>
              </a:buClr>
              <a:buSzPts val="1800"/>
              <a:buFont typeface="Arial"/>
              <a:buNone/>
            </a:pPr>
            <a:r>
              <a:rPr lang="es-PE" sz="1600" i="0" u="none" strike="noStrike" cap="none" dirty="0">
                <a:solidFill>
                  <a:schemeClr val="tx1"/>
                </a:solidFill>
                <a:latin typeface="Arial"/>
                <a:ea typeface="Arial"/>
                <a:cs typeface="Arial"/>
                <a:sym typeface="Arial"/>
              </a:rPr>
              <a:t>Localización 1/10 000 o 1/5000</a:t>
            </a:r>
            <a:endParaRPr sz="1600" i="0" u="none" strike="noStrike" cap="none" dirty="0">
              <a:solidFill>
                <a:schemeClr val="tx1"/>
              </a:solidFill>
              <a:latin typeface="Arial"/>
              <a:ea typeface="Arial"/>
              <a:cs typeface="Arial"/>
              <a:sym typeface="Arial"/>
            </a:endParaRPr>
          </a:p>
        </p:txBody>
      </p:sp>
      <p:sp>
        <p:nvSpPr>
          <p:cNvPr id="39" name="Google Shape;201;p9">
            <a:extLst>
              <a:ext uri="{FF2B5EF4-FFF2-40B4-BE49-F238E27FC236}">
                <a16:creationId xmlns:a16="http://schemas.microsoft.com/office/drawing/2014/main" id="{288FCB74-0150-4DBB-A040-85C1C9089BD1}"/>
              </a:ext>
            </a:extLst>
          </p:cNvPr>
          <p:cNvSpPr/>
          <p:nvPr/>
        </p:nvSpPr>
        <p:spPr>
          <a:xfrm>
            <a:off x="2698202" y="4671258"/>
            <a:ext cx="3741468" cy="301818"/>
          </a:xfrm>
          <a:prstGeom prst="roundRect">
            <a:avLst>
              <a:gd name="adj" fmla="val 16667"/>
            </a:avLst>
          </a:prstGeom>
          <a:solidFill>
            <a:schemeClr val="bg1">
              <a:lumMod val="75000"/>
            </a:schemeClr>
          </a:solidFill>
          <a:ln>
            <a:noFill/>
          </a:ln>
        </p:spPr>
        <p:txBody>
          <a:bodyPr spcFirstLastPara="1" wrap="square" lIns="91425" tIns="45700" rIns="91425" bIns="45700" anchor="ctr" anchorCtr="0">
            <a:noAutofit/>
          </a:bodyPr>
          <a:lstStyle/>
          <a:p>
            <a:pPr marL="514094" marR="0" lvl="0" indent="0" algn="l" rtl="0">
              <a:lnSpc>
                <a:spcPct val="95621"/>
              </a:lnSpc>
              <a:spcBef>
                <a:spcPts val="0"/>
              </a:spcBef>
              <a:spcAft>
                <a:spcPts val="0"/>
              </a:spcAft>
              <a:buClr>
                <a:srgbClr val="000000"/>
              </a:buClr>
              <a:buSzPts val="1800"/>
              <a:buFont typeface="Arial"/>
              <a:buNone/>
            </a:pPr>
            <a:r>
              <a:rPr lang="es-PE" sz="1600" i="0" u="none" strike="noStrike" cap="none" dirty="0">
                <a:solidFill>
                  <a:schemeClr val="tx1"/>
                </a:solidFill>
                <a:latin typeface="Arial"/>
                <a:ea typeface="Arial"/>
                <a:cs typeface="Arial"/>
                <a:sym typeface="Arial"/>
              </a:rPr>
              <a:t>Ubicación 1/500 o 1/200</a:t>
            </a:r>
            <a:endParaRPr sz="1600" i="0" u="none" strike="noStrike" cap="none" dirty="0">
              <a:solidFill>
                <a:schemeClr val="tx1"/>
              </a:solidFill>
              <a:latin typeface="Arial"/>
              <a:ea typeface="Arial"/>
              <a:cs typeface="Arial"/>
              <a:sym typeface="Arial"/>
            </a:endParaRPr>
          </a:p>
        </p:txBody>
      </p:sp>
      <p:sp>
        <p:nvSpPr>
          <p:cNvPr id="40" name="Google Shape;202;p9">
            <a:extLst>
              <a:ext uri="{FF2B5EF4-FFF2-40B4-BE49-F238E27FC236}">
                <a16:creationId xmlns:a16="http://schemas.microsoft.com/office/drawing/2014/main" id="{16ACD851-092A-4F9B-86A5-73216197A474}"/>
              </a:ext>
            </a:extLst>
          </p:cNvPr>
          <p:cNvSpPr/>
          <p:nvPr/>
        </p:nvSpPr>
        <p:spPr>
          <a:xfrm>
            <a:off x="2698202" y="5024143"/>
            <a:ext cx="3741468" cy="301818"/>
          </a:xfrm>
          <a:prstGeom prst="roundRect">
            <a:avLst>
              <a:gd name="adj" fmla="val 16667"/>
            </a:avLst>
          </a:prstGeom>
          <a:solidFill>
            <a:schemeClr val="bg1">
              <a:lumMod val="75000"/>
            </a:schemeClr>
          </a:solidFill>
          <a:ln>
            <a:noFill/>
          </a:ln>
        </p:spPr>
        <p:txBody>
          <a:bodyPr spcFirstLastPara="1" wrap="square" lIns="91425" tIns="45700" rIns="91425" bIns="45700" anchor="ctr" anchorCtr="0">
            <a:noAutofit/>
          </a:bodyPr>
          <a:lstStyle/>
          <a:p>
            <a:pPr marL="0" marR="719278" lvl="0" indent="0" algn="ctr" rtl="0">
              <a:lnSpc>
                <a:spcPct val="95621"/>
              </a:lnSpc>
              <a:spcBef>
                <a:spcPts val="0"/>
              </a:spcBef>
              <a:spcAft>
                <a:spcPts val="0"/>
              </a:spcAft>
              <a:buClr>
                <a:srgbClr val="000000"/>
              </a:buClr>
              <a:buSzPts val="1800"/>
              <a:buFont typeface="Arial"/>
              <a:buNone/>
            </a:pPr>
            <a:r>
              <a:rPr lang="es-PE" sz="1600" i="0" u="none" strike="noStrike" cap="none" dirty="0">
                <a:solidFill>
                  <a:schemeClr val="tx1"/>
                </a:solidFill>
                <a:latin typeface="Arial"/>
                <a:ea typeface="Arial"/>
                <a:cs typeface="Arial"/>
                <a:sym typeface="Arial"/>
              </a:rPr>
              <a:t>     Detalle 1/10 o 1/5</a:t>
            </a:r>
            <a:endParaRPr sz="1600" i="0" u="none" strike="noStrike" cap="none" dirty="0">
              <a:solidFill>
                <a:schemeClr val="tx1"/>
              </a:solidFill>
              <a:latin typeface="Arial"/>
              <a:ea typeface="Arial"/>
              <a:cs typeface="Arial"/>
              <a:sym typeface="Arial"/>
            </a:endParaRPr>
          </a:p>
        </p:txBody>
      </p:sp>
      <p:sp>
        <p:nvSpPr>
          <p:cNvPr id="41" name="Google Shape;203;p9">
            <a:extLst>
              <a:ext uri="{FF2B5EF4-FFF2-40B4-BE49-F238E27FC236}">
                <a16:creationId xmlns:a16="http://schemas.microsoft.com/office/drawing/2014/main" id="{C9DEDA2D-2B63-48B8-A500-2CA71D5865EA}"/>
              </a:ext>
            </a:extLst>
          </p:cNvPr>
          <p:cNvSpPr/>
          <p:nvPr/>
        </p:nvSpPr>
        <p:spPr>
          <a:xfrm>
            <a:off x="2698202" y="5380056"/>
            <a:ext cx="3741468" cy="301818"/>
          </a:xfrm>
          <a:prstGeom prst="roundRect">
            <a:avLst>
              <a:gd name="adj" fmla="val 16667"/>
            </a:avLst>
          </a:prstGeom>
          <a:solidFill>
            <a:schemeClr val="bg1">
              <a:lumMod val="75000"/>
            </a:schemeClr>
          </a:solidFill>
          <a:ln>
            <a:noFill/>
          </a:ln>
        </p:spPr>
        <p:txBody>
          <a:bodyPr spcFirstLastPara="1" wrap="square" lIns="91425" tIns="45700" rIns="91425" bIns="45700" anchor="ctr" anchorCtr="0">
            <a:noAutofit/>
          </a:bodyPr>
          <a:lstStyle/>
          <a:p>
            <a:pPr marL="0" marR="0" lvl="0" indent="0" algn="ctr" rtl="0">
              <a:lnSpc>
                <a:spcPct val="95621"/>
              </a:lnSpc>
              <a:spcBef>
                <a:spcPts val="0"/>
              </a:spcBef>
              <a:spcAft>
                <a:spcPts val="0"/>
              </a:spcAft>
              <a:buClr>
                <a:srgbClr val="000000"/>
              </a:buClr>
              <a:buSzPts val="1800"/>
              <a:buFont typeface="Arial"/>
              <a:buNone/>
            </a:pPr>
            <a:r>
              <a:rPr lang="es-PE" sz="1600" i="0" u="none" strike="noStrike" cap="none" dirty="0">
                <a:solidFill>
                  <a:schemeClr val="tx1"/>
                </a:solidFill>
                <a:latin typeface="Arial"/>
                <a:ea typeface="Arial"/>
                <a:cs typeface="Arial"/>
                <a:sym typeface="Arial"/>
              </a:rPr>
              <a:t>Anteproyecto 1/100</a:t>
            </a:r>
            <a:endParaRPr sz="1600" i="0" u="none" strike="noStrike" cap="none" dirty="0">
              <a:solidFill>
                <a:schemeClr val="tx1"/>
              </a:solidFill>
              <a:latin typeface="Arial"/>
              <a:ea typeface="Arial"/>
              <a:cs typeface="Arial"/>
              <a:sym typeface="Arial"/>
            </a:endParaRPr>
          </a:p>
        </p:txBody>
      </p:sp>
      <p:sp>
        <p:nvSpPr>
          <p:cNvPr id="42" name="Google Shape;204;p9">
            <a:extLst>
              <a:ext uri="{FF2B5EF4-FFF2-40B4-BE49-F238E27FC236}">
                <a16:creationId xmlns:a16="http://schemas.microsoft.com/office/drawing/2014/main" id="{DEAAC0B6-0755-429F-BFF3-41E986BDF54B}"/>
              </a:ext>
            </a:extLst>
          </p:cNvPr>
          <p:cNvSpPr/>
          <p:nvPr/>
        </p:nvSpPr>
        <p:spPr>
          <a:xfrm>
            <a:off x="2698202" y="5735969"/>
            <a:ext cx="3741468" cy="301818"/>
          </a:xfrm>
          <a:prstGeom prst="roundRect">
            <a:avLst>
              <a:gd name="adj" fmla="val 16667"/>
            </a:avLst>
          </a:prstGeom>
          <a:solidFill>
            <a:schemeClr val="bg1">
              <a:lumMod val="75000"/>
            </a:schemeClr>
          </a:solidFill>
          <a:ln>
            <a:noFill/>
          </a:ln>
        </p:spPr>
        <p:txBody>
          <a:bodyPr spcFirstLastPara="1" wrap="square" lIns="91425" tIns="45700" rIns="91425" bIns="45700" anchor="ctr" anchorCtr="0">
            <a:noAutofit/>
          </a:bodyPr>
          <a:lstStyle/>
          <a:p>
            <a:pPr marL="0" marR="0" lvl="0" indent="0" algn="ctr" rtl="0">
              <a:lnSpc>
                <a:spcPct val="95621"/>
              </a:lnSpc>
              <a:spcBef>
                <a:spcPts val="0"/>
              </a:spcBef>
              <a:spcAft>
                <a:spcPts val="0"/>
              </a:spcAft>
              <a:buClr>
                <a:srgbClr val="000000"/>
              </a:buClr>
              <a:buSzPts val="1800"/>
              <a:buFont typeface="Arial"/>
              <a:buNone/>
            </a:pPr>
            <a:r>
              <a:rPr lang="es-PE" sz="1600" i="0" u="none" strike="noStrike" cap="none" dirty="0">
                <a:solidFill>
                  <a:schemeClr val="tx1"/>
                </a:solidFill>
                <a:latin typeface="Arial"/>
                <a:ea typeface="Arial"/>
                <a:cs typeface="Arial"/>
                <a:sym typeface="Arial"/>
              </a:rPr>
              <a:t>Proyecto 1/50</a:t>
            </a:r>
            <a:endParaRPr sz="160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1058387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5"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Uso del escalímetro</a:t>
            </a:r>
            <a:endParaRPr sz="1200" dirty="0"/>
          </a:p>
        </p:txBody>
      </p:sp>
      <p:sp>
        <p:nvSpPr>
          <p:cNvPr id="26" name="Rectángulo 25"/>
          <p:cNvSpPr/>
          <p:nvPr/>
        </p:nvSpPr>
        <p:spPr>
          <a:xfrm>
            <a:off x="0" y="2904301"/>
            <a:ext cx="12192000" cy="3297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7" name="Google Shape;124;p5"/>
          <p:cNvSpPr txBox="1"/>
          <p:nvPr/>
        </p:nvSpPr>
        <p:spPr>
          <a:xfrm>
            <a:off x="232560" y="1896782"/>
            <a:ext cx="11664256" cy="1338788"/>
          </a:xfrm>
          <a:prstGeom prst="rect">
            <a:avLst/>
          </a:prstGeom>
          <a:noFill/>
          <a:ln>
            <a:noFill/>
          </a:ln>
        </p:spPr>
        <p:txBody>
          <a:bodyPr spcFirstLastPara="1" wrap="square" lIns="91425" tIns="45700" rIns="91425" bIns="45700" anchor="t" anchorCtr="0">
            <a:spAutoFit/>
          </a:bodyPr>
          <a:lstStyle/>
          <a:p>
            <a:pPr lvl="0" algn="just">
              <a:lnSpc>
                <a:spcPct val="150000"/>
              </a:lnSpc>
              <a:buSzPts val="1800"/>
            </a:pPr>
            <a:r>
              <a:rPr lang="es-ES" sz="1800" dirty="0">
                <a:solidFill>
                  <a:schemeClr val="dk1"/>
                </a:solidFill>
              </a:rPr>
              <a:t>El escalímetro por lo general, se utiliza en obra para obtener medidas de algunos detalles que el plano impreso no muestra. Tiene 6 escalas, como se muestra en el cuadro.</a:t>
            </a:r>
            <a:endParaRPr lang="es-ES" sz="1800" dirty="0"/>
          </a:p>
          <a:p>
            <a:pPr lvl="0" algn="just">
              <a:lnSpc>
                <a:spcPct val="150000"/>
              </a:lnSpc>
              <a:buSzPts val="1800"/>
            </a:pPr>
            <a:endParaRPr lang="es-ES" sz="1800" dirty="0"/>
          </a:p>
        </p:txBody>
      </p:sp>
      <p:graphicFrame>
        <p:nvGraphicFramePr>
          <p:cNvPr id="28" name="Google Shape;461;p25"/>
          <p:cNvGraphicFramePr/>
          <p:nvPr>
            <p:extLst>
              <p:ext uri="{D42A27DB-BD31-4B8C-83A1-F6EECF244321}">
                <p14:modId xmlns:p14="http://schemas.microsoft.com/office/powerpoint/2010/main" val="955701234"/>
              </p:ext>
            </p:extLst>
          </p:nvPr>
        </p:nvGraphicFramePr>
        <p:xfrm>
          <a:off x="686153" y="3141431"/>
          <a:ext cx="2933347" cy="2671550"/>
        </p:xfrm>
        <a:graphic>
          <a:graphicData uri="http://schemas.openxmlformats.org/drawingml/2006/table">
            <a:tbl>
              <a:tblPr>
                <a:noFill/>
              </a:tblPr>
              <a:tblGrid>
                <a:gridCol w="933097">
                  <a:extLst>
                    <a:ext uri="{9D8B030D-6E8A-4147-A177-3AD203B41FA5}">
                      <a16:colId xmlns:a16="http://schemas.microsoft.com/office/drawing/2014/main" val="20000"/>
                    </a:ext>
                  </a:extLst>
                </a:gridCol>
                <a:gridCol w="971550">
                  <a:extLst>
                    <a:ext uri="{9D8B030D-6E8A-4147-A177-3AD203B41FA5}">
                      <a16:colId xmlns:a16="http://schemas.microsoft.com/office/drawing/2014/main" val="20001"/>
                    </a:ext>
                  </a:extLst>
                </a:gridCol>
                <a:gridCol w="1028700">
                  <a:extLst>
                    <a:ext uri="{9D8B030D-6E8A-4147-A177-3AD203B41FA5}">
                      <a16:colId xmlns:a16="http://schemas.microsoft.com/office/drawing/2014/main" val="20002"/>
                    </a:ext>
                  </a:extLst>
                </a:gridCol>
              </a:tblGrid>
              <a:tr h="381650">
                <a:tc>
                  <a:txBody>
                    <a:bodyPr/>
                    <a:lstStyle/>
                    <a:p>
                      <a:pPr marL="0" marR="0" lvl="0" indent="0" algn="ctr" rtl="0">
                        <a:lnSpc>
                          <a:spcPct val="100000"/>
                        </a:lnSpc>
                        <a:spcBef>
                          <a:spcPts val="0"/>
                        </a:spcBef>
                        <a:spcAft>
                          <a:spcPts val="0"/>
                        </a:spcAft>
                        <a:buClr>
                          <a:srgbClr val="000000"/>
                        </a:buClr>
                        <a:buSzPts val="1800"/>
                        <a:buFont typeface="Arial"/>
                        <a:buNone/>
                      </a:pPr>
                      <a:endParaRPr sz="1800" b="1" u="none" strike="noStrike" cap="none" dirty="0">
                        <a:latin typeface="+mn-lt"/>
                      </a:endParaRPr>
                    </a:p>
                  </a:txBody>
                  <a:tcPr marL="91450" marR="91450" marT="45725" marB="45725">
                    <a:solidFill>
                      <a:schemeClr val="tx2">
                        <a:lumMod val="90000"/>
                      </a:schemeClr>
                    </a:solidFill>
                  </a:tcPr>
                </a:tc>
                <a:tc gridSpan="2">
                  <a:txBody>
                    <a:bodyPr/>
                    <a:lstStyle/>
                    <a:p>
                      <a:pPr marL="0" marR="0" lvl="0" indent="0" algn="ctr" rtl="0">
                        <a:lnSpc>
                          <a:spcPct val="100000"/>
                        </a:lnSpc>
                        <a:spcBef>
                          <a:spcPts val="0"/>
                        </a:spcBef>
                        <a:spcAft>
                          <a:spcPts val="0"/>
                        </a:spcAft>
                        <a:buClr>
                          <a:srgbClr val="000000"/>
                        </a:buClr>
                        <a:buSzPts val="1800"/>
                        <a:buFont typeface="Arial"/>
                        <a:buNone/>
                      </a:pPr>
                      <a:r>
                        <a:rPr lang="es-PE" sz="1800" b="1" u="none" strike="noStrike" cap="none" dirty="0">
                          <a:latin typeface="+mn-lt"/>
                        </a:rPr>
                        <a:t>Representa</a:t>
                      </a:r>
                      <a:endParaRPr sz="1800" b="1" u="none" strike="noStrike" cap="none" dirty="0">
                        <a:latin typeface="+mn-lt"/>
                      </a:endParaRPr>
                    </a:p>
                  </a:txBody>
                  <a:tcPr marL="91450" marR="91450" marT="45725" marB="45725">
                    <a:solidFill>
                      <a:schemeClr val="tx2">
                        <a:lumMod val="90000"/>
                      </a:schemeClr>
                    </a:solidFill>
                  </a:tcPr>
                </a:tc>
                <a:tc hMerge="1">
                  <a:txBody>
                    <a:bodyPr/>
                    <a:lstStyle/>
                    <a:p>
                      <a:endParaRPr lang="es-PE"/>
                    </a:p>
                  </a:txBody>
                  <a:tcPr/>
                </a:tc>
                <a:extLst>
                  <a:ext uri="{0D108BD9-81ED-4DB2-BD59-A6C34878D82A}">
                    <a16:rowId xmlns:a16="http://schemas.microsoft.com/office/drawing/2014/main" val="10000"/>
                  </a:ext>
                </a:extLst>
              </a:tr>
              <a:tr h="381650">
                <a:tc>
                  <a:txBody>
                    <a:bodyPr/>
                    <a:lstStyle/>
                    <a:p>
                      <a:pPr marL="0" marR="0" lvl="0" indent="0" algn="ctr" rtl="0">
                        <a:lnSpc>
                          <a:spcPct val="100000"/>
                        </a:lnSpc>
                        <a:spcBef>
                          <a:spcPts val="0"/>
                        </a:spcBef>
                        <a:spcAft>
                          <a:spcPts val="0"/>
                        </a:spcAft>
                        <a:buClr>
                          <a:srgbClr val="000000"/>
                        </a:buClr>
                        <a:buSzPts val="1800"/>
                        <a:buFont typeface="Arial"/>
                        <a:buNone/>
                      </a:pPr>
                      <a:r>
                        <a:rPr lang="es-PE" sz="1800" u="none" strike="noStrike" cap="none" dirty="0">
                          <a:latin typeface="+mn-lt"/>
                          <a:ea typeface="Calibri"/>
                          <a:cs typeface="Calibri"/>
                          <a:sym typeface="Calibri"/>
                        </a:rPr>
                        <a:t>Escala</a:t>
                      </a:r>
                      <a:endParaRPr sz="1800" u="none" strike="noStrike" cap="none" dirty="0">
                        <a:latin typeface="+mn-lt"/>
                        <a:ea typeface="Calibri"/>
                        <a:cs typeface="Calibri"/>
                        <a:sym typeface="Calibri"/>
                      </a:endParaRPr>
                    </a:p>
                  </a:txBody>
                  <a:tcPr marL="91450" marR="91450" marT="45725" marB="45725">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800" u="none" strike="noStrike" cap="none">
                          <a:latin typeface="+mn-lt"/>
                        </a:rPr>
                        <a:t>1/100</a:t>
                      </a:r>
                      <a:endParaRPr sz="1800" u="none" strike="noStrike" cap="none">
                        <a:latin typeface="+mn-lt"/>
                      </a:endParaRPr>
                    </a:p>
                  </a:txBody>
                  <a:tcPr marL="91450" marR="91450" marT="45725" marB="45725">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800" u="none" strike="noStrike" cap="none" dirty="0">
                          <a:latin typeface="+mn-lt"/>
                        </a:rPr>
                        <a:t>1:100</a:t>
                      </a:r>
                      <a:endParaRPr sz="1800" u="none" strike="noStrike" cap="none" dirty="0">
                        <a:latin typeface="+mn-lt"/>
                      </a:endParaRPr>
                    </a:p>
                  </a:txBody>
                  <a:tcPr marL="91450" marR="91450" marT="45725" marB="45725">
                    <a:solidFill>
                      <a:schemeClr val="bg1"/>
                    </a:solidFill>
                  </a:tcPr>
                </a:tc>
                <a:extLst>
                  <a:ext uri="{0D108BD9-81ED-4DB2-BD59-A6C34878D82A}">
                    <a16:rowId xmlns:a16="http://schemas.microsoft.com/office/drawing/2014/main" val="10001"/>
                  </a:ext>
                </a:extLst>
              </a:tr>
              <a:tr h="381650">
                <a:tc>
                  <a:txBody>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dirty="0">
                          <a:solidFill>
                            <a:srgbClr val="000000"/>
                          </a:solidFill>
                          <a:latin typeface="+mn-lt"/>
                          <a:ea typeface="Calibri"/>
                          <a:cs typeface="Calibri"/>
                          <a:sym typeface="Calibri"/>
                        </a:rPr>
                        <a:t>Escala</a:t>
                      </a:r>
                      <a:endParaRPr sz="1800" u="none" strike="noStrike" cap="none" dirty="0">
                        <a:latin typeface="+mn-lt"/>
                        <a:ea typeface="Calibri"/>
                        <a:cs typeface="Calibri"/>
                        <a:sym typeface="Calibri"/>
                      </a:endParaRPr>
                    </a:p>
                  </a:txBody>
                  <a:tcPr marL="91450" marR="91450" marT="45725" marB="45725">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800" u="none" strike="noStrike" cap="none" dirty="0">
                          <a:latin typeface="+mn-lt"/>
                        </a:rPr>
                        <a:t>1/50</a:t>
                      </a:r>
                      <a:endParaRPr sz="1800" u="none" strike="noStrike" cap="none" dirty="0">
                        <a:latin typeface="+mn-lt"/>
                      </a:endParaRPr>
                    </a:p>
                  </a:txBody>
                  <a:tcPr marL="91450" marR="91450" marT="45725" marB="45725">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800" u="none" strike="noStrike" cap="none">
                          <a:latin typeface="+mn-lt"/>
                        </a:rPr>
                        <a:t>1:50</a:t>
                      </a:r>
                      <a:endParaRPr sz="1800" u="none" strike="noStrike" cap="none">
                        <a:latin typeface="+mn-lt"/>
                      </a:endParaRPr>
                    </a:p>
                  </a:txBody>
                  <a:tcPr marL="91450" marR="91450" marT="45725" marB="45725">
                    <a:solidFill>
                      <a:schemeClr val="bg1"/>
                    </a:solidFill>
                  </a:tcPr>
                </a:tc>
                <a:extLst>
                  <a:ext uri="{0D108BD9-81ED-4DB2-BD59-A6C34878D82A}">
                    <a16:rowId xmlns:a16="http://schemas.microsoft.com/office/drawing/2014/main" val="10002"/>
                  </a:ext>
                </a:extLst>
              </a:tr>
              <a:tr h="381650">
                <a:tc>
                  <a:txBody>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a:solidFill>
                            <a:srgbClr val="000000"/>
                          </a:solidFill>
                          <a:latin typeface="+mn-lt"/>
                          <a:ea typeface="Calibri"/>
                          <a:cs typeface="Calibri"/>
                          <a:sym typeface="Calibri"/>
                        </a:rPr>
                        <a:t>Escala</a:t>
                      </a:r>
                      <a:endParaRPr sz="1800" u="none" strike="noStrike" cap="none">
                        <a:latin typeface="+mn-lt"/>
                        <a:ea typeface="Calibri"/>
                        <a:cs typeface="Calibri"/>
                        <a:sym typeface="Calibri"/>
                      </a:endParaRPr>
                    </a:p>
                  </a:txBody>
                  <a:tcPr marL="91450" marR="91450" marT="45725" marB="45725">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800" u="none" strike="noStrike" cap="none" dirty="0">
                          <a:latin typeface="+mn-lt"/>
                        </a:rPr>
                        <a:t>1/25</a:t>
                      </a:r>
                      <a:endParaRPr sz="1800" u="none" strike="noStrike" cap="none" dirty="0">
                        <a:latin typeface="+mn-lt"/>
                      </a:endParaRPr>
                    </a:p>
                  </a:txBody>
                  <a:tcPr marL="91450" marR="91450" marT="45725" marB="45725">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800" u="none" strike="noStrike" cap="none">
                          <a:latin typeface="+mn-lt"/>
                        </a:rPr>
                        <a:t>1:25</a:t>
                      </a:r>
                      <a:endParaRPr sz="1800" u="none" strike="noStrike" cap="none">
                        <a:latin typeface="+mn-lt"/>
                      </a:endParaRPr>
                    </a:p>
                  </a:txBody>
                  <a:tcPr marL="91450" marR="91450" marT="45725" marB="45725">
                    <a:solidFill>
                      <a:schemeClr val="bg1"/>
                    </a:solidFill>
                  </a:tcPr>
                </a:tc>
                <a:extLst>
                  <a:ext uri="{0D108BD9-81ED-4DB2-BD59-A6C34878D82A}">
                    <a16:rowId xmlns:a16="http://schemas.microsoft.com/office/drawing/2014/main" val="10003"/>
                  </a:ext>
                </a:extLst>
              </a:tr>
              <a:tr h="381650">
                <a:tc>
                  <a:txBody>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a:solidFill>
                            <a:srgbClr val="000000"/>
                          </a:solidFill>
                          <a:latin typeface="+mn-lt"/>
                          <a:ea typeface="Calibri"/>
                          <a:cs typeface="Calibri"/>
                          <a:sym typeface="Calibri"/>
                        </a:rPr>
                        <a:t>Escala</a:t>
                      </a:r>
                      <a:endParaRPr sz="1800" u="none" strike="noStrike" cap="none">
                        <a:latin typeface="+mn-lt"/>
                        <a:ea typeface="Calibri"/>
                        <a:cs typeface="Calibri"/>
                        <a:sym typeface="Calibri"/>
                      </a:endParaRPr>
                    </a:p>
                  </a:txBody>
                  <a:tcPr marL="91450" marR="91450" marT="45725" marB="45725">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800" u="none" strike="noStrike" cap="none" dirty="0">
                          <a:latin typeface="+mn-lt"/>
                        </a:rPr>
                        <a:t>1/20</a:t>
                      </a:r>
                      <a:endParaRPr sz="1800" u="none" strike="noStrike" cap="none" dirty="0">
                        <a:latin typeface="+mn-lt"/>
                      </a:endParaRPr>
                    </a:p>
                  </a:txBody>
                  <a:tcPr marL="91450" marR="91450" marT="45725" marB="45725">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800" u="none" strike="noStrike" cap="none" dirty="0">
                          <a:latin typeface="+mn-lt"/>
                        </a:rPr>
                        <a:t>1:20</a:t>
                      </a:r>
                      <a:endParaRPr sz="1800" u="none" strike="noStrike" cap="none" dirty="0">
                        <a:latin typeface="+mn-lt"/>
                      </a:endParaRPr>
                    </a:p>
                  </a:txBody>
                  <a:tcPr marL="91450" marR="91450" marT="45725" marB="45725">
                    <a:solidFill>
                      <a:schemeClr val="bg1"/>
                    </a:solidFill>
                  </a:tcPr>
                </a:tc>
                <a:extLst>
                  <a:ext uri="{0D108BD9-81ED-4DB2-BD59-A6C34878D82A}">
                    <a16:rowId xmlns:a16="http://schemas.microsoft.com/office/drawing/2014/main" val="10004"/>
                  </a:ext>
                </a:extLst>
              </a:tr>
              <a:tr h="381650">
                <a:tc>
                  <a:txBody>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dirty="0">
                          <a:solidFill>
                            <a:srgbClr val="000000"/>
                          </a:solidFill>
                          <a:latin typeface="+mn-lt"/>
                          <a:ea typeface="Calibri"/>
                          <a:cs typeface="Calibri"/>
                          <a:sym typeface="Calibri"/>
                        </a:rPr>
                        <a:t>Escala</a:t>
                      </a:r>
                      <a:endParaRPr sz="1800" u="none" strike="noStrike" cap="none" dirty="0">
                        <a:latin typeface="+mn-lt"/>
                        <a:ea typeface="Calibri"/>
                        <a:cs typeface="Calibri"/>
                        <a:sym typeface="Calibri"/>
                      </a:endParaRPr>
                    </a:p>
                  </a:txBody>
                  <a:tcPr marL="91450" marR="91450" marT="45725" marB="45725">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800" u="none" strike="noStrike" cap="none">
                          <a:latin typeface="+mn-lt"/>
                        </a:rPr>
                        <a:t>1/10</a:t>
                      </a:r>
                      <a:endParaRPr sz="1800" u="none" strike="noStrike" cap="none">
                        <a:latin typeface="+mn-lt"/>
                      </a:endParaRPr>
                    </a:p>
                  </a:txBody>
                  <a:tcPr marL="91450" marR="91450" marT="45725" marB="45725">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800" u="none" strike="noStrike" cap="none" dirty="0">
                          <a:latin typeface="+mn-lt"/>
                        </a:rPr>
                        <a:t>1:10</a:t>
                      </a:r>
                      <a:endParaRPr sz="1800" u="none" strike="noStrike" cap="none" dirty="0">
                        <a:latin typeface="+mn-lt"/>
                      </a:endParaRPr>
                    </a:p>
                  </a:txBody>
                  <a:tcPr marL="91450" marR="91450" marT="45725" marB="45725">
                    <a:solidFill>
                      <a:schemeClr val="bg1"/>
                    </a:solidFill>
                  </a:tcPr>
                </a:tc>
                <a:extLst>
                  <a:ext uri="{0D108BD9-81ED-4DB2-BD59-A6C34878D82A}">
                    <a16:rowId xmlns:a16="http://schemas.microsoft.com/office/drawing/2014/main" val="10005"/>
                  </a:ext>
                </a:extLst>
              </a:tr>
              <a:tr h="381650">
                <a:tc>
                  <a:txBody>
                    <a:bodyPr/>
                    <a:lstStyle/>
                    <a:p>
                      <a:pPr marL="0" marR="0" lvl="0" indent="0" algn="ctr" rtl="0">
                        <a:lnSpc>
                          <a:spcPct val="100000"/>
                        </a:lnSpc>
                        <a:spcBef>
                          <a:spcPts val="0"/>
                        </a:spcBef>
                        <a:spcAft>
                          <a:spcPts val="0"/>
                        </a:spcAft>
                        <a:buClr>
                          <a:srgbClr val="000000"/>
                        </a:buClr>
                        <a:buSzPts val="1800"/>
                        <a:buFont typeface="Arial"/>
                        <a:buNone/>
                      </a:pPr>
                      <a:r>
                        <a:rPr lang="es-PE" sz="1800" u="none" strike="noStrike" cap="none">
                          <a:latin typeface="+mn-lt"/>
                          <a:ea typeface="Calibri"/>
                          <a:cs typeface="Calibri"/>
                          <a:sym typeface="Calibri"/>
                        </a:rPr>
                        <a:t>Escala</a:t>
                      </a:r>
                      <a:endParaRPr sz="1800" u="none" strike="noStrike" cap="none">
                        <a:latin typeface="+mn-lt"/>
                        <a:ea typeface="Calibri"/>
                        <a:cs typeface="Calibri"/>
                        <a:sym typeface="Calibri"/>
                      </a:endParaRPr>
                    </a:p>
                  </a:txBody>
                  <a:tcPr marL="91450" marR="91450" marT="45725" marB="45725">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800" u="none" strike="noStrike" cap="none">
                          <a:latin typeface="+mn-lt"/>
                        </a:rPr>
                        <a:t>1/1</a:t>
                      </a:r>
                      <a:endParaRPr sz="1800" u="none" strike="noStrike" cap="none">
                        <a:latin typeface="+mn-lt"/>
                      </a:endParaRPr>
                    </a:p>
                  </a:txBody>
                  <a:tcPr marL="91450" marR="91450" marT="45725" marB="45725">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800" u="none" strike="noStrike" cap="none" dirty="0">
                          <a:latin typeface="+mn-lt"/>
                        </a:rPr>
                        <a:t>1:1</a:t>
                      </a:r>
                      <a:endParaRPr sz="1800" u="none" strike="noStrike" cap="none" dirty="0">
                        <a:latin typeface="+mn-lt"/>
                      </a:endParaRPr>
                    </a:p>
                  </a:txBody>
                  <a:tcPr marL="91450" marR="91450" marT="45725" marB="45725">
                    <a:solidFill>
                      <a:schemeClr val="bg1"/>
                    </a:solidFill>
                  </a:tcPr>
                </a:tc>
                <a:extLst>
                  <a:ext uri="{0D108BD9-81ED-4DB2-BD59-A6C34878D82A}">
                    <a16:rowId xmlns:a16="http://schemas.microsoft.com/office/drawing/2014/main" val="10006"/>
                  </a:ext>
                </a:extLst>
              </a:tr>
            </a:tbl>
          </a:graphicData>
        </a:graphic>
      </p:graphicFrame>
      <p:sp>
        <p:nvSpPr>
          <p:cNvPr id="29" name="Rectángulo 28"/>
          <p:cNvSpPr/>
          <p:nvPr/>
        </p:nvSpPr>
        <p:spPr>
          <a:xfrm>
            <a:off x="686153" y="5073909"/>
            <a:ext cx="2933347" cy="32473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800" dirty="0">
                <a:solidFill>
                  <a:schemeClr val="tx1">
                    <a:lumMod val="65000"/>
                    <a:lumOff val="35000"/>
                  </a:schemeClr>
                </a:solidFill>
              </a:rPr>
              <a:t> Escala      1/10         1:10</a:t>
            </a:r>
          </a:p>
        </p:txBody>
      </p:sp>
      <p:sp>
        <p:nvSpPr>
          <p:cNvPr id="30" name="Rectángulo 29"/>
          <p:cNvSpPr/>
          <p:nvPr/>
        </p:nvSpPr>
        <p:spPr>
          <a:xfrm>
            <a:off x="686153" y="5462848"/>
            <a:ext cx="2933347" cy="324733"/>
          </a:xfrm>
          <a:prstGeom prst="rect">
            <a:avLst/>
          </a:prstGeom>
          <a:solidFill>
            <a:srgbClr val="F8C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800" dirty="0">
                <a:solidFill>
                  <a:schemeClr val="tx1">
                    <a:lumMod val="65000"/>
                    <a:lumOff val="35000"/>
                  </a:schemeClr>
                </a:solidFill>
              </a:rPr>
              <a:t> Escala      1/1         1:1</a:t>
            </a:r>
          </a:p>
        </p:txBody>
      </p:sp>
      <p:pic>
        <p:nvPicPr>
          <p:cNvPr id="31" name="Google Shape;460;p25" descr="10.- Escalas de representación"/>
          <p:cNvPicPr preferRelativeResize="0"/>
          <p:nvPr/>
        </p:nvPicPr>
        <p:blipFill rotWithShape="1">
          <a:blip r:embed="rId3">
            <a:alphaModFix/>
          </a:blip>
          <a:srcRect/>
          <a:stretch/>
        </p:blipFill>
        <p:spPr>
          <a:xfrm>
            <a:off x="4041944" y="2904301"/>
            <a:ext cx="7806266" cy="3297619"/>
          </a:xfrm>
          <a:prstGeom prst="rect">
            <a:avLst/>
          </a:prstGeom>
          <a:noFill/>
          <a:ln>
            <a:noFill/>
          </a:ln>
        </p:spPr>
      </p:pic>
      <p:sp>
        <p:nvSpPr>
          <p:cNvPr id="32" name="Rectángulo 31"/>
          <p:cNvSpPr/>
          <p:nvPr/>
        </p:nvSpPr>
        <p:spPr>
          <a:xfrm>
            <a:off x="4041944" y="2904301"/>
            <a:ext cx="4924256" cy="3039299"/>
          </a:xfrm>
          <a:prstGeom prst="rect">
            <a:avLst/>
          </a:prstGeom>
          <a:noFill/>
          <a:ln w="57150">
            <a:solidFill>
              <a:srgbClr val="F8C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800" dirty="0">
                <a:solidFill>
                  <a:schemeClr val="tx1">
                    <a:lumMod val="65000"/>
                    <a:lumOff val="35000"/>
                  </a:schemeClr>
                </a:solidFill>
              </a:rPr>
              <a:t> </a:t>
            </a:r>
          </a:p>
        </p:txBody>
      </p:sp>
      <p:sp>
        <p:nvSpPr>
          <p:cNvPr id="36" name="Rectángulo 35"/>
          <p:cNvSpPr/>
          <p:nvPr/>
        </p:nvSpPr>
        <p:spPr>
          <a:xfrm>
            <a:off x="9004300" y="4090689"/>
            <a:ext cx="2892516" cy="2111231"/>
          </a:xfrm>
          <a:prstGeom prst="rect">
            <a:avLst/>
          </a:prstGeom>
          <a:noFill/>
          <a:ln w="57150">
            <a:solidFill>
              <a:srgbClr val="C5E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800" dirty="0">
                <a:solidFill>
                  <a:schemeClr val="tx1">
                    <a:lumMod val="65000"/>
                    <a:lumOff val="35000"/>
                  </a:schemeClr>
                </a:solidFill>
              </a:rPr>
              <a:t> </a:t>
            </a:r>
          </a:p>
        </p:txBody>
      </p:sp>
    </p:spTree>
    <p:extLst>
      <p:ext uri="{BB962C8B-B14F-4D97-AF65-F5344CB8AC3E}">
        <p14:creationId xmlns:p14="http://schemas.microsoft.com/office/powerpoint/2010/main" val="115833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2"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 name="Rectángulo 3"/>
          <p:cNvSpPr/>
          <p:nvPr/>
        </p:nvSpPr>
        <p:spPr>
          <a:xfrm>
            <a:off x="0" y="2904301"/>
            <a:ext cx="12192000" cy="3297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Google Shape;124;p5"/>
          <p:cNvSpPr txBox="1"/>
          <p:nvPr/>
        </p:nvSpPr>
        <p:spPr>
          <a:xfrm>
            <a:off x="232560" y="2547855"/>
            <a:ext cx="6551698" cy="1338788"/>
          </a:xfrm>
          <a:prstGeom prst="rect">
            <a:avLst/>
          </a:prstGeom>
          <a:noFill/>
          <a:ln>
            <a:noFill/>
          </a:ln>
        </p:spPr>
        <p:txBody>
          <a:bodyPr spcFirstLastPara="1" wrap="square" lIns="91425" tIns="45700" rIns="91425" bIns="45700" anchor="t" anchorCtr="0">
            <a:spAutoFit/>
          </a:bodyPr>
          <a:lstStyle/>
          <a:p>
            <a:pPr marL="285750" lvl="0" indent="-285750" algn="just">
              <a:lnSpc>
                <a:spcPct val="150000"/>
              </a:lnSpc>
              <a:buSzPts val="1800"/>
              <a:buFont typeface="Wingdings" panose="05000000000000000000" pitchFamily="2" charset="2"/>
              <a:buChar char="ü"/>
            </a:pPr>
            <a:r>
              <a:rPr lang="es-ES" sz="1800" dirty="0">
                <a:solidFill>
                  <a:schemeClr val="dk1"/>
                </a:solidFill>
              </a:rPr>
              <a:t>La escala E 1/50 (se lee, uno en cincuenta), se interpreta:</a:t>
            </a:r>
            <a:endParaRPr lang="es-ES" dirty="0"/>
          </a:p>
          <a:p>
            <a:pPr marL="623888" lvl="2" indent="-361950" algn="just">
              <a:lnSpc>
                <a:spcPct val="150000"/>
              </a:lnSpc>
              <a:buClr>
                <a:schemeClr val="dk1"/>
              </a:buClr>
              <a:buSzPts val="1800"/>
              <a:buFont typeface="Arial" panose="020B0604020202020204" pitchFamily="34" charset="0"/>
              <a:buChar char="•"/>
            </a:pPr>
            <a:r>
              <a:rPr lang="es-ES" sz="1800" dirty="0">
                <a:solidFill>
                  <a:schemeClr val="dk1"/>
                </a:solidFill>
              </a:rPr>
              <a:t>2 cm en el plano equivale a 1 metro en el terreno. </a:t>
            </a:r>
            <a:endParaRPr lang="es-ES" dirty="0"/>
          </a:p>
          <a:p>
            <a:pPr marL="623888" lvl="0" indent="-361950" algn="just">
              <a:lnSpc>
                <a:spcPct val="150000"/>
              </a:lnSpc>
              <a:buClr>
                <a:schemeClr val="dk1"/>
              </a:buClr>
              <a:buSzPts val="1800"/>
              <a:buFont typeface="Arial" panose="020B0604020202020204" pitchFamily="34" charset="0"/>
              <a:buChar char="•"/>
            </a:pPr>
            <a:r>
              <a:rPr lang="es-ES" sz="1800" dirty="0">
                <a:solidFill>
                  <a:schemeClr val="dk1"/>
                </a:solidFill>
              </a:rPr>
              <a:t>1 cm en el plano, equivale 0.5 m en el terreno.  </a:t>
            </a:r>
            <a:endParaRPr lang="es-ES" dirty="0"/>
          </a:p>
        </p:txBody>
      </p:sp>
      <p:sp>
        <p:nvSpPr>
          <p:cNvPr id="6" name="Google Shape;124;p5"/>
          <p:cNvSpPr txBox="1"/>
          <p:nvPr/>
        </p:nvSpPr>
        <p:spPr>
          <a:xfrm>
            <a:off x="232560" y="4343988"/>
            <a:ext cx="6551698" cy="1338788"/>
          </a:xfrm>
          <a:prstGeom prst="rect">
            <a:avLst/>
          </a:prstGeom>
          <a:noFill/>
          <a:ln>
            <a:noFill/>
          </a:ln>
        </p:spPr>
        <p:txBody>
          <a:bodyPr spcFirstLastPara="1" wrap="square" lIns="91425" tIns="45700" rIns="91425" bIns="45700" anchor="t" anchorCtr="0">
            <a:spAutoFit/>
          </a:bodyPr>
          <a:lstStyle/>
          <a:p>
            <a:pPr marL="285750" lvl="0" indent="-285750" algn="just">
              <a:lnSpc>
                <a:spcPct val="150000"/>
              </a:lnSpc>
              <a:buFont typeface="Wingdings" panose="05000000000000000000" pitchFamily="2" charset="2"/>
              <a:buChar char="ü"/>
            </a:pPr>
            <a:r>
              <a:rPr lang="es-ES" sz="1800" dirty="0">
                <a:solidFill>
                  <a:schemeClr val="dk1"/>
                </a:solidFill>
              </a:rPr>
              <a:t>La escala E 1/25 (se lee, uno en veinticinco), se interpreta</a:t>
            </a:r>
            <a:r>
              <a:rPr lang="es-ES" sz="1800" dirty="0">
                <a:solidFill>
                  <a:schemeClr val="dk1"/>
                </a:solidFill>
                <a:latin typeface="Calibri"/>
                <a:ea typeface="Calibri"/>
                <a:cs typeface="Calibri"/>
                <a:sym typeface="Calibri"/>
              </a:rPr>
              <a:t>:</a:t>
            </a:r>
            <a:endParaRPr lang="es-ES" dirty="0"/>
          </a:p>
          <a:p>
            <a:pPr marL="623888" lvl="0" indent="-361950" algn="just">
              <a:lnSpc>
                <a:spcPct val="150000"/>
              </a:lnSpc>
              <a:buClr>
                <a:schemeClr val="dk1"/>
              </a:buClr>
              <a:buSzPts val="1800"/>
              <a:buFont typeface="Arial" panose="020B0604020202020204" pitchFamily="34" charset="0"/>
              <a:buChar char="•"/>
            </a:pPr>
            <a:r>
              <a:rPr lang="es-ES" sz="1800" dirty="0">
                <a:solidFill>
                  <a:schemeClr val="dk1"/>
                </a:solidFill>
              </a:rPr>
              <a:t>4 cm en el plano equivale a 1 metro en el terreno</a:t>
            </a:r>
            <a:endParaRPr lang="es-ES" dirty="0"/>
          </a:p>
          <a:p>
            <a:pPr marL="623888" lvl="0" indent="-361950" algn="just">
              <a:lnSpc>
                <a:spcPct val="150000"/>
              </a:lnSpc>
              <a:buClr>
                <a:schemeClr val="dk1"/>
              </a:buClr>
              <a:buSzPts val="1800"/>
              <a:buFont typeface="Arial" panose="020B0604020202020204" pitchFamily="34" charset="0"/>
              <a:buChar char="•"/>
            </a:pPr>
            <a:r>
              <a:rPr lang="es-ES" sz="1800" dirty="0">
                <a:solidFill>
                  <a:schemeClr val="dk1"/>
                </a:solidFill>
              </a:rPr>
              <a:t>1 cm en el plano, equivale 0.25 m en el terreno</a:t>
            </a:r>
            <a:endParaRPr lang="es-ES" dirty="0"/>
          </a:p>
        </p:txBody>
      </p:sp>
      <p:sp>
        <p:nvSpPr>
          <p:cNvPr id="7" name="Rectángulo 6"/>
          <p:cNvSpPr/>
          <p:nvPr/>
        </p:nvSpPr>
        <p:spPr>
          <a:xfrm>
            <a:off x="232560" y="2074877"/>
            <a:ext cx="2771897" cy="369332"/>
          </a:xfrm>
          <a:prstGeom prst="rect">
            <a:avLst/>
          </a:prstGeom>
        </p:spPr>
        <p:txBody>
          <a:bodyPr wrap="square">
            <a:spAutoFit/>
          </a:bodyPr>
          <a:lstStyle/>
          <a:p>
            <a:pPr lvl="0" algn="just"/>
            <a:r>
              <a:rPr lang="es-ES" sz="1800" dirty="0">
                <a:solidFill>
                  <a:schemeClr val="dk1"/>
                </a:solidFill>
                <a:latin typeface="+mn-lt"/>
                <a:ea typeface="Calibri"/>
                <a:cs typeface="Calibri"/>
                <a:sym typeface="Calibri"/>
              </a:rPr>
              <a:t>Por ejemplo:</a:t>
            </a:r>
            <a:endParaRPr lang="es-PE" sz="1800" dirty="0">
              <a:latin typeface="+mn-lt"/>
            </a:endParaRPr>
          </a:p>
        </p:txBody>
      </p:sp>
      <p:graphicFrame>
        <p:nvGraphicFramePr>
          <p:cNvPr id="8" name="Google Shape;476;p26"/>
          <p:cNvGraphicFramePr/>
          <p:nvPr>
            <p:extLst>
              <p:ext uri="{D42A27DB-BD31-4B8C-83A1-F6EECF244321}">
                <p14:modId xmlns:p14="http://schemas.microsoft.com/office/powerpoint/2010/main" val="2258745646"/>
              </p:ext>
            </p:extLst>
          </p:nvPr>
        </p:nvGraphicFramePr>
        <p:xfrm>
          <a:off x="6901417" y="2796572"/>
          <a:ext cx="4995399" cy="2595950"/>
        </p:xfrm>
        <a:graphic>
          <a:graphicData uri="http://schemas.openxmlformats.org/drawingml/2006/table">
            <a:tbl>
              <a:tblPr>
                <a:noFill/>
              </a:tblPr>
              <a:tblGrid>
                <a:gridCol w="884167">
                  <a:extLst>
                    <a:ext uri="{9D8B030D-6E8A-4147-A177-3AD203B41FA5}">
                      <a16:colId xmlns:a16="http://schemas.microsoft.com/office/drawing/2014/main" val="20000"/>
                    </a:ext>
                  </a:extLst>
                </a:gridCol>
                <a:gridCol w="903685">
                  <a:extLst>
                    <a:ext uri="{9D8B030D-6E8A-4147-A177-3AD203B41FA5}">
                      <a16:colId xmlns:a16="http://schemas.microsoft.com/office/drawing/2014/main" val="20001"/>
                    </a:ext>
                  </a:extLst>
                </a:gridCol>
                <a:gridCol w="935961">
                  <a:extLst>
                    <a:ext uri="{9D8B030D-6E8A-4147-A177-3AD203B41FA5}">
                      <a16:colId xmlns:a16="http://schemas.microsoft.com/office/drawing/2014/main" val="20002"/>
                    </a:ext>
                  </a:extLst>
                </a:gridCol>
                <a:gridCol w="953587">
                  <a:extLst>
                    <a:ext uri="{9D8B030D-6E8A-4147-A177-3AD203B41FA5}">
                      <a16:colId xmlns:a16="http://schemas.microsoft.com/office/drawing/2014/main" val="20003"/>
                    </a:ext>
                  </a:extLst>
                </a:gridCol>
                <a:gridCol w="263900">
                  <a:extLst>
                    <a:ext uri="{9D8B030D-6E8A-4147-A177-3AD203B41FA5}">
                      <a16:colId xmlns:a16="http://schemas.microsoft.com/office/drawing/2014/main" val="20004"/>
                    </a:ext>
                  </a:extLst>
                </a:gridCol>
                <a:gridCol w="1054099">
                  <a:extLst>
                    <a:ext uri="{9D8B030D-6E8A-4147-A177-3AD203B41FA5}">
                      <a16:colId xmlns:a16="http://schemas.microsoft.com/office/drawing/2014/main" val="20005"/>
                    </a:ext>
                  </a:extLst>
                </a:gridCol>
              </a:tblGrid>
              <a:tr h="370850">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chemeClr val="tx1"/>
                        </a:solidFill>
                      </a:endParaRPr>
                    </a:p>
                  </a:txBody>
                  <a:tcPr marL="91450" marR="91450" marT="45725" marB="45725">
                    <a:solidFill>
                      <a:schemeClr val="tx2">
                        <a:lumMod val="90000"/>
                      </a:schemeClr>
                    </a:solidFill>
                  </a:tcPr>
                </a:tc>
                <a:tc gridSpan="2">
                  <a:txBody>
                    <a:bodyPr/>
                    <a:lstStyle/>
                    <a:p>
                      <a:pPr marL="0" marR="0" lvl="0" indent="0" algn="l" rtl="0">
                        <a:lnSpc>
                          <a:spcPct val="100000"/>
                        </a:lnSpc>
                        <a:spcBef>
                          <a:spcPts val="0"/>
                        </a:spcBef>
                        <a:spcAft>
                          <a:spcPts val="0"/>
                        </a:spcAft>
                        <a:buClr>
                          <a:srgbClr val="000000"/>
                        </a:buClr>
                        <a:buSzPts val="1800"/>
                        <a:buFont typeface="Arial"/>
                        <a:buNone/>
                      </a:pPr>
                      <a:r>
                        <a:rPr lang="es-PE" sz="1800" b="1" u="none" strike="noStrike" cap="none">
                          <a:solidFill>
                            <a:schemeClr val="tx1"/>
                          </a:solidFill>
                        </a:rPr>
                        <a:t>Representa</a:t>
                      </a:r>
                      <a:endParaRPr sz="1400" b="1" u="none" strike="noStrike" cap="none">
                        <a:solidFill>
                          <a:schemeClr val="tx1"/>
                        </a:solidFill>
                      </a:endParaRPr>
                    </a:p>
                  </a:txBody>
                  <a:tcPr marL="91450" marR="91450" marT="45725" marB="45725">
                    <a:solidFill>
                      <a:schemeClr val="tx2">
                        <a:lumMod val="90000"/>
                      </a:schemeClr>
                    </a:solidFill>
                  </a:tcPr>
                </a:tc>
                <a:tc hMerge="1">
                  <a:txBody>
                    <a:bodyPr/>
                    <a:lstStyle/>
                    <a:p>
                      <a:endParaRPr lang="es-PE"/>
                    </a:p>
                  </a:txBody>
                  <a:tcPr/>
                </a:tc>
                <a:tc gridSpan="3">
                  <a:txBody>
                    <a:bodyPr/>
                    <a:lstStyle/>
                    <a:p>
                      <a:pPr marL="0" marR="0" lvl="0" indent="0" algn="l" rtl="0">
                        <a:lnSpc>
                          <a:spcPct val="100000"/>
                        </a:lnSpc>
                        <a:spcBef>
                          <a:spcPts val="0"/>
                        </a:spcBef>
                        <a:spcAft>
                          <a:spcPts val="0"/>
                        </a:spcAft>
                        <a:buClr>
                          <a:srgbClr val="000000"/>
                        </a:buClr>
                        <a:buSzPts val="1800"/>
                        <a:buFont typeface="Arial"/>
                        <a:buNone/>
                      </a:pPr>
                      <a:r>
                        <a:rPr lang="es-PE" sz="1800" b="1" u="none" strike="noStrike" cap="none" dirty="0">
                          <a:solidFill>
                            <a:schemeClr val="tx1"/>
                          </a:solidFill>
                        </a:rPr>
                        <a:t>Equivalencias</a:t>
                      </a:r>
                      <a:endParaRPr sz="1400" b="1" u="none" strike="noStrike" cap="none" dirty="0">
                        <a:solidFill>
                          <a:schemeClr val="tx1"/>
                        </a:solidFill>
                      </a:endParaRPr>
                    </a:p>
                  </a:txBody>
                  <a:tcPr marL="91450" marR="91450" marT="45725" marB="45725">
                    <a:solidFill>
                      <a:schemeClr val="tx2">
                        <a:lumMod val="90000"/>
                      </a:schemeClr>
                    </a:solidFill>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dirty="0">
                          <a:latin typeface="Calibri"/>
                          <a:ea typeface="Calibri"/>
                          <a:cs typeface="Calibri"/>
                          <a:sym typeface="Calibri"/>
                        </a:rPr>
                        <a:t>Escala</a:t>
                      </a:r>
                      <a:endParaRPr sz="1400" u="none" strike="noStrike" cap="none" dirty="0">
                        <a:latin typeface="Calibri"/>
                        <a:ea typeface="Calibri"/>
                        <a:cs typeface="Calibri"/>
                        <a:sym typeface="Calibri"/>
                      </a:endParaRPr>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1/100</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1:100</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1 cm</a:t>
                      </a:r>
                      <a:endParaRPr sz="1400" u="none" strike="noStrike" cap="none"/>
                    </a:p>
                  </a:txBody>
                  <a:tcPr marL="91450" marR="91450" marT="45725" marB="45725">
                    <a:solidFill>
                      <a:srgbClr val="F2F2F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800" u="none" strike="noStrike" cap="none" dirty="0"/>
                        <a:t>=</a:t>
                      </a:r>
                      <a:endParaRPr sz="1400" u="none" strike="noStrike" cap="none" dirty="0"/>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1.0 m</a:t>
                      </a:r>
                      <a:endParaRPr sz="1400" u="none" strike="noStrike" cap="none"/>
                    </a:p>
                  </a:txBody>
                  <a:tcPr marL="91450" marR="91450" marT="45725" marB="45725">
                    <a:solidFill>
                      <a:srgbClr val="F2F2F2"/>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s-PE" sz="1800" b="0" i="0" u="none" strike="noStrike" cap="none">
                          <a:solidFill>
                            <a:srgbClr val="000000"/>
                          </a:solidFill>
                          <a:latin typeface="Calibri"/>
                          <a:ea typeface="Calibri"/>
                          <a:cs typeface="Calibri"/>
                          <a:sym typeface="Calibri"/>
                        </a:rPr>
                        <a:t>Escala</a:t>
                      </a:r>
                      <a:endParaRPr sz="1800" u="none" strike="noStrike" cap="none">
                        <a:latin typeface="Calibri"/>
                        <a:ea typeface="Calibri"/>
                        <a:cs typeface="Calibri"/>
                        <a:sym typeface="Calibri"/>
                      </a:endParaRPr>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1/50</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1:50</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2 cm</a:t>
                      </a:r>
                      <a:endParaRPr sz="1400" u="none" strike="noStrike" cap="none"/>
                    </a:p>
                  </a:txBody>
                  <a:tcPr marL="91450" marR="91450" marT="45725" marB="45725">
                    <a:solidFill>
                      <a:srgbClr val="F2F2F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800" u="none" strike="noStrike" cap="none" dirty="0"/>
                        <a:t>=</a:t>
                      </a:r>
                      <a:endParaRPr sz="1400" u="none" strike="noStrike" cap="none" dirty="0"/>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1.0 m</a:t>
                      </a:r>
                      <a:endParaRPr sz="1400" u="none" strike="noStrike" cap="none"/>
                    </a:p>
                  </a:txBody>
                  <a:tcPr marL="91450" marR="91450" marT="45725" marB="45725">
                    <a:solidFill>
                      <a:srgbClr val="F2F2F2"/>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s-PE" sz="1800" b="0" i="0" u="none" strike="noStrike" cap="none">
                          <a:solidFill>
                            <a:srgbClr val="000000"/>
                          </a:solidFill>
                          <a:latin typeface="Calibri"/>
                          <a:ea typeface="Calibri"/>
                          <a:cs typeface="Calibri"/>
                          <a:sym typeface="Calibri"/>
                        </a:rPr>
                        <a:t>Escala</a:t>
                      </a:r>
                      <a:endParaRPr sz="1800" u="none" strike="noStrike" cap="none">
                        <a:latin typeface="Calibri"/>
                        <a:ea typeface="Calibri"/>
                        <a:cs typeface="Calibri"/>
                        <a:sym typeface="Calibri"/>
                      </a:endParaRPr>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1/25</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1:25</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4 cm</a:t>
                      </a:r>
                      <a:endParaRPr sz="1400" u="none" strike="noStrike" cap="none"/>
                    </a:p>
                  </a:txBody>
                  <a:tcPr marL="91450" marR="91450" marT="45725" marB="45725">
                    <a:solidFill>
                      <a:srgbClr val="F2F2F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800" u="none" strike="noStrike" cap="none" dirty="0"/>
                        <a:t>=</a:t>
                      </a:r>
                      <a:endParaRPr sz="1400" u="none" strike="noStrike" cap="none" dirty="0"/>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1.0 m</a:t>
                      </a:r>
                      <a:endParaRPr sz="1400" u="none" strike="noStrike" cap="none"/>
                    </a:p>
                  </a:txBody>
                  <a:tcPr marL="91450" marR="91450" marT="45725" marB="45725">
                    <a:solidFill>
                      <a:srgbClr val="F2F2F2"/>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s-PE" sz="1800" b="0" i="0" u="none" strike="noStrike" cap="none">
                          <a:solidFill>
                            <a:srgbClr val="000000"/>
                          </a:solidFill>
                          <a:latin typeface="Calibri"/>
                          <a:ea typeface="Calibri"/>
                          <a:cs typeface="Calibri"/>
                          <a:sym typeface="Calibri"/>
                        </a:rPr>
                        <a:t>Escala</a:t>
                      </a:r>
                      <a:endParaRPr sz="1800" u="none" strike="noStrike" cap="none">
                        <a:latin typeface="Calibri"/>
                        <a:ea typeface="Calibri"/>
                        <a:cs typeface="Calibri"/>
                        <a:sym typeface="Calibri"/>
                      </a:endParaRPr>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1/20</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1:20</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5 cm</a:t>
                      </a:r>
                      <a:endParaRPr sz="1400" u="none" strike="noStrike" cap="none"/>
                    </a:p>
                  </a:txBody>
                  <a:tcPr marL="91450" marR="91450" marT="45725" marB="45725">
                    <a:solidFill>
                      <a:srgbClr val="F2F2F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800" u="none" strike="noStrike" cap="none" dirty="0"/>
                        <a:t>=</a:t>
                      </a:r>
                      <a:endParaRPr sz="1400" u="none" strike="noStrike" cap="none" dirty="0"/>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1.0 m</a:t>
                      </a:r>
                      <a:endParaRPr sz="1400" u="none" strike="noStrike" cap="none"/>
                    </a:p>
                  </a:txBody>
                  <a:tcPr marL="91450" marR="91450" marT="45725" marB="45725">
                    <a:solidFill>
                      <a:srgbClr val="F2F2F2"/>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s-PE" sz="1800" b="0" i="0" u="none" strike="noStrike" cap="none">
                          <a:solidFill>
                            <a:srgbClr val="000000"/>
                          </a:solidFill>
                          <a:latin typeface="Calibri"/>
                          <a:ea typeface="Calibri"/>
                          <a:cs typeface="Calibri"/>
                          <a:sym typeface="Calibri"/>
                        </a:rPr>
                        <a:t>Escala</a:t>
                      </a:r>
                      <a:endParaRPr sz="1800" u="none" strike="noStrike" cap="none">
                        <a:latin typeface="Calibri"/>
                        <a:ea typeface="Calibri"/>
                        <a:cs typeface="Calibri"/>
                        <a:sym typeface="Calibri"/>
                      </a:endParaRPr>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1/10</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1:10</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10 cm</a:t>
                      </a:r>
                      <a:endParaRPr sz="1400" u="none" strike="noStrike" cap="none"/>
                    </a:p>
                  </a:txBody>
                  <a:tcPr marL="91450" marR="91450" marT="45725" marB="45725">
                    <a:solidFill>
                      <a:srgbClr val="F2F2F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800" u="none" strike="noStrike" cap="none" dirty="0"/>
                        <a:t>=</a:t>
                      </a:r>
                      <a:endParaRPr sz="1400" u="none" strike="noStrike" cap="none" dirty="0"/>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1.0 m</a:t>
                      </a:r>
                      <a:endParaRPr sz="1400" u="none" strike="noStrike" cap="none"/>
                    </a:p>
                  </a:txBody>
                  <a:tcPr marL="91450" marR="91450" marT="45725" marB="45725">
                    <a:solidFill>
                      <a:srgbClr val="F2F2F2"/>
                    </a:solidFill>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latin typeface="Calibri"/>
                          <a:ea typeface="Calibri"/>
                          <a:cs typeface="Calibri"/>
                          <a:sym typeface="Calibri"/>
                        </a:rPr>
                        <a:t>Escala</a:t>
                      </a:r>
                      <a:endParaRPr sz="1400" u="none" strike="noStrike" cap="none">
                        <a:latin typeface="Calibri"/>
                        <a:ea typeface="Calibri"/>
                        <a:cs typeface="Calibri"/>
                        <a:sym typeface="Calibri"/>
                      </a:endParaRPr>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1/1</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1:1</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a:t>100 cm</a:t>
                      </a:r>
                      <a:endParaRPr sz="1400" u="none" strike="noStrike" cap="none"/>
                    </a:p>
                  </a:txBody>
                  <a:tcPr marL="91450" marR="91450" marT="45725" marB="45725">
                    <a:solidFill>
                      <a:srgbClr val="F2F2F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800" u="none" strike="noStrike" cap="none" dirty="0"/>
                        <a:t>=</a:t>
                      </a:r>
                      <a:endParaRPr sz="1400" u="none" strike="noStrike" cap="none" dirty="0"/>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PE" sz="1800" u="none" strike="noStrike" cap="none" dirty="0"/>
                        <a:t>1.0 m</a:t>
                      </a:r>
                      <a:endParaRPr sz="1400" u="none" strike="noStrike" cap="none" dirty="0"/>
                    </a:p>
                  </a:txBody>
                  <a:tcPr marL="91450" marR="91450" marT="45725" marB="45725">
                    <a:solidFill>
                      <a:srgbClr val="F2F2F2"/>
                    </a:solidFill>
                  </a:tcPr>
                </a:tc>
                <a:extLst>
                  <a:ext uri="{0D108BD9-81ED-4DB2-BD59-A6C34878D82A}">
                    <a16:rowId xmlns:a16="http://schemas.microsoft.com/office/drawing/2014/main" val="10006"/>
                  </a:ext>
                </a:extLst>
              </a:tr>
            </a:tbl>
          </a:graphicData>
        </a:graphic>
      </p:graphicFrame>
      <p:sp>
        <p:nvSpPr>
          <p:cNvPr id="9" name="Rectángulo 8"/>
          <p:cNvSpPr/>
          <p:nvPr/>
        </p:nvSpPr>
        <p:spPr>
          <a:xfrm>
            <a:off x="6901417" y="3927929"/>
            <a:ext cx="4995399" cy="333375"/>
          </a:xfrm>
          <a:prstGeom prst="rect">
            <a:avLst/>
          </a:prstGeom>
          <a:solidFill>
            <a:schemeClr val="accent6">
              <a:lumMod val="40000"/>
              <a:lumOff val="6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800" dirty="0">
                <a:solidFill>
                  <a:schemeClr val="tx1">
                    <a:lumMod val="65000"/>
                    <a:lumOff val="35000"/>
                  </a:schemeClr>
                </a:solidFill>
              </a:rPr>
              <a:t> </a:t>
            </a:r>
          </a:p>
        </p:txBody>
      </p:sp>
      <p:sp>
        <p:nvSpPr>
          <p:cNvPr id="11" name="Rectángulo 10"/>
          <p:cNvSpPr/>
          <p:nvPr/>
        </p:nvSpPr>
        <p:spPr>
          <a:xfrm>
            <a:off x="6901416" y="3554076"/>
            <a:ext cx="4995399" cy="333375"/>
          </a:xfrm>
          <a:prstGeom prst="rect">
            <a:avLst/>
          </a:prstGeom>
          <a:solidFill>
            <a:srgbClr val="F8CBAD">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800" dirty="0">
                <a:solidFill>
                  <a:schemeClr val="tx1">
                    <a:lumMod val="65000"/>
                    <a:lumOff val="35000"/>
                  </a:schemeClr>
                </a:solidFill>
              </a:rPr>
              <a:t> </a:t>
            </a:r>
          </a:p>
        </p:txBody>
      </p:sp>
      <p:sp>
        <p:nvSpPr>
          <p:cNvPr id="12"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Uso del escalímetro</a:t>
            </a:r>
            <a:endParaRPr sz="1200" dirty="0"/>
          </a:p>
        </p:txBody>
      </p:sp>
    </p:spTree>
    <p:extLst>
      <p:ext uri="{BB962C8B-B14F-4D97-AF65-F5344CB8AC3E}">
        <p14:creationId xmlns:p14="http://schemas.microsoft.com/office/powerpoint/2010/main" val="336821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4" name="Imagen 3">
            <a:extLst>
              <a:ext uri="{FF2B5EF4-FFF2-40B4-BE49-F238E27FC236}">
                <a16:creationId xmlns:a16="http://schemas.microsoft.com/office/drawing/2014/main" id="{58531887-FA5F-4E31-8F16-EAA46CAF8ADC}"/>
              </a:ext>
            </a:extLst>
          </p:cNvPr>
          <p:cNvPicPr>
            <a:picLocks noChangeAspect="1"/>
          </p:cNvPicPr>
          <p:nvPr/>
        </p:nvPicPr>
        <p:blipFill>
          <a:blip r:embed="rId3"/>
          <a:stretch>
            <a:fillRect/>
          </a:stretch>
        </p:blipFill>
        <p:spPr>
          <a:xfrm>
            <a:off x="3481387" y="968829"/>
            <a:ext cx="5229225" cy="5136696"/>
          </a:xfrm>
          <a:prstGeom prst="rect">
            <a:avLst/>
          </a:prstGeom>
        </p:spPr>
      </p:pic>
    </p:spTree>
    <p:extLst>
      <p:ext uri="{BB962C8B-B14F-4D97-AF65-F5344CB8AC3E}">
        <p14:creationId xmlns:p14="http://schemas.microsoft.com/office/powerpoint/2010/main" val="2376054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Rectángulo 1"/>
          <p:cNvSpPr/>
          <p:nvPr/>
        </p:nvSpPr>
        <p:spPr>
          <a:xfrm>
            <a:off x="0" y="3674225"/>
            <a:ext cx="12192000" cy="745246"/>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00" name="Google Shape;100;p2"/>
          <p:cNvSpPr txBox="1"/>
          <p:nvPr/>
        </p:nvSpPr>
        <p:spPr>
          <a:xfrm>
            <a:off x="325439" y="3754460"/>
            <a:ext cx="8267749" cy="5847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PE" sz="3200" b="1" i="0" u="none" strike="noStrike" cap="none" dirty="0">
                <a:solidFill>
                  <a:schemeClr val="tx1"/>
                </a:solidFill>
                <a:latin typeface="Arial"/>
                <a:ea typeface="Arial"/>
                <a:cs typeface="Arial"/>
                <a:sym typeface="Arial"/>
              </a:rPr>
              <a:t>UNIDAD DE APRENDIZAJE N° 01</a:t>
            </a:r>
            <a:endParaRPr sz="3200" b="1" i="0" u="none" strike="noStrike" cap="none" dirty="0">
              <a:solidFill>
                <a:schemeClr val="tx1"/>
              </a:solidFill>
              <a:latin typeface="Arial"/>
              <a:ea typeface="Arial"/>
              <a:cs typeface="Arial"/>
              <a:sym typeface="Arial"/>
            </a:endParaRPr>
          </a:p>
        </p:txBody>
      </p:sp>
      <p:sp>
        <p:nvSpPr>
          <p:cNvPr id="101" name="Google Shape;101;p2"/>
          <p:cNvSpPr txBox="1"/>
          <p:nvPr/>
        </p:nvSpPr>
        <p:spPr>
          <a:xfrm>
            <a:off x="325439" y="4499706"/>
            <a:ext cx="11360283" cy="830956"/>
          </a:xfrm>
          <a:prstGeom prst="rect">
            <a:avLst/>
          </a:prstGeom>
          <a:noFill/>
          <a:ln>
            <a:noFill/>
          </a:ln>
        </p:spPr>
        <p:txBody>
          <a:bodyPr spcFirstLastPara="1" wrap="square" lIns="91425" tIns="45700" rIns="91425" bIns="45700" anchor="t" anchorCtr="0">
            <a:spAutoFit/>
          </a:bodyPr>
          <a:lstStyle/>
          <a:p>
            <a:r>
              <a:rPr lang="es-ES" sz="2400" b="1" dirty="0">
                <a:solidFill>
                  <a:schemeClr val="tx1">
                    <a:lumMod val="50000"/>
                    <a:lumOff val="50000"/>
                  </a:schemeClr>
                </a:solidFill>
                <a:sym typeface="Calibri"/>
              </a:rPr>
              <a:t>INTERPRETACIÓN DE PLANOS DE ARQUITECTURA DE VIVIENDAS DE ALBAÑILERÍA CONFINADA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Uso del escalímetro</a:t>
            </a:r>
            <a:endParaRPr sz="1200" dirty="0"/>
          </a:p>
        </p:txBody>
      </p:sp>
      <p:sp>
        <p:nvSpPr>
          <p:cNvPr id="5" name="Rectángulo 4"/>
          <p:cNvSpPr/>
          <p:nvPr/>
        </p:nvSpPr>
        <p:spPr>
          <a:xfrm>
            <a:off x="232560" y="1941527"/>
            <a:ext cx="11664256" cy="923330"/>
          </a:xfrm>
          <a:prstGeom prst="rect">
            <a:avLst/>
          </a:prstGeom>
        </p:spPr>
        <p:txBody>
          <a:bodyPr wrap="square">
            <a:spAutoFit/>
          </a:bodyPr>
          <a:lstStyle/>
          <a:p>
            <a:pPr lvl="0" algn="just">
              <a:lnSpc>
                <a:spcPct val="150000"/>
              </a:lnSpc>
              <a:buSzPts val="1800"/>
            </a:pPr>
            <a:r>
              <a:rPr lang="es-ES" sz="1800" dirty="0">
                <a:solidFill>
                  <a:schemeClr val="dk1"/>
                </a:solidFill>
              </a:rPr>
              <a:t>Por ejemplo, al observar el plano en obra, faltó colocar la medida importante para poder iniciar el trazo en obra. En el caso que el plano no indique la escala, </a:t>
            </a:r>
            <a:r>
              <a:rPr lang="es-ES" sz="1800" b="1" dirty="0">
                <a:solidFill>
                  <a:schemeClr val="dk1"/>
                </a:solidFill>
              </a:rPr>
              <a:t>¿Cómo calcular la medida en el plano? </a:t>
            </a:r>
            <a:endParaRPr lang="es-ES" b="1" dirty="0"/>
          </a:p>
        </p:txBody>
      </p:sp>
      <p:pic>
        <p:nvPicPr>
          <p:cNvPr id="6" name="Google Shape;512;p29"/>
          <p:cNvPicPr preferRelativeResize="0"/>
          <p:nvPr/>
        </p:nvPicPr>
        <p:blipFill rotWithShape="1">
          <a:blip r:embed="rId3">
            <a:alphaModFix/>
          </a:blip>
          <a:srcRect/>
          <a:stretch/>
        </p:blipFill>
        <p:spPr>
          <a:xfrm>
            <a:off x="533582" y="3037763"/>
            <a:ext cx="5344704" cy="3152444"/>
          </a:xfrm>
          <a:prstGeom prst="rect">
            <a:avLst/>
          </a:prstGeom>
          <a:noFill/>
          <a:ln>
            <a:noFill/>
          </a:ln>
        </p:spPr>
      </p:pic>
      <p:sp>
        <p:nvSpPr>
          <p:cNvPr id="7" name="Google Shape;513;p29"/>
          <p:cNvSpPr/>
          <p:nvPr/>
        </p:nvSpPr>
        <p:spPr>
          <a:xfrm rot="924545">
            <a:off x="2567935" y="3767992"/>
            <a:ext cx="587289" cy="418842"/>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2400" b="0" i="0" u="none" strike="noStrike" cap="none" dirty="0">
                <a:solidFill>
                  <a:schemeClr val="lt1"/>
                </a:solidFill>
                <a:latin typeface="Arial"/>
                <a:ea typeface="Arial"/>
                <a:cs typeface="Arial"/>
                <a:sym typeface="Arial"/>
              </a:rPr>
              <a:t>¿?</a:t>
            </a:r>
            <a:endParaRPr sz="2000" b="0" i="0" u="none" strike="noStrike" cap="none" dirty="0">
              <a:solidFill>
                <a:srgbClr val="000000"/>
              </a:solidFill>
              <a:latin typeface="Arial"/>
              <a:ea typeface="Arial"/>
              <a:cs typeface="Arial"/>
              <a:sym typeface="Arial"/>
            </a:endParaRPr>
          </a:p>
        </p:txBody>
      </p:sp>
      <p:grpSp>
        <p:nvGrpSpPr>
          <p:cNvPr id="8" name="Google Shape;514;p29"/>
          <p:cNvGrpSpPr/>
          <p:nvPr/>
        </p:nvGrpSpPr>
        <p:grpSpPr>
          <a:xfrm>
            <a:off x="6466296" y="2862943"/>
            <a:ext cx="5344703" cy="3327264"/>
            <a:chOff x="0" y="0"/>
            <a:chExt cx="3177540" cy="2263775"/>
          </a:xfrm>
        </p:grpSpPr>
        <p:cxnSp>
          <p:nvCxnSpPr>
            <p:cNvPr id="9" name="Google Shape;515;p29"/>
            <p:cNvCxnSpPr/>
            <p:nvPr/>
          </p:nvCxnSpPr>
          <p:spPr>
            <a:xfrm>
              <a:off x="495300" y="769620"/>
              <a:ext cx="2369820" cy="518160"/>
            </a:xfrm>
            <a:prstGeom prst="straightConnector1">
              <a:avLst/>
            </a:prstGeom>
            <a:noFill/>
            <a:ln w="28575" cap="flat" cmpd="sng">
              <a:solidFill>
                <a:srgbClr val="FF0000"/>
              </a:solidFill>
              <a:prstDash val="solid"/>
              <a:miter lim="800000"/>
              <a:headEnd type="triangle" w="med" len="med"/>
              <a:tailEnd type="triangle" w="med" len="med"/>
            </a:ln>
          </p:spPr>
        </p:cxnSp>
        <p:pic>
          <p:nvPicPr>
            <p:cNvPr id="11" name="Google Shape;516;p29"/>
            <p:cNvPicPr preferRelativeResize="0"/>
            <p:nvPr/>
          </p:nvPicPr>
          <p:blipFill rotWithShape="1">
            <a:blip r:embed="rId4">
              <a:alphaModFix/>
            </a:blip>
            <a:srcRect l="25718" t="12987" r="17132" b="12985"/>
            <a:stretch/>
          </p:blipFill>
          <p:spPr>
            <a:xfrm>
              <a:off x="0" y="0"/>
              <a:ext cx="3177540" cy="2263775"/>
            </a:xfrm>
            <a:prstGeom prst="rect">
              <a:avLst/>
            </a:prstGeom>
            <a:noFill/>
            <a:ln>
              <a:noFill/>
            </a:ln>
          </p:spPr>
        </p:pic>
        <p:sp>
          <p:nvSpPr>
            <p:cNvPr id="12" name="Google Shape;517;p29"/>
            <p:cNvSpPr txBox="1"/>
            <p:nvPr/>
          </p:nvSpPr>
          <p:spPr>
            <a:xfrm rot="655635">
              <a:off x="1405375" y="623246"/>
              <a:ext cx="678080" cy="342496"/>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800"/>
                <a:buFont typeface="Arial"/>
                <a:buNone/>
              </a:pPr>
              <a:r>
                <a:rPr lang="es-PE" sz="2400" b="0" i="0" u="none" strike="noStrike" cap="none">
                  <a:solidFill>
                    <a:schemeClr val="lt1"/>
                  </a:solidFill>
                  <a:latin typeface="Arial"/>
                  <a:ea typeface="Arial"/>
                  <a:cs typeface="Arial"/>
                  <a:sym typeface="Arial"/>
                </a:rPr>
                <a:t>¿? m </a:t>
              </a:r>
              <a:endParaRPr sz="2400" b="0" i="0" u="none" strike="noStrike" cap="none">
                <a:solidFill>
                  <a:schemeClr val="lt1"/>
                </a:solidFill>
                <a:latin typeface="Arial"/>
                <a:ea typeface="Arial"/>
                <a:cs typeface="Arial"/>
                <a:sym typeface="Arial"/>
              </a:endParaRPr>
            </a:p>
          </p:txBody>
        </p:sp>
      </p:grpSp>
      <p:sp>
        <p:nvSpPr>
          <p:cNvPr id="14" name="Google Shape;518;p29"/>
          <p:cNvSpPr/>
          <p:nvPr/>
        </p:nvSpPr>
        <p:spPr>
          <a:xfrm>
            <a:off x="5878286" y="4257330"/>
            <a:ext cx="588010" cy="559834"/>
          </a:xfrm>
          <a:prstGeom prst="rightArrow">
            <a:avLst>
              <a:gd name="adj1" fmla="val 50000"/>
              <a:gd name="adj2" fmla="val 50000"/>
            </a:avLst>
          </a:prstGeom>
          <a:solidFill>
            <a:srgbClr val="F8CBAD"/>
          </a:solidFill>
          <a:ln w="38100" cap="flat" cmpd="sng">
            <a:solidFill>
              <a:srgbClr val="FF47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519;p29"/>
          <p:cNvSpPr txBox="1"/>
          <p:nvPr/>
        </p:nvSpPr>
        <p:spPr>
          <a:xfrm rot="655635">
            <a:off x="8830171" y="3754767"/>
            <a:ext cx="1140548" cy="503396"/>
          </a:xfrm>
          <a:prstGeom prst="rect">
            <a:avLst/>
          </a:prstGeom>
          <a:solidFill>
            <a:srgbClr val="F8CBAD"/>
          </a:solid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800"/>
              <a:buFont typeface="Arial"/>
              <a:buNone/>
            </a:pPr>
            <a:r>
              <a:rPr lang="es-PE" sz="2400" dirty="0">
                <a:solidFill>
                  <a:schemeClr val="tx1"/>
                </a:solidFill>
                <a:latin typeface="Calibri"/>
                <a:ea typeface="Calibri"/>
                <a:cs typeface="Calibri"/>
                <a:sym typeface="Calibri"/>
              </a:rPr>
              <a:t>1.15</a:t>
            </a:r>
            <a:r>
              <a:rPr lang="es-PE" sz="2400" b="0" i="0" u="none" strike="noStrike" cap="none" dirty="0">
                <a:solidFill>
                  <a:schemeClr val="tx1"/>
                </a:solidFill>
                <a:latin typeface="Arial"/>
                <a:ea typeface="Arial"/>
                <a:cs typeface="Arial"/>
                <a:sym typeface="Arial"/>
              </a:rPr>
              <a:t> m </a:t>
            </a:r>
            <a:endParaRPr sz="24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24173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Uso del escalímetro</a:t>
            </a:r>
            <a:endParaRPr sz="1200" dirty="0"/>
          </a:p>
        </p:txBody>
      </p:sp>
      <p:pic>
        <p:nvPicPr>
          <p:cNvPr id="5" name="Google Shape;559;p32"/>
          <p:cNvPicPr preferRelativeResize="0"/>
          <p:nvPr/>
        </p:nvPicPr>
        <p:blipFill rotWithShape="1">
          <a:blip r:embed="rId3">
            <a:alphaModFix/>
          </a:blip>
          <a:srcRect/>
          <a:stretch/>
        </p:blipFill>
        <p:spPr>
          <a:xfrm>
            <a:off x="232560" y="2399683"/>
            <a:ext cx="5625055" cy="3772517"/>
          </a:xfrm>
          <a:prstGeom prst="rect">
            <a:avLst/>
          </a:prstGeom>
          <a:noFill/>
          <a:ln>
            <a:noFill/>
          </a:ln>
        </p:spPr>
      </p:pic>
      <p:sp>
        <p:nvSpPr>
          <p:cNvPr id="6" name="Google Shape;560;p32"/>
          <p:cNvSpPr/>
          <p:nvPr/>
        </p:nvSpPr>
        <p:spPr>
          <a:xfrm>
            <a:off x="5857616" y="4271219"/>
            <a:ext cx="588010" cy="559834"/>
          </a:xfrm>
          <a:prstGeom prst="right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7" name="Google Shape;561;p32"/>
          <p:cNvGraphicFramePr/>
          <p:nvPr>
            <p:extLst>
              <p:ext uri="{D42A27DB-BD31-4B8C-83A1-F6EECF244321}">
                <p14:modId xmlns:p14="http://schemas.microsoft.com/office/powerpoint/2010/main" val="423657242"/>
              </p:ext>
            </p:extLst>
          </p:nvPr>
        </p:nvGraphicFramePr>
        <p:xfrm>
          <a:off x="6632994" y="5124694"/>
          <a:ext cx="5004750" cy="544450"/>
        </p:xfrm>
        <a:graphic>
          <a:graphicData uri="http://schemas.openxmlformats.org/drawingml/2006/table">
            <a:tbl>
              <a:tblPr>
                <a:noFill/>
              </a:tblPr>
              <a:tblGrid>
                <a:gridCol w="1007475">
                  <a:extLst>
                    <a:ext uri="{9D8B030D-6E8A-4147-A177-3AD203B41FA5}">
                      <a16:colId xmlns:a16="http://schemas.microsoft.com/office/drawing/2014/main" val="20000"/>
                    </a:ext>
                  </a:extLst>
                </a:gridCol>
                <a:gridCol w="764400">
                  <a:extLst>
                    <a:ext uri="{9D8B030D-6E8A-4147-A177-3AD203B41FA5}">
                      <a16:colId xmlns:a16="http://schemas.microsoft.com/office/drawing/2014/main" val="20001"/>
                    </a:ext>
                  </a:extLst>
                </a:gridCol>
                <a:gridCol w="435425">
                  <a:extLst>
                    <a:ext uri="{9D8B030D-6E8A-4147-A177-3AD203B41FA5}">
                      <a16:colId xmlns:a16="http://schemas.microsoft.com/office/drawing/2014/main" val="20002"/>
                    </a:ext>
                  </a:extLst>
                </a:gridCol>
                <a:gridCol w="2797450">
                  <a:extLst>
                    <a:ext uri="{9D8B030D-6E8A-4147-A177-3AD203B41FA5}">
                      <a16:colId xmlns:a16="http://schemas.microsoft.com/office/drawing/2014/main" val="20003"/>
                    </a:ext>
                  </a:extLst>
                </a:gridCol>
              </a:tblGrid>
              <a:tr h="168275">
                <a:tc rowSpan="2">
                  <a:txBody>
                    <a:bodyPr/>
                    <a:lstStyle/>
                    <a:p>
                      <a:pPr marL="0" marR="0" lvl="0" indent="0" algn="r" rtl="0">
                        <a:lnSpc>
                          <a:spcPct val="107000"/>
                        </a:lnSpc>
                        <a:spcBef>
                          <a:spcPts val="0"/>
                        </a:spcBef>
                        <a:spcAft>
                          <a:spcPts val="0"/>
                        </a:spcAft>
                        <a:buClr>
                          <a:srgbClr val="000000"/>
                        </a:buClr>
                        <a:buSzPts val="1400"/>
                        <a:buFont typeface="Arial"/>
                        <a:buNone/>
                      </a:pPr>
                      <a:r>
                        <a:rPr lang="es-PE" sz="1800" u="none" strike="noStrike" cap="none">
                          <a:solidFill>
                            <a:srgbClr val="000000"/>
                          </a:solidFill>
                          <a:latin typeface="Arial"/>
                          <a:ea typeface="Arial"/>
                          <a:cs typeface="Arial"/>
                          <a:sym typeface="Arial"/>
                        </a:rPr>
                        <a:t>Escala</a:t>
                      </a:r>
                      <a:endParaRPr sz="1800" u="none" strike="noStrike" cap="none">
                        <a:latin typeface="Arial"/>
                        <a:ea typeface="Arial"/>
                        <a:cs typeface="Arial"/>
                        <a:sym typeface="Arial"/>
                      </a:endParaRPr>
                    </a:p>
                  </a:txBody>
                  <a:tcPr marL="44450" marR="444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400"/>
                        <a:buFont typeface="Arial"/>
                        <a:buNone/>
                      </a:pPr>
                      <a:r>
                        <a:rPr lang="es-PE" sz="1800" u="none" strike="noStrike" cap="none" dirty="0">
                          <a:solidFill>
                            <a:srgbClr val="000000"/>
                          </a:solidFill>
                          <a:latin typeface="Arial"/>
                          <a:ea typeface="Arial"/>
                          <a:cs typeface="Arial"/>
                          <a:sym typeface="Arial"/>
                        </a:rPr>
                        <a:t>1</a:t>
                      </a:r>
                      <a:endParaRPr sz="1800" u="none" strike="noStrike" cap="none" dirty="0">
                        <a:latin typeface="Arial"/>
                        <a:ea typeface="Arial"/>
                        <a:cs typeface="Arial"/>
                        <a:sym typeface="Arial"/>
                      </a:endParaRPr>
                    </a:p>
                  </a:txBody>
                  <a:tcPr marL="44450" marR="4445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rowSpan="2">
                  <a:txBody>
                    <a:bodyPr/>
                    <a:lstStyle/>
                    <a:p>
                      <a:pPr marL="0" marR="0" lvl="0" indent="0" algn="ctr" rtl="0">
                        <a:lnSpc>
                          <a:spcPct val="107000"/>
                        </a:lnSpc>
                        <a:spcBef>
                          <a:spcPts val="0"/>
                        </a:spcBef>
                        <a:spcAft>
                          <a:spcPts val="0"/>
                        </a:spcAft>
                        <a:buClr>
                          <a:srgbClr val="000000"/>
                        </a:buClr>
                        <a:buSzPts val="1400"/>
                        <a:buFont typeface="Arial"/>
                        <a:buNone/>
                      </a:pPr>
                      <a:r>
                        <a:rPr lang="es-PE" sz="1800" u="none" strike="noStrike" cap="none">
                          <a:solidFill>
                            <a:srgbClr val="000000"/>
                          </a:solidFill>
                          <a:latin typeface="Arial"/>
                          <a:ea typeface="Arial"/>
                          <a:cs typeface="Arial"/>
                          <a:sym typeface="Arial"/>
                        </a:rPr>
                        <a:t>=</a:t>
                      </a:r>
                      <a:endParaRPr sz="1800" u="none" strike="noStrike" cap="none">
                        <a:latin typeface="Arial"/>
                        <a:ea typeface="Arial"/>
                        <a:cs typeface="Arial"/>
                        <a:sym typeface="Arial"/>
                      </a:endParaRPr>
                    </a:p>
                  </a:txBody>
                  <a:tcPr marL="44450" marR="444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400"/>
                        <a:buFont typeface="Arial"/>
                        <a:buNone/>
                      </a:pPr>
                      <a:r>
                        <a:rPr lang="es-PE" sz="1800" u="none" strike="noStrike" cap="none" dirty="0">
                          <a:solidFill>
                            <a:srgbClr val="000000"/>
                          </a:solidFill>
                          <a:latin typeface="Arial"/>
                          <a:ea typeface="Arial"/>
                          <a:cs typeface="Arial"/>
                          <a:sym typeface="Arial"/>
                        </a:rPr>
                        <a:t>Medida en Plano</a:t>
                      </a:r>
                      <a:endParaRPr sz="1800" u="none" strike="noStrike" cap="none" dirty="0">
                        <a:latin typeface="Arial"/>
                        <a:ea typeface="Arial"/>
                        <a:cs typeface="Arial"/>
                        <a:sym typeface="Arial"/>
                      </a:endParaRPr>
                    </a:p>
                  </a:txBody>
                  <a:tcPr marL="44450" marR="4445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8275">
                <a:tc vMerge="1">
                  <a:txBody>
                    <a:bodyPr/>
                    <a:lstStyle/>
                    <a:p>
                      <a:endParaRPr lang="es-PE"/>
                    </a:p>
                  </a:txBody>
                  <a:tcPr/>
                </a:tc>
                <a:tc>
                  <a:txBody>
                    <a:bodyPr/>
                    <a:lstStyle/>
                    <a:p>
                      <a:pPr marL="0" marR="0" lvl="0" indent="0" algn="ctr" rtl="0">
                        <a:lnSpc>
                          <a:spcPct val="107000"/>
                        </a:lnSpc>
                        <a:spcBef>
                          <a:spcPts val="0"/>
                        </a:spcBef>
                        <a:spcAft>
                          <a:spcPts val="0"/>
                        </a:spcAft>
                        <a:buClr>
                          <a:srgbClr val="000000"/>
                        </a:buClr>
                        <a:buSzPts val="1400"/>
                        <a:buFont typeface="Arial"/>
                        <a:buNone/>
                      </a:pPr>
                      <a:r>
                        <a:rPr lang="es-PE" sz="1800" u="none" strike="noStrike" cap="none">
                          <a:solidFill>
                            <a:srgbClr val="000000"/>
                          </a:solidFill>
                          <a:latin typeface="Arial"/>
                          <a:ea typeface="Arial"/>
                          <a:cs typeface="Arial"/>
                          <a:sym typeface="Arial"/>
                        </a:rPr>
                        <a:t>E</a:t>
                      </a:r>
                      <a:endParaRPr sz="1800" u="none" strike="noStrike" cap="none">
                        <a:latin typeface="Arial"/>
                        <a:ea typeface="Arial"/>
                        <a:cs typeface="Arial"/>
                        <a:sym typeface="Arial"/>
                      </a:endParaRPr>
                    </a:p>
                  </a:txBody>
                  <a:tcPr marL="44450" marR="4445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s-PE"/>
                    </a:p>
                  </a:txBody>
                  <a:tcPr/>
                </a:tc>
                <a:tc>
                  <a:txBody>
                    <a:bodyPr/>
                    <a:lstStyle/>
                    <a:p>
                      <a:pPr marL="0" marR="0" lvl="0" indent="0" algn="ctr" rtl="0">
                        <a:lnSpc>
                          <a:spcPct val="107000"/>
                        </a:lnSpc>
                        <a:spcBef>
                          <a:spcPts val="0"/>
                        </a:spcBef>
                        <a:spcAft>
                          <a:spcPts val="0"/>
                        </a:spcAft>
                        <a:buClr>
                          <a:srgbClr val="000000"/>
                        </a:buClr>
                        <a:buSzPts val="1400"/>
                        <a:buFont typeface="Arial"/>
                        <a:buNone/>
                      </a:pPr>
                      <a:r>
                        <a:rPr lang="es-PE" sz="1800" u="none" strike="noStrike" cap="none" dirty="0">
                          <a:solidFill>
                            <a:srgbClr val="000000"/>
                          </a:solidFill>
                          <a:latin typeface="Arial"/>
                          <a:ea typeface="Arial"/>
                          <a:cs typeface="Arial"/>
                          <a:sym typeface="Arial"/>
                        </a:rPr>
                        <a:t>Medida en Campo</a:t>
                      </a:r>
                      <a:endParaRPr sz="1800" u="none" strike="noStrike" cap="none" dirty="0">
                        <a:latin typeface="Arial"/>
                        <a:ea typeface="Arial"/>
                        <a:cs typeface="Arial"/>
                        <a:sym typeface="Arial"/>
                      </a:endParaRPr>
                    </a:p>
                  </a:txBody>
                  <a:tcPr marL="44450" marR="4445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8" name="Google Shape;562;p32"/>
          <p:cNvSpPr/>
          <p:nvPr/>
        </p:nvSpPr>
        <p:spPr>
          <a:xfrm>
            <a:off x="6522088" y="3411964"/>
            <a:ext cx="54874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800" u="sng" dirty="0">
                <a:solidFill>
                  <a:schemeClr val="dk1"/>
                </a:solidFill>
                <a:latin typeface="+mn-lt"/>
                <a:ea typeface="Calibri"/>
                <a:cs typeface="Calibri"/>
                <a:sym typeface="Calibri"/>
              </a:rPr>
              <a:t>De manera práctica</a:t>
            </a:r>
            <a:r>
              <a:rPr lang="es-PE" sz="1800" dirty="0">
                <a:solidFill>
                  <a:schemeClr val="dk1"/>
                </a:solidFill>
                <a:latin typeface="+mn-lt"/>
                <a:ea typeface="Calibri"/>
                <a:cs typeface="Calibri"/>
                <a:sym typeface="Calibri"/>
              </a:rPr>
              <a:t>:</a:t>
            </a:r>
            <a:endParaRPr sz="1800" dirty="0">
              <a:latin typeface="+mn-lt"/>
            </a:endParaRPr>
          </a:p>
          <a:p>
            <a:pPr marL="0" marR="0" lvl="0" indent="0" algn="l" rtl="0">
              <a:spcBef>
                <a:spcPts val="0"/>
              </a:spcBef>
              <a:spcAft>
                <a:spcPts val="0"/>
              </a:spcAft>
              <a:buNone/>
            </a:pPr>
            <a:endParaRPr sz="1800" dirty="0">
              <a:solidFill>
                <a:schemeClr val="dk1"/>
              </a:solidFill>
              <a:latin typeface="+mn-lt"/>
              <a:ea typeface="Calibri"/>
              <a:cs typeface="Calibri"/>
              <a:sym typeface="Calibri"/>
            </a:endParaRPr>
          </a:p>
          <a:p>
            <a:pPr marL="0" marR="0" lvl="0" indent="0" algn="l" rtl="0">
              <a:spcBef>
                <a:spcPts val="0"/>
              </a:spcBef>
              <a:spcAft>
                <a:spcPts val="0"/>
              </a:spcAft>
              <a:buNone/>
            </a:pPr>
            <a:r>
              <a:rPr lang="es-PE" sz="1800" dirty="0">
                <a:solidFill>
                  <a:schemeClr val="dk1"/>
                </a:solidFill>
                <a:latin typeface="+mn-lt"/>
                <a:ea typeface="Calibri"/>
                <a:cs typeface="Calibri"/>
                <a:sym typeface="Calibri"/>
              </a:rPr>
              <a:t>Utilizar una regla o wincha para medir en el plano</a:t>
            </a:r>
            <a:endParaRPr sz="1800" dirty="0">
              <a:latin typeface="+mn-lt"/>
            </a:endParaRPr>
          </a:p>
          <a:p>
            <a:pPr marL="0" marR="0" lvl="0" indent="0" algn="l" rtl="0">
              <a:spcBef>
                <a:spcPts val="0"/>
              </a:spcBef>
              <a:spcAft>
                <a:spcPts val="0"/>
              </a:spcAft>
              <a:buNone/>
            </a:pPr>
            <a:endParaRPr sz="1800" dirty="0">
              <a:solidFill>
                <a:schemeClr val="dk1"/>
              </a:solidFill>
              <a:latin typeface="+mn-lt"/>
              <a:ea typeface="Calibri"/>
              <a:cs typeface="Calibri"/>
              <a:sym typeface="Calibri"/>
            </a:endParaRPr>
          </a:p>
          <a:p>
            <a:pPr marL="0" marR="0" lvl="0" indent="0" algn="l" rtl="0">
              <a:spcBef>
                <a:spcPts val="0"/>
              </a:spcBef>
              <a:spcAft>
                <a:spcPts val="0"/>
              </a:spcAft>
              <a:buNone/>
            </a:pPr>
            <a:r>
              <a:rPr lang="es-PE" sz="1800" dirty="0">
                <a:solidFill>
                  <a:schemeClr val="dk1"/>
                </a:solidFill>
                <a:latin typeface="+mn-lt"/>
                <a:ea typeface="Calibri"/>
                <a:cs typeface="Calibri"/>
                <a:sym typeface="Calibri"/>
              </a:rPr>
              <a:t>Y aplicar la fórmula.</a:t>
            </a:r>
            <a:endParaRPr sz="1800" dirty="0">
              <a:latin typeface="+mn-lt"/>
            </a:endParaRPr>
          </a:p>
        </p:txBody>
      </p:sp>
      <p:sp>
        <p:nvSpPr>
          <p:cNvPr id="9" name="Google Shape;566;p32"/>
          <p:cNvSpPr/>
          <p:nvPr/>
        </p:nvSpPr>
        <p:spPr>
          <a:xfrm>
            <a:off x="4637496" y="1971935"/>
            <a:ext cx="7259320" cy="1303779"/>
          </a:xfrm>
          <a:prstGeom prst="wedgeRoundRectCallout">
            <a:avLst>
              <a:gd name="adj1" fmla="val -75551"/>
              <a:gd name="adj2" fmla="val 61208"/>
              <a:gd name="adj3" fmla="val 16667"/>
            </a:avLst>
          </a:prstGeom>
          <a:solidFill>
            <a:srgbClr val="FFD966"/>
          </a:solid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es-PE" sz="1800" dirty="0">
                <a:solidFill>
                  <a:schemeClr val="dk1"/>
                </a:solidFill>
                <a:latin typeface="+mn-lt"/>
                <a:ea typeface="Calibri"/>
                <a:cs typeface="Calibri"/>
                <a:sym typeface="Calibri"/>
              </a:rPr>
              <a:t>Se tiene la escala en el plano E 1/50, pero no tenemos el dato del escalímetro. </a:t>
            </a:r>
            <a:endParaRPr sz="1800" dirty="0">
              <a:latin typeface="+mn-lt"/>
            </a:endParaRPr>
          </a:p>
          <a:p>
            <a:pPr lvl="0" algn="just"/>
            <a:r>
              <a:rPr lang="es-PE" sz="1800" dirty="0">
                <a:solidFill>
                  <a:schemeClr val="dk1"/>
                </a:solidFill>
                <a:latin typeface="+mn-lt"/>
                <a:ea typeface="Calibri"/>
                <a:cs typeface="Calibri"/>
                <a:sym typeface="Calibri"/>
              </a:rPr>
              <a:t>En el caso que el plano no indique la escala, ¿</a:t>
            </a:r>
            <a:r>
              <a:rPr lang="es-ES" sz="1800" b="1" dirty="0">
                <a:solidFill>
                  <a:schemeClr val="dk1"/>
                </a:solidFill>
              </a:rPr>
              <a:t>Cómo calcular la medida en el plano?</a:t>
            </a:r>
            <a:r>
              <a:rPr lang="es-PE" sz="1800" dirty="0">
                <a:solidFill>
                  <a:schemeClr val="dk1"/>
                </a:solidFill>
                <a:latin typeface="+mn-lt"/>
                <a:ea typeface="Calibri"/>
                <a:cs typeface="Calibri"/>
                <a:sym typeface="Calibri"/>
              </a:rPr>
              <a:t> </a:t>
            </a:r>
            <a:endParaRPr sz="1800" dirty="0">
              <a:latin typeface="+mn-lt"/>
            </a:endParaRPr>
          </a:p>
        </p:txBody>
      </p:sp>
      <p:sp>
        <p:nvSpPr>
          <p:cNvPr id="11" name="Rectángulo 10"/>
          <p:cNvSpPr/>
          <p:nvPr/>
        </p:nvSpPr>
        <p:spPr>
          <a:xfrm>
            <a:off x="234674" y="1933018"/>
            <a:ext cx="4108817" cy="369332"/>
          </a:xfrm>
          <a:prstGeom prst="rect">
            <a:avLst/>
          </a:prstGeom>
        </p:spPr>
        <p:txBody>
          <a:bodyPr wrap="none">
            <a:spAutoFit/>
          </a:bodyPr>
          <a:lstStyle/>
          <a:p>
            <a:pPr lvl="0" algn="just"/>
            <a:r>
              <a:rPr lang="es-ES" sz="1800" dirty="0">
                <a:solidFill>
                  <a:schemeClr val="dk1"/>
                </a:solidFill>
              </a:rPr>
              <a:t>Observa nuevamente el plano en obra</a:t>
            </a:r>
            <a:endParaRPr lang="es-ES" sz="1800" dirty="0"/>
          </a:p>
        </p:txBody>
      </p:sp>
    </p:spTree>
    <p:extLst>
      <p:ext uri="{BB962C8B-B14F-4D97-AF65-F5344CB8AC3E}">
        <p14:creationId xmlns:p14="http://schemas.microsoft.com/office/powerpoint/2010/main" val="3115226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Uso del escalímetro</a:t>
            </a:r>
            <a:endParaRPr sz="1200" dirty="0"/>
          </a:p>
        </p:txBody>
      </p:sp>
      <p:sp>
        <p:nvSpPr>
          <p:cNvPr id="5" name="Google Shape;573;p33"/>
          <p:cNvSpPr/>
          <p:nvPr/>
        </p:nvSpPr>
        <p:spPr>
          <a:xfrm>
            <a:off x="5770683" y="4720424"/>
            <a:ext cx="588010" cy="559834"/>
          </a:xfrm>
          <a:prstGeom prst="rightArrow">
            <a:avLst>
              <a:gd name="adj1" fmla="val 50000"/>
              <a:gd name="adj2" fmla="val 50000"/>
            </a:avLst>
          </a:prstGeom>
          <a:solidFill>
            <a:srgbClr val="F8CBAD"/>
          </a:solidFill>
          <a:ln w="38100" cap="flat" cmpd="sng">
            <a:solidFill>
              <a:srgbClr val="FF47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6" name="Google Shape;574;p33"/>
          <p:cNvGraphicFramePr/>
          <p:nvPr>
            <p:extLst>
              <p:ext uri="{D42A27DB-BD31-4B8C-83A1-F6EECF244321}">
                <p14:modId xmlns:p14="http://schemas.microsoft.com/office/powerpoint/2010/main" val="3735155909"/>
              </p:ext>
            </p:extLst>
          </p:nvPr>
        </p:nvGraphicFramePr>
        <p:xfrm>
          <a:off x="6738367" y="4001669"/>
          <a:ext cx="5004750" cy="604902"/>
        </p:xfrm>
        <a:graphic>
          <a:graphicData uri="http://schemas.openxmlformats.org/drawingml/2006/table">
            <a:tbl>
              <a:tblPr>
                <a:noFill/>
              </a:tblPr>
              <a:tblGrid>
                <a:gridCol w="2305275">
                  <a:extLst>
                    <a:ext uri="{9D8B030D-6E8A-4147-A177-3AD203B41FA5}">
                      <a16:colId xmlns:a16="http://schemas.microsoft.com/office/drawing/2014/main" val="20000"/>
                    </a:ext>
                  </a:extLst>
                </a:gridCol>
                <a:gridCol w="771825">
                  <a:extLst>
                    <a:ext uri="{9D8B030D-6E8A-4147-A177-3AD203B41FA5}">
                      <a16:colId xmlns:a16="http://schemas.microsoft.com/office/drawing/2014/main" val="20001"/>
                    </a:ext>
                  </a:extLst>
                </a:gridCol>
                <a:gridCol w="1927650">
                  <a:extLst>
                    <a:ext uri="{9D8B030D-6E8A-4147-A177-3AD203B41FA5}">
                      <a16:colId xmlns:a16="http://schemas.microsoft.com/office/drawing/2014/main" val="20002"/>
                    </a:ext>
                  </a:extLst>
                </a:gridCol>
              </a:tblGrid>
              <a:tr h="168275">
                <a:tc rowSpan="2">
                  <a:txBody>
                    <a:bodyPr/>
                    <a:lstStyle/>
                    <a:p>
                      <a:pPr marL="0" marR="0" lvl="0" indent="0" algn="ctr" rtl="0">
                        <a:lnSpc>
                          <a:spcPct val="100000"/>
                        </a:lnSpc>
                        <a:spcBef>
                          <a:spcPts val="0"/>
                        </a:spcBef>
                        <a:spcAft>
                          <a:spcPts val="0"/>
                        </a:spcAft>
                        <a:buClr>
                          <a:srgbClr val="000000"/>
                        </a:buClr>
                        <a:buSzPts val="1400"/>
                        <a:buFont typeface="Arial"/>
                        <a:buNone/>
                      </a:pPr>
                      <a:r>
                        <a:rPr lang="es-PE" sz="2000" u="none" strike="noStrike" cap="none">
                          <a:solidFill>
                            <a:srgbClr val="000000"/>
                          </a:solidFill>
                          <a:latin typeface="Arial"/>
                          <a:ea typeface="Arial"/>
                          <a:cs typeface="Arial"/>
                          <a:sym typeface="Arial"/>
                        </a:rPr>
                        <a:t>- Medida de campo</a:t>
                      </a:r>
                      <a:endParaRPr sz="2000" u="none" strike="noStrike" cap="none">
                        <a:latin typeface="Arial"/>
                        <a:ea typeface="Arial"/>
                        <a:cs typeface="Arial"/>
                        <a:sym typeface="Arial"/>
                      </a:endParaRPr>
                    </a:p>
                  </a:txBody>
                  <a:tcPr marL="44450" marR="444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2">
                  <a:txBody>
                    <a:bodyPr/>
                    <a:lstStyle/>
                    <a:p>
                      <a:pPr marL="0" marR="0" lvl="0" indent="0" algn="ctr" rtl="0">
                        <a:lnSpc>
                          <a:spcPct val="107000"/>
                        </a:lnSpc>
                        <a:spcBef>
                          <a:spcPts val="0"/>
                        </a:spcBef>
                        <a:spcAft>
                          <a:spcPts val="0"/>
                        </a:spcAft>
                        <a:buClr>
                          <a:srgbClr val="000000"/>
                        </a:buClr>
                        <a:buSzPts val="1400"/>
                        <a:buFont typeface="Arial"/>
                        <a:buNone/>
                      </a:pPr>
                      <a:r>
                        <a:rPr lang="es-PE" sz="2000" u="none" strike="noStrike" cap="none">
                          <a:solidFill>
                            <a:srgbClr val="000000"/>
                          </a:solidFill>
                          <a:latin typeface="Arial"/>
                          <a:ea typeface="Arial"/>
                          <a:cs typeface="Arial"/>
                          <a:sym typeface="Arial"/>
                        </a:rPr>
                        <a:t>=</a:t>
                      </a:r>
                      <a:endParaRPr sz="2000" u="none" strike="noStrike" cap="none">
                        <a:latin typeface="Arial"/>
                        <a:ea typeface="Arial"/>
                        <a:cs typeface="Arial"/>
                        <a:sym typeface="Arial"/>
                      </a:endParaRPr>
                    </a:p>
                  </a:txBody>
                  <a:tcPr marL="44450" marR="444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400"/>
                        <a:buFont typeface="Arial"/>
                        <a:buNone/>
                      </a:pPr>
                      <a:r>
                        <a:rPr lang="es-PE" sz="2000" u="none" strike="noStrike" cap="none">
                          <a:latin typeface="Arial"/>
                          <a:ea typeface="Arial"/>
                          <a:cs typeface="Arial"/>
                          <a:sym typeface="Arial"/>
                        </a:rPr>
                        <a:t>50 x 2.3 cm</a:t>
                      </a:r>
                      <a:endParaRPr sz="2000" u="none" strike="noStrike" cap="none">
                        <a:latin typeface="Arial"/>
                        <a:ea typeface="Arial"/>
                        <a:cs typeface="Arial"/>
                        <a:sym typeface="Arial"/>
                      </a:endParaRPr>
                    </a:p>
                  </a:txBody>
                  <a:tcPr marL="44450" marR="4445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8275">
                <a:tc vMerge="1">
                  <a:txBody>
                    <a:bodyPr/>
                    <a:lstStyle/>
                    <a:p>
                      <a:endParaRPr lang="es-PE"/>
                    </a:p>
                  </a:txBody>
                  <a:tcPr/>
                </a:tc>
                <a:tc vMerge="1">
                  <a:txBody>
                    <a:bodyPr/>
                    <a:lstStyle/>
                    <a:p>
                      <a:endParaRPr lang="es-PE"/>
                    </a:p>
                  </a:txBody>
                  <a:tcPr/>
                </a:tc>
                <a:tc>
                  <a:txBody>
                    <a:bodyPr/>
                    <a:lstStyle/>
                    <a:p>
                      <a:pPr marL="0" marR="0" lvl="0" indent="0" algn="ctr" rtl="0">
                        <a:lnSpc>
                          <a:spcPct val="107000"/>
                        </a:lnSpc>
                        <a:spcBef>
                          <a:spcPts val="0"/>
                        </a:spcBef>
                        <a:spcAft>
                          <a:spcPts val="0"/>
                        </a:spcAft>
                        <a:buClr>
                          <a:srgbClr val="000000"/>
                        </a:buClr>
                        <a:buSzPts val="1400"/>
                        <a:buFont typeface="Arial"/>
                        <a:buNone/>
                      </a:pPr>
                      <a:r>
                        <a:rPr lang="es-PE" sz="2000" u="none" strike="noStrike" cap="none">
                          <a:latin typeface="Arial"/>
                          <a:ea typeface="Arial"/>
                          <a:cs typeface="Arial"/>
                          <a:sym typeface="Arial"/>
                        </a:rPr>
                        <a:t>1</a:t>
                      </a:r>
                      <a:endParaRPr sz="2000" u="none" strike="noStrike" cap="none">
                        <a:latin typeface="Arial"/>
                        <a:ea typeface="Arial"/>
                        <a:cs typeface="Arial"/>
                        <a:sym typeface="Arial"/>
                      </a:endParaRPr>
                    </a:p>
                  </a:txBody>
                  <a:tcPr marL="44450" marR="4445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7" name="Google Shape;575;p33"/>
          <p:cNvSpPr/>
          <p:nvPr/>
        </p:nvSpPr>
        <p:spPr>
          <a:xfrm>
            <a:off x="6749253" y="2131047"/>
            <a:ext cx="5442747" cy="369291"/>
          </a:xfrm>
          <a:prstGeom prst="rect">
            <a:avLst/>
          </a:prstGeom>
          <a:noFill/>
          <a:ln>
            <a:noFill/>
          </a:ln>
        </p:spPr>
        <p:txBody>
          <a:bodyPr spcFirstLastPara="1" wrap="square" lIns="91425" tIns="45700" rIns="91425" bIns="45700" anchor="t" anchorCtr="0">
            <a:spAutoFit/>
          </a:bodyPr>
          <a:lstStyle/>
          <a:p>
            <a:pPr lvl="0"/>
            <a:r>
              <a:rPr lang="es-ES" sz="1800" dirty="0">
                <a:solidFill>
                  <a:schemeClr val="dk1"/>
                </a:solidFill>
                <a:ea typeface="Calibri"/>
                <a:cs typeface="Calibri"/>
                <a:sym typeface="Calibri"/>
              </a:rPr>
              <a:t>Utilizar una regla o wincha para medir en el plano</a:t>
            </a:r>
            <a:endParaRPr lang="es-ES" sz="1800" dirty="0"/>
          </a:p>
        </p:txBody>
      </p:sp>
      <p:grpSp>
        <p:nvGrpSpPr>
          <p:cNvPr id="8" name="Google Shape;576;p33"/>
          <p:cNvGrpSpPr/>
          <p:nvPr/>
        </p:nvGrpSpPr>
        <p:grpSpPr>
          <a:xfrm>
            <a:off x="442820" y="2713811"/>
            <a:ext cx="5344703" cy="3327264"/>
            <a:chOff x="0" y="0"/>
            <a:chExt cx="3177540" cy="2263775"/>
          </a:xfrm>
        </p:grpSpPr>
        <p:cxnSp>
          <p:nvCxnSpPr>
            <p:cNvPr id="9" name="Google Shape;577;p33"/>
            <p:cNvCxnSpPr/>
            <p:nvPr/>
          </p:nvCxnSpPr>
          <p:spPr>
            <a:xfrm>
              <a:off x="495300" y="769620"/>
              <a:ext cx="2369820" cy="518160"/>
            </a:xfrm>
            <a:prstGeom prst="straightConnector1">
              <a:avLst/>
            </a:prstGeom>
            <a:noFill/>
            <a:ln w="28575" cap="flat" cmpd="sng">
              <a:solidFill>
                <a:srgbClr val="FF0000"/>
              </a:solidFill>
              <a:prstDash val="solid"/>
              <a:miter lim="800000"/>
              <a:headEnd type="triangle" w="med" len="med"/>
              <a:tailEnd type="triangle" w="med" len="med"/>
            </a:ln>
          </p:spPr>
        </p:cxnSp>
        <p:pic>
          <p:nvPicPr>
            <p:cNvPr id="11" name="Google Shape;578;p33"/>
            <p:cNvPicPr preferRelativeResize="0"/>
            <p:nvPr/>
          </p:nvPicPr>
          <p:blipFill rotWithShape="1">
            <a:blip r:embed="rId3">
              <a:alphaModFix/>
            </a:blip>
            <a:srcRect l="25718" t="12987" r="17132" b="12985"/>
            <a:stretch/>
          </p:blipFill>
          <p:spPr>
            <a:xfrm>
              <a:off x="0" y="0"/>
              <a:ext cx="3177540" cy="2263775"/>
            </a:xfrm>
            <a:prstGeom prst="rect">
              <a:avLst/>
            </a:prstGeom>
            <a:noFill/>
            <a:ln>
              <a:noFill/>
            </a:ln>
          </p:spPr>
        </p:pic>
        <p:sp>
          <p:nvSpPr>
            <p:cNvPr id="12" name="Google Shape;579;p33"/>
            <p:cNvSpPr txBox="1"/>
            <p:nvPr/>
          </p:nvSpPr>
          <p:spPr>
            <a:xfrm rot="655635">
              <a:off x="1405375" y="623246"/>
              <a:ext cx="678080" cy="342496"/>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800"/>
                <a:buFont typeface="Arial"/>
                <a:buNone/>
              </a:pPr>
              <a:r>
                <a:rPr lang="es-PE" sz="2400" b="0" i="0" u="none" strike="noStrike" cap="none">
                  <a:solidFill>
                    <a:schemeClr val="lt1"/>
                  </a:solidFill>
                  <a:latin typeface="Arial"/>
                  <a:ea typeface="Arial"/>
                  <a:cs typeface="Arial"/>
                  <a:sym typeface="Arial"/>
                </a:rPr>
                <a:t>¿? m </a:t>
              </a:r>
              <a:endParaRPr sz="2400" b="0" i="0" u="none" strike="noStrike" cap="none">
                <a:solidFill>
                  <a:schemeClr val="lt1"/>
                </a:solidFill>
                <a:latin typeface="Arial"/>
                <a:ea typeface="Arial"/>
                <a:cs typeface="Arial"/>
                <a:sym typeface="Arial"/>
              </a:endParaRPr>
            </a:p>
          </p:txBody>
        </p:sp>
      </p:grpSp>
      <p:sp>
        <p:nvSpPr>
          <p:cNvPr id="14" name="Google Shape;580;p33"/>
          <p:cNvSpPr txBox="1"/>
          <p:nvPr/>
        </p:nvSpPr>
        <p:spPr>
          <a:xfrm rot="655635">
            <a:off x="2806695" y="3605635"/>
            <a:ext cx="1140548" cy="503396"/>
          </a:xfrm>
          <a:prstGeom prst="rect">
            <a:avLst/>
          </a:prstGeom>
          <a:solidFill>
            <a:srgbClr val="F8CBAD"/>
          </a:solid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800"/>
              <a:buFont typeface="Arial"/>
              <a:buNone/>
            </a:pPr>
            <a:r>
              <a:rPr lang="es-PE" sz="2400" dirty="0">
                <a:solidFill>
                  <a:schemeClr val="tx1"/>
                </a:solidFill>
                <a:latin typeface="Calibri"/>
                <a:ea typeface="Calibri"/>
                <a:cs typeface="Calibri"/>
                <a:sym typeface="Calibri"/>
              </a:rPr>
              <a:t>1.15</a:t>
            </a:r>
            <a:r>
              <a:rPr lang="es-PE" sz="2400" b="0" i="0" u="none" strike="noStrike" cap="none" dirty="0">
                <a:solidFill>
                  <a:schemeClr val="tx1"/>
                </a:solidFill>
                <a:latin typeface="Arial"/>
                <a:ea typeface="Arial"/>
                <a:cs typeface="Arial"/>
                <a:sym typeface="Arial"/>
              </a:rPr>
              <a:t> m </a:t>
            </a:r>
            <a:endParaRPr sz="2400" b="0" i="0" u="none" strike="noStrike" cap="none" dirty="0">
              <a:solidFill>
                <a:schemeClr val="tx1"/>
              </a:solidFill>
              <a:latin typeface="Arial"/>
              <a:ea typeface="Arial"/>
              <a:cs typeface="Arial"/>
              <a:sym typeface="Arial"/>
            </a:endParaRPr>
          </a:p>
        </p:txBody>
      </p:sp>
      <p:graphicFrame>
        <p:nvGraphicFramePr>
          <p:cNvPr id="15" name="Google Shape;581;p33"/>
          <p:cNvGraphicFramePr/>
          <p:nvPr>
            <p:extLst>
              <p:ext uri="{D42A27DB-BD31-4B8C-83A1-F6EECF244321}">
                <p14:modId xmlns:p14="http://schemas.microsoft.com/office/powerpoint/2010/main" val="3194922467"/>
              </p:ext>
            </p:extLst>
          </p:nvPr>
        </p:nvGraphicFramePr>
        <p:xfrm>
          <a:off x="6749253" y="2978454"/>
          <a:ext cx="5004750" cy="604902"/>
        </p:xfrm>
        <a:graphic>
          <a:graphicData uri="http://schemas.openxmlformats.org/drawingml/2006/table">
            <a:tbl>
              <a:tblPr>
                <a:noFill/>
              </a:tblPr>
              <a:tblGrid>
                <a:gridCol w="1007475">
                  <a:extLst>
                    <a:ext uri="{9D8B030D-6E8A-4147-A177-3AD203B41FA5}">
                      <a16:colId xmlns:a16="http://schemas.microsoft.com/office/drawing/2014/main" val="20000"/>
                    </a:ext>
                  </a:extLst>
                </a:gridCol>
                <a:gridCol w="764400">
                  <a:extLst>
                    <a:ext uri="{9D8B030D-6E8A-4147-A177-3AD203B41FA5}">
                      <a16:colId xmlns:a16="http://schemas.microsoft.com/office/drawing/2014/main" val="20001"/>
                    </a:ext>
                  </a:extLst>
                </a:gridCol>
                <a:gridCol w="435425">
                  <a:extLst>
                    <a:ext uri="{9D8B030D-6E8A-4147-A177-3AD203B41FA5}">
                      <a16:colId xmlns:a16="http://schemas.microsoft.com/office/drawing/2014/main" val="20002"/>
                    </a:ext>
                  </a:extLst>
                </a:gridCol>
                <a:gridCol w="2797450">
                  <a:extLst>
                    <a:ext uri="{9D8B030D-6E8A-4147-A177-3AD203B41FA5}">
                      <a16:colId xmlns:a16="http://schemas.microsoft.com/office/drawing/2014/main" val="20003"/>
                    </a:ext>
                  </a:extLst>
                </a:gridCol>
              </a:tblGrid>
              <a:tr h="168275">
                <a:tc rowSpan="2">
                  <a:txBody>
                    <a:bodyPr/>
                    <a:lstStyle/>
                    <a:p>
                      <a:pPr marL="0" marR="0" lvl="0" indent="0" algn="r" rtl="0">
                        <a:lnSpc>
                          <a:spcPct val="107000"/>
                        </a:lnSpc>
                        <a:spcBef>
                          <a:spcPts val="0"/>
                        </a:spcBef>
                        <a:spcAft>
                          <a:spcPts val="0"/>
                        </a:spcAft>
                        <a:buClr>
                          <a:srgbClr val="000000"/>
                        </a:buClr>
                        <a:buSzPts val="1400"/>
                        <a:buFont typeface="Arial"/>
                        <a:buNone/>
                      </a:pPr>
                      <a:endParaRPr sz="2000" u="none" strike="noStrike" cap="none">
                        <a:latin typeface="Arial"/>
                        <a:ea typeface="Arial"/>
                        <a:cs typeface="Arial"/>
                        <a:sym typeface="Arial"/>
                      </a:endParaRPr>
                    </a:p>
                  </a:txBody>
                  <a:tcPr marL="44450" marR="444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400"/>
                        <a:buFont typeface="Arial"/>
                        <a:buNone/>
                      </a:pPr>
                      <a:r>
                        <a:rPr lang="es-PE" sz="2000" u="none" strike="noStrike" cap="none">
                          <a:solidFill>
                            <a:srgbClr val="000000"/>
                          </a:solidFill>
                          <a:latin typeface="Arial"/>
                          <a:ea typeface="Arial"/>
                          <a:cs typeface="Arial"/>
                          <a:sym typeface="Arial"/>
                        </a:rPr>
                        <a:t>1</a:t>
                      </a:r>
                      <a:endParaRPr sz="2000" u="none" strike="noStrike" cap="none">
                        <a:latin typeface="Arial"/>
                        <a:ea typeface="Arial"/>
                        <a:cs typeface="Arial"/>
                        <a:sym typeface="Arial"/>
                      </a:endParaRPr>
                    </a:p>
                  </a:txBody>
                  <a:tcPr marL="44450" marR="4445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rowSpan="2">
                  <a:txBody>
                    <a:bodyPr/>
                    <a:lstStyle/>
                    <a:p>
                      <a:pPr marL="0" marR="0" lvl="0" indent="0" algn="ctr" rtl="0">
                        <a:lnSpc>
                          <a:spcPct val="107000"/>
                        </a:lnSpc>
                        <a:spcBef>
                          <a:spcPts val="0"/>
                        </a:spcBef>
                        <a:spcAft>
                          <a:spcPts val="0"/>
                        </a:spcAft>
                        <a:buClr>
                          <a:srgbClr val="000000"/>
                        </a:buClr>
                        <a:buSzPts val="1400"/>
                        <a:buFont typeface="Arial"/>
                        <a:buNone/>
                      </a:pPr>
                      <a:r>
                        <a:rPr lang="es-PE" sz="2000" u="none" strike="noStrike" cap="none">
                          <a:solidFill>
                            <a:srgbClr val="000000"/>
                          </a:solidFill>
                          <a:latin typeface="Arial"/>
                          <a:ea typeface="Arial"/>
                          <a:cs typeface="Arial"/>
                          <a:sym typeface="Arial"/>
                        </a:rPr>
                        <a:t>=</a:t>
                      </a:r>
                      <a:endParaRPr sz="2000" u="none" strike="noStrike" cap="none">
                        <a:latin typeface="Arial"/>
                        <a:ea typeface="Arial"/>
                        <a:cs typeface="Arial"/>
                        <a:sym typeface="Arial"/>
                      </a:endParaRPr>
                    </a:p>
                  </a:txBody>
                  <a:tcPr marL="44450" marR="444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400"/>
                        <a:buFont typeface="Arial"/>
                        <a:buNone/>
                      </a:pPr>
                      <a:r>
                        <a:rPr lang="es-PE" sz="2000" u="none" strike="noStrike" cap="none">
                          <a:solidFill>
                            <a:srgbClr val="000000"/>
                          </a:solidFill>
                          <a:latin typeface="Arial"/>
                          <a:ea typeface="Arial"/>
                          <a:cs typeface="Arial"/>
                          <a:sym typeface="Arial"/>
                        </a:rPr>
                        <a:t>2.3 cm</a:t>
                      </a:r>
                      <a:endParaRPr sz="2000" u="none" strike="noStrike" cap="none">
                        <a:latin typeface="Arial"/>
                        <a:ea typeface="Arial"/>
                        <a:cs typeface="Arial"/>
                        <a:sym typeface="Arial"/>
                      </a:endParaRPr>
                    </a:p>
                  </a:txBody>
                  <a:tcPr marL="44450" marR="4445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8275">
                <a:tc vMerge="1">
                  <a:txBody>
                    <a:bodyPr/>
                    <a:lstStyle/>
                    <a:p>
                      <a:endParaRPr lang="es-PE"/>
                    </a:p>
                  </a:txBody>
                  <a:tcPr/>
                </a:tc>
                <a:tc>
                  <a:txBody>
                    <a:bodyPr/>
                    <a:lstStyle/>
                    <a:p>
                      <a:pPr marL="0" marR="0" lvl="0" indent="0" algn="ctr" rtl="0">
                        <a:lnSpc>
                          <a:spcPct val="107000"/>
                        </a:lnSpc>
                        <a:spcBef>
                          <a:spcPts val="0"/>
                        </a:spcBef>
                        <a:spcAft>
                          <a:spcPts val="0"/>
                        </a:spcAft>
                        <a:buClr>
                          <a:srgbClr val="000000"/>
                        </a:buClr>
                        <a:buSzPts val="1400"/>
                        <a:buFont typeface="Arial"/>
                        <a:buNone/>
                      </a:pPr>
                      <a:r>
                        <a:rPr lang="es-PE" sz="2000" u="none" strike="noStrike" cap="none">
                          <a:latin typeface="Arial"/>
                          <a:ea typeface="Arial"/>
                          <a:cs typeface="Arial"/>
                          <a:sym typeface="Arial"/>
                        </a:rPr>
                        <a:t>50</a:t>
                      </a:r>
                      <a:endParaRPr sz="2000" u="none" strike="noStrike" cap="none">
                        <a:latin typeface="Arial"/>
                        <a:ea typeface="Arial"/>
                        <a:cs typeface="Arial"/>
                        <a:sym typeface="Arial"/>
                      </a:endParaRPr>
                    </a:p>
                  </a:txBody>
                  <a:tcPr marL="44450" marR="4445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s-PE"/>
                    </a:p>
                  </a:txBody>
                  <a:tcPr/>
                </a:tc>
                <a:tc>
                  <a:txBody>
                    <a:bodyPr/>
                    <a:lstStyle/>
                    <a:p>
                      <a:pPr marL="0" marR="0" lvl="0" indent="0" algn="ctr" rtl="0">
                        <a:lnSpc>
                          <a:spcPct val="107000"/>
                        </a:lnSpc>
                        <a:spcBef>
                          <a:spcPts val="0"/>
                        </a:spcBef>
                        <a:spcAft>
                          <a:spcPts val="0"/>
                        </a:spcAft>
                        <a:buClr>
                          <a:srgbClr val="000000"/>
                        </a:buClr>
                        <a:buSzPts val="1400"/>
                        <a:buFont typeface="Arial"/>
                        <a:buNone/>
                      </a:pPr>
                      <a:r>
                        <a:rPr lang="es-PE" sz="2000" u="none" strike="noStrike" cap="none">
                          <a:solidFill>
                            <a:srgbClr val="000000"/>
                          </a:solidFill>
                          <a:latin typeface="Arial"/>
                          <a:ea typeface="Arial"/>
                          <a:cs typeface="Arial"/>
                          <a:sym typeface="Arial"/>
                        </a:rPr>
                        <a:t>Medida en Campo</a:t>
                      </a:r>
                      <a:endParaRPr sz="2000" u="none" strike="noStrike" cap="none">
                        <a:latin typeface="Arial"/>
                        <a:ea typeface="Arial"/>
                        <a:cs typeface="Arial"/>
                        <a:sym typeface="Arial"/>
                      </a:endParaRPr>
                    </a:p>
                  </a:txBody>
                  <a:tcPr marL="44450" marR="4445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16" name="Google Shape;582;p33"/>
          <p:cNvGraphicFramePr/>
          <p:nvPr>
            <p:extLst>
              <p:ext uri="{D42A27DB-BD31-4B8C-83A1-F6EECF244321}">
                <p14:modId xmlns:p14="http://schemas.microsoft.com/office/powerpoint/2010/main" val="2009666240"/>
              </p:ext>
            </p:extLst>
          </p:nvPr>
        </p:nvGraphicFramePr>
        <p:xfrm>
          <a:off x="6749253" y="4788215"/>
          <a:ext cx="5004775" cy="336550"/>
        </p:xfrm>
        <a:graphic>
          <a:graphicData uri="http://schemas.openxmlformats.org/drawingml/2006/table">
            <a:tbl>
              <a:tblPr>
                <a:noFill/>
              </a:tblPr>
              <a:tblGrid>
                <a:gridCol w="2403250">
                  <a:extLst>
                    <a:ext uri="{9D8B030D-6E8A-4147-A177-3AD203B41FA5}">
                      <a16:colId xmlns:a16="http://schemas.microsoft.com/office/drawing/2014/main" val="20000"/>
                    </a:ext>
                  </a:extLst>
                </a:gridCol>
                <a:gridCol w="673875">
                  <a:extLst>
                    <a:ext uri="{9D8B030D-6E8A-4147-A177-3AD203B41FA5}">
                      <a16:colId xmlns:a16="http://schemas.microsoft.com/office/drawing/2014/main" val="20001"/>
                    </a:ext>
                  </a:extLst>
                </a:gridCol>
                <a:gridCol w="1927650">
                  <a:extLst>
                    <a:ext uri="{9D8B030D-6E8A-4147-A177-3AD203B41FA5}">
                      <a16:colId xmlns:a16="http://schemas.microsoft.com/office/drawing/2014/main" val="20002"/>
                    </a:ext>
                  </a:extLst>
                </a:gridCol>
              </a:tblGrid>
              <a:tr h="336550">
                <a:tc>
                  <a:txBody>
                    <a:bodyPr/>
                    <a:lstStyle/>
                    <a:p>
                      <a:pPr marL="0" marR="0" lvl="0" indent="0" algn="ctr" rtl="0">
                        <a:lnSpc>
                          <a:spcPct val="100000"/>
                        </a:lnSpc>
                        <a:spcBef>
                          <a:spcPts val="0"/>
                        </a:spcBef>
                        <a:spcAft>
                          <a:spcPts val="0"/>
                        </a:spcAft>
                        <a:buClr>
                          <a:srgbClr val="000000"/>
                        </a:buClr>
                        <a:buSzPts val="1400"/>
                        <a:buFont typeface="Arial"/>
                        <a:buNone/>
                      </a:pPr>
                      <a:r>
                        <a:rPr lang="es-PE" sz="2000" u="none" strike="noStrike" cap="none">
                          <a:solidFill>
                            <a:srgbClr val="000000"/>
                          </a:solidFill>
                          <a:latin typeface="Arial"/>
                          <a:ea typeface="Arial"/>
                          <a:cs typeface="Arial"/>
                          <a:sym typeface="Arial"/>
                        </a:rPr>
                        <a:t>- Medida de campo</a:t>
                      </a:r>
                      <a:endParaRPr sz="2000" u="none" strike="noStrike" cap="none">
                        <a:latin typeface="Arial"/>
                        <a:ea typeface="Arial"/>
                        <a:cs typeface="Arial"/>
                        <a:sym typeface="Arial"/>
                      </a:endParaRPr>
                    </a:p>
                  </a:txBody>
                  <a:tcPr marL="44450" marR="444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400"/>
                        <a:buFont typeface="Arial"/>
                        <a:buNone/>
                      </a:pPr>
                      <a:r>
                        <a:rPr lang="es-PE" sz="2000" u="none" strike="noStrike" cap="none">
                          <a:solidFill>
                            <a:srgbClr val="000000"/>
                          </a:solidFill>
                          <a:latin typeface="Arial"/>
                          <a:ea typeface="Arial"/>
                          <a:cs typeface="Arial"/>
                          <a:sym typeface="Arial"/>
                        </a:rPr>
                        <a:t>=</a:t>
                      </a:r>
                      <a:endParaRPr sz="2000" u="none" strike="noStrike" cap="none">
                        <a:latin typeface="Arial"/>
                        <a:ea typeface="Arial"/>
                        <a:cs typeface="Arial"/>
                        <a:sym typeface="Arial"/>
                      </a:endParaRPr>
                    </a:p>
                  </a:txBody>
                  <a:tcPr marL="44450" marR="444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400"/>
                        <a:buFont typeface="Arial"/>
                        <a:buNone/>
                      </a:pPr>
                      <a:r>
                        <a:rPr lang="es-PE" sz="2000" u="none" strike="noStrike" cap="none">
                          <a:latin typeface="Arial"/>
                          <a:ea typeface="Arial"/>
                          <a:cs typeface="Arial"/>
                          <a:sym typeface="Arial"/>
                        </a:rPr>
                        <a:t>115 cm</a:t>
                      </a:r>
                      <a:endParaRPr sz="2000" u="none" strike="noStrike" cap="none">
                        <a:latin typeface="Arial"/>
                        <a:ea typeface="Arial"/>
                        <a:cs typeface="Arial"/>
                        <a:sym typeface="Arial"/>
                      </a:endParaRPr>
                    </a:p>
                  </a:txBody>
                  <a:tcPr marL="44450" marR="4445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7" name="Google Shape;583;p33"/>
          <p:cNvGraphicFramePr/>
          <p:nvPr>
            <p:extLst>
              <p:ext uri="{D42A27DB-BD31-4B8C-83A1-F6EECF244321}">
                <p14:modId xmlns:p14="http://schemas.microsoft.com/office/powerpoint/2010/main" val="1459733805"/>
              </p:ext>
            </p:extLst>
          </p:nvPr>
        </p:nvGraphicFramePr>
        <p:xfrm>
          <a:off x="6738367" y="5306409"/>
          <a:ext cx="5004775" cy="336550"/>
        </p:xfrm>
        <a:graphic>
          <a:graphicData uri="http://schemas.openxmlformats.org/drawingml/2006/table">
            <a:tbl>
              <a:tblPr>
                <a:noFill/>
              </a:tblPr>
              <a:tblGrid>
                <a:gridCol w="2403250">
                  <a:extLst>
                    <a:ext uri="{9D8B030D-6E8A-4147-A177-3AD203B41FA5}">
                      <a16:colId xmlns:a16="http://schemas.microsoft.com/office/drawing/2014/main" val="20000"/>
                    </a:ext>
                  </a:extLst>
                </a:gridCol>
                <a:gridCol w="673875">
                  <a:extLst>
                    <a:ext uri="{9D8B030D-6E8A-4147-A177-3AD203B41FA5}">
                      <a16:colId xmlns:a16="http://schemas.microsoft.com/office/drawing/2014/main" val="20001"/>
                    </a:ext>
                  </a:extLst>
                </a:gridCol>
                <a:gridCol w="1927650">
                  <a:extLst>
                    <a:ext uri="{9D8B030D-6E8A-4147-A177-3AD203B41FA5}">
                      <a16:colId xmlns:a16="http://schemas.microsoft.com/office/drawing/2014/main" val="20002"/>
                    </a:ext>
                  </a:extLst>
                </a:gridCol>
              </a:tblGrid>
              <a:tr h="336550">
                <a:tc>
                  <a:txBody>
                    <a:bodyPr/>
                    <a:lstStyle/>
                    <a:p>
                      <a:pPr marL="0" marR="0" lvl="0" indent="0" algn="ctr" rtl="0">
                        <a:lnSpc>
                          <a:spcPct val="100000"/>
                        </a:lnSpc>
                        <a:spcBef>
                          <a:spcPts val="0"/>
                        </a:spcBef>
                        <a:spcAft>
                          <a:spcPts val="0"/>
                        </a:spcAft>
                        <a:buClr>
                          <a:srgbClr val="000000"/>
                        </a:buClr>
                        <a:buSzPts val="1400"/>
                        <a:buFont typeface="Arial"/>
                        <a:buNone/>
                      </a:pPr>
                      <a:r>
                        <a:rPr lang="es-PE" sz="2000" u="none" strike="noStrike" cap="none">
                          <a:solidFill>
                            <a:srgbClr val="000000"/>
                          </a:solidFill>
                          <a:latin typeface="Arial"/>
                          <a:ea typeface="Arial"/>
                          <a:cs typeface="Arial"/>
                          <a:sym typeface="Arial"/>
                        </a:rPr>
                        <a:t>- Medida de campo</a:t>
                      </a:r>
                      <a:endParaRPr sz="2000" u="none" strike="noStrike" cap="none">
                        <a:latin typeface="Arial"/>
                        <a:ea typeface="Arial"/>
                        <a:cs typeface="Arial"/>
                        <a:sym typeface="Arial"/>
                      </a:endParaRPr>
                    </a:p>
                  </a:txBody>
                  <a:tcPr marL="44450" marR="444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400"/>
                        <a:buFont typeface="Arial"/>
                        <a:buNone/>
                      </a:pPr>
                      <a:r>
                        <a:rPr lang="es-PE" sz="2000" u="none" strike="noStrike" cap="none">
                          <a:solidFill>
                            <a:srgbClr val="000000"/>
                          </a:solidFill>
                          <a:latin typeface="Arial"/>
                          <a:ea typeface="Arial"/>
                          <a:cs typeface="Arial"/>
                          <a:sym typeface="Arial"/>
                        </a:rPr>
                        <a:t>=</a:t>
                      </a:r>
                      <a:endParaRPr sz="2000" u="none" strike="noStrike" cap="none">
                        <a:latin typeface="Arial"/>
                        <a:ea typeface="Arial"/>
                        <a:cs typeface="Arial"/>
                        <a:sym typeface="Arial"/>
                      </a:endParaRPr>
                    </a:p>
                  </a:txBody>
                  <a:tcPr marL="44450" marR="444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400"/>
                        <a:buFont typeface="Arial"/>
                        <a:buNone/>
                      </a:pPr>
                      <a:r>
                        <a:rPr lang="es-PE" sz="2000" u="none" strike="noStrike" cap="none">
                          <a:latin typeface="Arial"/>
                          <a:ea typeface="Arial"/>
                          <a:cs typeface="Arial"/>
                          <a:sym typeface="Arial"/>
                        </a:rPr>
                        <a:t>1.15 m</a:t>
                      </a:r>
                      <a:endParaRPr sz="2000" u="none" strike="noStrike" cap="none">
                        <a:latin typeface="Arial"/>
                        <a:ea typeface="Arial"/>
                        <a:cs typeface="Arial"/>
                        <a:sym typeface="Arial"/>
                      </a:endParaRPr>
                    </a:p>
                  </a:txBody>
                  <a:tcPr marL="44450" marR="4445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3279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3200" b="1" i="0" u="none" strike="noStrike" cap="none" dirty="0">
                <a:solidFill>
                  <a:schemeClr val="tx1"/>
                </a:solidFill>
                <a:latin typeface="Arial"/>
                <a:ea typeface="Arial"/>
                <a:cs typeface="Arial"/>
                <a:sym typeface="Arial"/>
              </a:rPr>
              <a:t>Trabajo Grupal</a:t>
            </a:r>
          </a:p>
        </p:txBody>
      </p:sp>
      <p:sp>
        <p:nvSpPr>
          <p:cNvPr id="9"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8"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84593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3" name="Rectángulo redondeado 2"/>
          <p:cNvSpPr/>
          <p:nvPr/>
        </p:nvSpPr>
        <p:spPr>
          <a:xfrm>
            <a:off x="272146" y="2441372"/>
            <a:ext cx="7347854" cy="3557647"/>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1" name="Google Shape;107;p3">
            <a:extLst>
              <a:ext uri="{FF2B5EF4-FFF2-40B4-BE49-F238E27FC236}">
                <a16:creationId xmlns:a16="http://schemas.microsoft.com/office/drawing/2014/main" id="{BAF1249D-18C2-4802-BF2E-B40C5EF3F894}"/>
              </a:ext>
            </a:extLst>
          </p:cNvPr>
          <p:cNvSpPr/>
          <p:nvPr/>
        </p:nvSpPr>
        <p:spPr>
          <a:xfrm>
            <a:off x="0" y="1130611"/>
            <a:ext cx="12192000" cy="69082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bg1"/>
              </a:solidFill>
              <a:latin typeface="Arial"/>
              <a:ea typeface="Arial"/>
              <a:cs typeface="Arial"/>
              <a:sym typeface="Arial"/>
            </a:endParaRPr>
          </a:p>
        </p:txBody>
      </p:sp>
      <p:sp>
        <p:nvSpPr>
          <p:cNvPr id="9"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8"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p:txBody>
      </p:sp>
      <p:pic>
        <p:nvPicPr>
          <p:cNvPr id="8194" name="Picture 2" descr="Iconos De Equipo, El Trabajo En Equipo, Negocio imagen png - imagen  transparente descarga gratuita"/>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19932" r="80405"/>
                    </a14:imgEffect>
                  </a14:imgLayer>
                </a14:imgProps>
              </a:ext>
              <a:ext uri="{28A0092B-C50C-407E-A947-70E740481C1C}">
                <a14:useLocalDpi xmlns:a14="http://schemas.microsoft.com/office/drawing/2010/main" val="0"/>
              </a:ext>
            </a:extLst>
          </a:blip>
          <a:srcRect l="20433" r="20425"/>
          <a:stretch/>
        </p:blipFill>
        <p:spPr bwMode="auto">
          <a:xfrm>
            <a:off x="346841" y="1207146"/>
            <a:ext cx="520262" cy="508200"/>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8;p3"/>
          <p:cNvSpPr txBox="1"/>
          <p:nvPr/>
        </p:nvSpPr>
        <p:spPr>
          <a:xfrm>
            <a:off x="867103" y="1315277"/>
            <a:ext cx="9823064"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4000"/>
              <a:buFont typeface="Arial"/>
              <a:buNone/>
            </a:pPr>
            <a:r>
              <a:rPr lang="es-ES" sz="2000" b="1" i="0" u="none" strike="noStrike" cap="none" dirty="0">
                <a:solidFill>
                  <a:schemeClr val="bg1"/>
                </a:solidFill>
                <a:latin typeface="Arial"/>
                <a:ea typeface="Arial"/>
                <a:cs typeface="Arial"/>
                <a:sym typeface="Arial"/>
              </a:rPr>
              <a:t>Trabajo Grupal: </a:t>
            </a:r>
            <a:r>
              <a:rPr lang="es-ES" sz="2000" i="0" u="none" strike="noStrike" cap="none" dirty="0">
                <a:solidFill>
                  <a:schemeClr val="bg1"/>
                </a:solidFill>
                <a:latin typeface="Arial"/>
                <a:ea typeface="Arial"/>
                <a:cs typeface="Arial"/>
                <a:sym typeface="Arial"/>
              </a:rPr>
              <a:t>Verificando la distribución de ambientes de una vivienda</a:t>
            </a:r>
          </a:p>
        </p:txBody>
      </p:sp>
      <p:sp>
        <p:nvSpPr>
          <p:cNvPr id="14" name="Google Shape;108;p3"/>
          <p:cNvSpPr txBox="1"/>
          <p:nvPr/>
        </p:nvSpPr>
        <p:spPr>
          <a:xfrm>
            <a:off x="1189271" y="2441372"/>
            <a:ext cx="1956760" cy="507791"/>
          </a:xfrm>
          <a:prstGeom prst="rect">
            <a:avLst/>
          </a:prstGeom>
          <a:noFill/>
          <a:ln>
            <a:noFill/>
          </a:ln>
        </p:spPr>
        <p:txBody>
          <a:bodyPr spcFirstLastPara="1" wrap="square" lIns="91425" tIns="45700" rIns="91425" bIns="45700" anchor="t" anchorCtr="0">
            <a:spAutoFit/>
          </a:bodyPr>
          <a:lstStyle/>
          <a:p>
            <a:pPr marR="0" lvl="0" algn="just" rtl="0">
              <a:lnSpc>
                <a:spcPct val="150000"/>
              </a:lnSpc>
              <a:spcBef>
                <a:spcPts val="0"/>
              </a:spcBef>
              <a:spcAft>
                <a:spcPts val="0"/>
              </a:spcAft>
              <a:buClr>
                <a:srgbClr val="000000"/>
              </a:buClr>
              <a:buSzPts val="4000"/>
            </a:pPr>
            <a:r>
              <a:rPr lang="es-ES" sz="1800" b="1" i="0" u="none" strike="noStrike" cap="none" dirty="0">
                <a:solidFill>
                  <a:schemeClr val="tx1"/>
                </a:solidFill>
                <a:sym typeface="Arial"/>
              </a:rPr>
              <a:t>Materiales:</a:t>
            </a:r>
          </a:p>
        </p:txBody>
      </p:sp>
      <p:sp>
        <p:nvSpPr>
          <p:cNvPr id="16" name="Google Shape;108;p3"/>
          <p:cNvSpPr txBox="1"/>
          <p:nvPr/>
        </p:nvSpPr>
        <p:spPr>
          <a:xfrm>
            <a:off x="515004" y="3055728"/>
            <a:ext cx="7104996" cy="2585283"/>
          </a:xfrm>
          <a:prstGeom prst="rect">
            <a:avLst/>
          </a:prstGeom>
          <a:noFill/>
          <a:ln>
            <a:noFill/>
          </a:ln>
        </p:spPr>
        <p:txBody>
          <a:bodyPr spcFirstLastPara="1" wrap="square" lIns="91425" tIns="45700" rIns="91425" bIns="45700" anchor="t" anchorCtr="0">
            <a:spAutoFit/>
          </a:bodyPr>
          <a:lstStyle/>
          <a:p>
            <a:pPr marL="285750" lvl="0" indent="-285750">
              <a:lnSpc>
                <a:spcPct val="150000"/>
              </a:lnSpc>
              <a:buFontTx/>
              <a:buChar char="-"/>
            </a:pPr>
            <a:r>
              <a:rPr lang="es-ES" sz="1800" dirty="0">
                <a:solidFill>
                  <a:schemeClr val="tx1"/>
                </a:solidFill>
                <a:latin typeface="+mn-lt"/>
                <a:ea typeface="Calibri"/>
                <a:cs typeface="Calibri"/>
                <a:sym typeface="Calibri"/>
              </a:rPr>
              <a:t>1 papelógrafo</a:t>
            </a:r>
          </a:p>
          <a:p>
            <a:pPr marL="285750" lvl="0" indent="-285750">
              <a:lnSpc>
                <a:spcPct val="150000"/>
              </a:lnSpc>
              <a:buFontTx/>
              <a:buChar char="-"/>
            </a:pPr>
            <a:r>
              <a:rPr lang="es-ES" sz="1800" dirty="0">
                <a:solidFill>
                  <a:schemeClr val="tx1"/>
                </a:solidFill>
                <a:latin typeface="+mn-lt"/>
                <a:cs typeface="Calibri"/>
                <a:sym typeface="Calibri"/>
              </a:rPr>
              <a:t>1 plumón rojo, azul y negro</a:t>
            </a:r>
          </a:p>
          <a:p>
            <a:pPr marL="285750" lvl="0" indent="-285750">
              <a:lnSpc>
                <a:spcPct val="150000"/>
              </a:lnSpc>
              <a:buFontTx/>
              <a:buChar char="-"/>
            </a:pPr>
            <a:r>
              <a:rPr lang="es-ES" sz="1800" dirty="0">
                <a:solidFill>
                  <a:schemeClr val="tx1"/>
                </a:solidFill>
                <a:latin typeface="+mn-lt"/>
                <a:cs typeface="Calibri"/>
                <a:sym typeface="Calibri"/>
              </a:rPr>
              <a:t>1 lápiz</a:t>
            </a:r>
          </a:p>
          <a:p>
            <a:pPr marL="285750" lvl="0" indent="-285750">
              <a:lnSpc>
                <a:spcPct val="150000"/>
              </a:lnSpc>
              <a:buFontTx/>
              <a:buChar char="-"/>
            </a:pPr>
            <a:r>
              <a:rPr lang="es-ES" sz="1800" dirty="0">
                <a:solidFill>
                  <a:schemeClr val="tx1"/>
                </a:solidFill>
                <a:latin typeface="+mn-lt"/>
                <a:cs typeface="Calibri"/>
                <a:sym typeface="Calibri"/>
              </a:rPr>
              <a:t>1 borrador</a:t>
            </a:r>
          </a:p>
          <a:p>
            <a:pPr marL="285750" lvl="0" indent="-285750">
              <a:lnSpc>
                <a:spcPct val="150000"/>
              </a:lnSpc>
              <a:buFontTx/>
              <a:buChar char="-"/>
            </a:pPr>
            <a:r>
              <a:rPr lang="es-ES" sz="1800" dirty="0">
                <a:solidFill>
                  <a:schemeClr val="tx1"/>
                </a:solidFill>
                <a:latin typeface="+mn-lt"/>
                <a:cs typeface="Calibri"/>
                <a:sym typeface="Calibri"/>
              </a:rPr>
              <a:t>1 regla</a:t>
            </a:r>
          </a:p>
          <a:p>
            <a:pPr lvl="0">
              <a:lnSpc>
                <a:spcPct val="150000"/>
              </a:lnSpc>
            </a:pPr>
            <a:endParaRPr lang="es-ES" sz="1800" dirty="0">
              <a:solidFill>
                <a:schemeClr val="tx1"/>
              </a:solidFill>
              <a:latin typeface="+mn-lt"/>
            </a:endParaRPr>
          </a:p>
        </p:txBody>
      </p:sp>
      <p:pic>
        <p:nvPicPr>
          <p:cNvPr id="25" name="Picture 8" descr="Icono Diseño, lápiz, regla, grid, guía Gratis de Free Set Color Outlin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89" b="97333" l="0" r="97778"/>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21289" y="2416297"/>
            <a:ext cx="491627" cy="491627"/>
          </a:xfrm>
          <a:prstGeom prst="rect">
            <a:avLst/>
          </a:prstGeom>
          <a:noFill/>
          <a:extLst>
            <a:ext uri="{909E8E84-426E-40DD-AFC4-6F175D3DCCD1}">
              <a14:hiddenFill xmlns:a14="http://schemas.microsoft.com/office/drawing/2010/main">
                <a:solidFill>
                  <a:srgbClr val="FFFFFF"/>
                </a:solidFill>
              </a14:hiddenFill>
            </a:ext>
          </a:extLst>
        </p:spPr>
      </p:pic>
      <p:sp>
        <p:nvSpPr>
          <p:cNvPr id="26" name="Rectángulo redondeado 25"/>
          <p:cNvSpPr/>
          <p:nvPr/>
        </p:nvSpPr>
        <p:spPr>
          <a:xfrm>
            <a:off x="8025946" y="2441372"/>
            <a:ext cx="3763755" cy="1035239"/>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9218" name="Picture 2" descr="Vector Transparente PNG Y SVG De Icono De Trazo De Maleta De Ceja"/>
          <p:cNvPicPr>
            <a:picLocks noChangeAspect="1" noChangeArrowheads="1"/>
          </p:cNvPicPr>
          <p:nvPr/>
        </p:nvPicPr>
        <p:blipFill rotWithShape="1">
          <a:blip r:embed="rId7">
            <a:extLst>
              <a:ext uri="{28A0092B-C50C-407E-A947-70E740481C1C}">
                <a14:useLocalDpi xmlns:a14="http://schemas.microsoft.com/office/drawing/2010/main" val="0"/>
              </a:ext>
            </a:extLst>
          </a:blip>
          <a:srcRect t="15962" b="10964"/>
          <a:stretch/>
        </p:blipFill>
        <p:spPr bwMode="auto">
          <a:xfrm>
            <a:off x="8243099" y="2693498"/>
            <a:ext cx="753707" cy="550768"/>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108;p3"/>
          <p:cNvSpPr txBox="1"/>
          <p:nvPr/>
        </p:nvSpPr>
        <p:spPr>
          <a:xfrm>
            <a:off x="9238951" y="2791252"/>
            <a:ext cx="2465999" cy="369291"/>
          </a:xfrm>
          <a:prstGeom prst="rect">
            <a:avLst/>
          </a:prstGeom>
          <a:noFill/>
          <a:ln>
            <a:noFill/>
          </a:ln>
        </p:spPr>
        <p:txBody>
          <a:bodyPr spcFirstLastPara="1" wrap="square" lIns="91425" tIns="45700" rIns="91425" bIns="45700" anchor="t" anchorCtr="0">
            <a:spAutoFit/>
          </a:bodyPr>
          <a:lstStyle/>
          <a:p>
            <a:pPr lvl="0" algn="just"/>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Maleta Construya</a:t>
            </a:r>
          </a:p>
        </p:txBody>
      </p:sp>
      <p:sp>
        <p:nvSpPr>
          <p:cNvPr id="19" name="Rectángulo redondeado 18"/>
          <p:cNvSpPr/>
          <p:nvPr/>
        </p:nvSpPr>
        <p:spPr>
          <a:xfrm>
            <a:off x="8025946" y="3728737"/>
            <a:ext cx="3763755" cy="1077211"/>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0" name="Google Shape;108;p3"/>
          <p:cNvSpPr txBox="1"/>
          <p:nvPr/>
        </p:nvSpPr>
        <p:spPr>
          <a:xfrm>
            <a:off x="9331206" y="3892394"/>
            <a:ext cx="2455377" cy="646290"/>
          </a:xfrm>
          <a:prstGeom prst="rect">
            <a:avLst/>
          </a:prstGeom>
          <a:noFill/>
          <a:ln>
            <a:noFill/>
          </a:ln>
        </p:spPr>
        <p:txBody>
          <a:bodyPr spcFirstLastPara="1" wrap="square" lIns="91425" tIns="45700" rIns="91425" bIns="45700" anchor="t" anchorCtr="0">
            <a:spAutoFit/>
          </a:bodyPr>
          <a:lstStyle/>
          <a:p>
            <a:pPr lvl="0"/>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Guía del Participante Pg. 11</a:t>
            </a:r>
          </a:p>
        </p:txBody>
      </p:sp>
      <p:pic>
        <p:nvPicPr>
          <p:cNvPr id="21" name="Imagen 20"/>
          <p:cNvPicPr>
            <a:picLocks noChangeAspect="1"/>
          </p:cNvPicPr>
          <p:nvPr/>
        </p:nvPicPr>
        <p:blipFill>
          <a:blip r:embed="rId8">
            <a:extLst>
              <a:ext uri="{BEBA8EAE-BF5A-486C-A8C5-ECC9F3942E4B}">
                <a14:imgProps xmlns:a14="http://schemas.microsoft.com/office/drawing/2010/main">
                  <a14:imgLayer r:embed="rId9">
                    <a14:imgEffect>
                      <a14:backgroundRemoval t="302" b="99094" l="0" r="99592">
                        <a14:foregroundMark x1="33469" y1="13293" x2="88571" y2="15710"/>
                        <a14:foregroundMark x1="35510" y1="15106" x2="28163" y2="81269"/>
                        <a14:foregroundMark x1="45306" y1="21752" x2="49388" y2="83384"/>
                        <a14:foregroundMark x1="66939" y1="32628" x2="66939" y2="87009"/>
                        <a14:foregroundMark x1="91020" y1="15408" x2="86122" y2="92749"/>
                        <a14:foregroundMark x1="87755" y1="91239" x2="40000" y2="93051"/>
                        <a14:foregroundMark x1="32245" y1="77946" x2="31429" y2="94260"/>
                        <a14:foregroundMark x1="84082" y1="50755" x2="54694" y2="73414"/>
                        <a14:foregroundMark x1="39592" y1="84894" x2="35510" y2="89124"/>
                        <a14:foregroundMark x1="50612" y1="29607" x2="79184" y2="29607"/>
                      </a14:backgroundRemoval>
                    </a14:imgEffect>
                  </a14:imgLayer>
                </a14:imgProps>
              </a:ext>
            </a:extLst>
          </a:blip>
          <a:stretch>
            <a:fillRect/>
          </a:stretch>
        </p:blipFill>
        <p:spPr>
          <a:xfrm>
            <a:off x="8491570" y="3867890"/>
            <a:ext cx="433691" cy="585926"/>
          </a:xfrm>
          <a:prstGeom prst="rect">
            <a:avLst/>
          </a:prstGeom>
        </p:spPr>
      </p:pic>
    </p:spTree>
    <p:extLst>
      <p:ext uri="{BB962C8B-B14F-4D97-AF65-F5344CB8AC3E}">
        <p14:creationId xmlns:p14="http://schemas.microsoft.com/office/powerpoint/2010/main" val="3306853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Rectángulo redondeado 19"/>
          <p:cNvSpPr/>
          <p:nvPr/>
        </p:nvSpPr>
        <p:spPr>
          <a:xfrm>
            <a:off x="343076" y="5258012"/>
            <a:ext cx="2079369" cy="837510"/>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 name="Rectángulo redondeado 2"/>
          <p:cNvSpPr/>
          <p:nvPr/>
        </p:nvSpPr>
        <p:spPr>
          <a:xfrm>
            <a:off x="6312598" y="2094538"/>
            <a:ext cx="5558837" cy="4000984"/>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Google Shape;107;p3">
            <a:extLst>
              <a:ext uri="{FF2B5EF4-FFF2-40B4-BE49-F238E27FC236}">
                <a16:creationId xmlns:a16="http://schemas.microsoft.com/office/drawing/2014/main" id="{BAF1249D-18C2-4802-BF2E-B40C5EF3F894}"/>
              </a:ext>
            </a:extLst>
          </p:cNvPr>
          <p:cNvSpPr/>
          <p:nvPr/>
        </p:nvSpPr>
        <p:spPr>
          <a:xfrm>
            <a:off x="0" y="1130611"/>
            <a:ext cx="12192000" cy="69082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sp>
        <p:nvSpPr>
          <p:cNvPr id="9"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8"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8194" name="Picture 2" descr="Iconos De Equipo, El Trabajo En Equipo, Negocio imagen png - imagen  transparente descarga gratuita"/>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19932" r="80405"/>
                    </a14:imgEffect>
                  </a14:imgLayer>
                </a14:imgProps>
              </a:ext>
              <a:ext uri="{28A0092B-C50C-407E-A947-70E740481C1C}">
                <a14:useLocalDpi xmlns:a14="http://schemas.microsoft.com/office/drawing/2010/main" val="0"/>
              </a:ext>
            </a:extLst>
          </a:blip>
          <a:srcRect l="20433" r="20425"/>
          <a:stretch/>
        </p:blipFill>
        <p:spPr bwMode="auto">
          <a:xfrm>
            <a:off x="346841" y="1207146"/>
            <a:ext cx="520262" cy="508200"/>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8;p3"/>
          <p:cNvSpPr txBox="1"/>
          <p:nvPr/>
        </p:nvSpPr>
        <p:spPr>
          <a:xfrm>
            <a:off x="867103" y="1315277"/>
            <a:ext cx="9823064" cy="400069"/>
          </a:xfrm>
          <a:prstGeom prst="rect">
            <a:avLst/>
          </a:prstGeom>
          <a:noFill/>
          <a:ln>
            <a:noFill/>
          </a:ln>
        </p:spPr>
        <p:txBody>
          <a:bodyPr spcFirstLastPara="1" wrap="square" lIns="91425" tIns="45700" rIns="91425" bIns="45700" anchor="t" anchorCtr="0">
            <a:spAutoFit/>
          </a:bodyPr>
          <a:lstStyle/>
          <a:p>
            <a:pPr lvl="0">
              <a:buSzPts val="4000"/>
            </a:pPr>
            <a:r>
              <a:rPr lang="es-ES" sz="2000" b="1" i="0" u="none" strike="noStrike" cap="none" dirty="0">
                <a:solidFill>
                  <a:schemeClr val="bg1"/>
                </a:solidFill>
                <a:latin typeface="Arial"/>
                <a:ea typeface="Arial"/>
                <a:cs typeface="Arial"/>
                <a:sym typeface="Arial"/>
              </a:rPr>
              <a:t>Trabajo Grupal: </a:t>
            </a:r>
            <a:r>
              <a:rPr lang="es-ES" sz="2000" dirty="0">
                <a:solidFill>
                  <a:schemeClr val="bg1"/>
                </a:solidFill>
              </a:rPr>
              <a:t>Verificando la distribución de ambientes de una vivienda</a:t>
            </a:r>
          </a:p>
        </p:txBody>
      </p:sp>
      <p:sp>
        <p:nvSpPr>
          <p:cNvPr id="14" name="Google Shape;108;p3"/>
          <p:cNvSpPr txBox="1"/>
          <p:nvPr/>
        </p:nvSpPr>
        <p:spPr>
          <a:xfrm>
            <a:off x="343076" y="2040962"/>
            <a:ext cx="5390068" cy="3416279"/>
          </a:xfrm>
          <a:prstGeom prst="rect">
            <a:avLst/>
          </a:prstGeom>
          <a:noFill/>
          <a:ln>
            <a:noFill/>
          </a:ln>
        </p:spPr>
        <p:txBody>
          <a:bodyPr spcFirstLastPara="1" wrap="square" lIns="91425" tIns="45700" rIns="91425" bIns="45700" anchor="t" anchorCtr="0">
            <a:spAutoFit/>
          </a:bodyPr>
          <a:lstStyle/>
          <a:p>
            <a:pPr marR="0" lvl="0" algn="just" rtl="0">
              <a:lnSpc>
                <a:spcPct val="150000"/>
              </a:lnSpc>
              <a:spcBef>
                <a:spcPts val="0"/>
              </a:spcBef>
              <a:spcAft>
                <a:spcPts val="0"/>
              </a:spcAft>
              <a:buClr>
                <a:srgbClr val="000000"/>
              </a:buClr>
              <a:buSzPts val="4000"/>
            </a:pPr>
            <a:r>
              <a:rPr lang="es-ES" sz="1800" b="1" i="0" u="none" strike="noStrike" cap="none" dirty="0">
                <a:solidFill>
                  <a:schemeClr val="tx1"/>
                </a:solidFill>
                <a:sym typeface="Arial"/>
              </a:rPr>
              <a:t>Actividades:</a:t>
            </a:r>
          </a:p>
          <a:p>
            <a:pPr marL="285750" lvl="0" indent="-285750">
              <a:lnSpc>
                <a:spcPct val="150000"/>
              </a:lnSpc>
              <a:buFont typeface="Wingdings" panose="05000000000000000000" pitchFamily="2" charset="2"/>
              <a:buChar char="ü"/>
            </a:pPr>
            <a:r>
              <a:rPr lang="es-ES" sz="1800" dirty="0">
                <a:solidFill>
                  <a:schemeClr val="tx1"/>
                </a:solidFill>
                <a:latin typeface="+mn-lt"/>
                <a:ea typeface="Calibri"/>
                <a:cs typeface="Calibri"/>
                <a:sym typeface="Calibri"/>
              </a:rPr>
              <a:t>Dibujar la distribución de ambientes de una vivienda que usted ha construido.</a:t>
            </a:r>
          </a:p>
          <a:p>
            <a:pPr marL="285750" lvl="0" indent="-285750">
              <a:lnSpc>
                <a:spcPct val="150000"/>
              </a:lnSpc>
              <a:buFont typeface="Wingdings" panose="05000000000000000000" pitchFamily="2" charset="2"/>
              <a:buChar char="ü"/>
            </a:pPr>
            <a:r>
              <a:rPr lang="es-ES" sz="1800" dirty="0">
                <a:solidFill>
                  <a:schemeClr val="tx1"/>
                </a:solidFill>
                <a:latin typeface="+mn-lt"/>
                <a:ea typeface="Calibri"/>
                <a:cs typeface="Calibri"/>
                <a:sym typeface="Calibri"/>
              </a:rPr>
              <a:t>Considerar que el área de terreno es de 6m de ancho x 20 m de largo.</a:t>
            </a:r>
          </a:p>
          <a:p>
            <a:pPr marL="285750" lvl="0" indent="-285750">
              <a:lnSpc>
                <a:spcPct val="150000"/>
              </a:lnSpc>
              <a:buFont typeface="Wingdings" panose="05000000000000000000" pitchFamily="2" charset="2"/>
              <a:buChar char="ü"/>
            </a:pPr>
            <a:r>
              <a:rPr lang="es-ES" sz="1800" dirty="0">
                <a:solidFill>
                  <a:schemeClr val="tx1"/>
                </a:solidFill>
                <a:latin typeface="+mn-lt"/>
                <a:ea typeface="Calibri"/>
                <a:cs typeface="Calibri"/>
                <a:sym typeface="Calibri"/>
              </a:rPr>
              <a:t>Tener en cuenta que la vivienda está ubicada en el centro de la manzana.</a:t>
            </a:r>
          </a:p>
          <a:p>
            <a:pPr marL="285750" lvl="0" indent="-285750">
              <a:lnSpc>
                <a:spcPct val="150000"/>
              </a:lnSpc>
              <a:buFont typeface="Wingdings" panose="05000000000000000000" pitchFamily="2" charset="2"/>
              <a:buChar char="ü"/>
            </a:pPr>
            <a:endParaRPr lang="es-ES" sz="1800" dirty="0">
              <a:solidFill>
                <a:schemeClr val="tx1"/>
              </a:solidFill>
              <a:latin typeface="+mn-lt"/>
              <a:ea typeface="Calibri"/>
              <a:cs typeface="Calibri"/>
              <a:sym typeface="Calibri"/>
            </a:endParaRPr>
          </a:p>
        </p:txBody>
      </p:sp>
      <p:pic>
        <p:nvPicPr>
          <p:cNvPr id="8196" name="Picture 4" descr="Responder - Iconos gratis de educació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6770" y="2056529"/>
            <a:ext cx="903534" cy="903534"/>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108;p3"/>
          <p:cNvSpPr txBox="1"/>
          <p:nvPr/>
        </p:nvSpPr>
        <p:spPr>
          <a:xfrm>
            <a:off x="6704834" y="3042899"/>
            <a:ext cx="4421750" cy="2585283"/>
          </a:xfrm>
          <a:prstGeom prst="rect">
            <a:avLst/>
          </a:prstGeom>
          <a:noFill/>
          <a:ln>
            <a:noFill/>
          </a:ln>
        </p:spPr>
        <p:txBody>
          <a:bodyPr spcFirstLastPara="1" wrap="square" lIns="91425" tIns="45700" rIns="91425" bIns="45700" anchor="t" anchorCtr="0">
            <a:spAutoFit/>
          </a:bodyPr>
          <a:lstStyle/>
          <a:p>
            <a:pPr marL="342900" indent="-342900">
              <a:lnSpc>
                <a:spcPct val="150000"/>
              </a:lnSpc>
              <a:buSzPct val="100000"/>
              <a:buFont typeface="Wingdings" panose="05000000000000000000" pitchFamily="2" charset="2"/>
              <a:buChar char="ü"/>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¿Qué consideraciones tuviste para la distribución de los ambientes de la vivienda?.</a:t>
            </a:r>
          </a:p>
          <a:p>
            <a:pPr marL="342900" indent="-342900">
              <a:lnSpc>
                <a:spcPct val="150000"/>
              </a:lnSpc>
              <a:buSzPct val="100000"/>
              <a:buFont typeface="Wingdings" panose="05000000000000000000" pitchFamily="2" charset="2"/>
              <a:buChar char="ü"/>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¿Quién es el responsable de realizar una correcta distribución de ambientes?</a:t>
            </a:r>
          </a:p>
        </p:txBody>
      </p:sp>
      <p:sp>
        <p:nvSpPr>
          <p:cNvPr id="4" name="Rectángulo 3"/>
          <p:cNvSpPr/>
          <p:nvPr/>
        </p:nvSpPr>
        <p:spPr>
          <a:xfrm>
            <a:off x="7622813" y="2341770"/>
            <a:ext cx="1467068" cy="456535"/>
          </a:xfrm>
          <a:prstGeom prst="rect">
            <a:avLst/>
          </a:prstGeom>
        </p:spPr>
        <p:txBody>
          <a:bodyPr wrap="none">
            <a:spAutoFit/>
          </a:bodyPr>
          <a:lstStyle/>
          <a:p>
            <a:pPr lvl="0">
              <a:lnSpc>
                <a:spcPct val="150000"/>
              </a:lnSpc>
              <a:buSzPts val="4000"/>
            </a:pPr>
            <a:r>
              <a:rPr lang="es-ES" sz="1800" b="1" dirty="0">
                <a:solidFill>
                  <a:schemeClr val="tx1"/>
                </a:solidFill>
              </a:rPr>
              <a:t>Responder:</a:t>
            </a:r>
          </a:p>
        </p:txBody>
      </p:sp>
      <p:pic>
        <p:nvPicPr>
          <p:cNvPr id="8198" name="Picture 6" descr="Icono De Reloj De Diseño, Clipart De Reloj, Reloj Los Iconos, Icono De Reloj  PNG y Vector para Descargar Gratis | Pngtre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8951" t="8219" r="6853" b="10061"/>
          <a:stretch/>
        </p:blipFill>
        <p:spPr bwMode="auto">
          <a:xfrm>
            <a:off x="516477" y="5437086"/>
            <a:ext cx="449417" cy="436199"/>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009515" y="5471578"/>
            <a:ext cx="1313180" cy="388696"/>
          </a:xfrm>
          <a:prstGeom prst="rect">
            <a:avLst/>
          </a:prstGeom>
        </p:spPr>
        <p:txBody>
          <a:bodyPr wrap="none">
            <a:spAutoFit/>
          </a:bodyPr>
          <a:lstStyle/>
          <a:p>
            <a:pPr lvl="0" algn="just">
              <a:lnSpc>
                <a:spcPct val="107000"/>
              </a:lnSpc>
              <a:spcAft>
                <a:spcPts val="800"/>
              </a:spcAft>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45 minutos</a:t>
            </a:r>
          </a:p>
        </p:txBody>
      </p:sp>
      <p:sp>
        <p:nvSpPr>
          <p:cNvPr id="21" name="Rectángulo redondeado 20"/>
          <p:cNvSpPr/>
          <p:nvPr/>
        </p:nvSpPr>
        <p:spPr>
          <a:xfrm>
            <a:off x="2690735" y="5258012"/>
            <a:ext cx="3211178" cy="837510"/>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Google Shape;108;p3"/>
          <p:cNvSpPr txBox="1"/>
          <p:nvPr/>
        </p:nvSpPr>
        <p:spPr>
          <a:xfrm>
            <a:off x="3364366" y="5345928"/>
            <a:ext cx="2455377" cy="646290"/>
          </a:xfrm>
          <a:prstGeom prst="rect">
            <a:avLst/>
          </a:prstGeom>
          <a:noFill/>
          <a:ln>
            <a:noFill/>
          </a:ln>
        </p:spPr>
        <p:txBody>
          <a:bodyPr spcFirstLastPara="1" wrap="square" lIns="91425" tIns="45700" rIns="91425" bIns="45700" anchor="t" anchorCtr="0">
            <a:spAutoFit/>
          </a:bodyPr>
          <a:lstStyle/>
          <a:p>
            <a:pPr lvl="0"/>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Guía del Participante Pg. 11</a:t>
            </a:r>
          </a:p>
        </p:txBody>
      </p:sp>
      <p:pic>
        <p:nvPicPr>
          <p:cNvPr id="2" name="Imagen 1"/>
          <p:cNvPicPr>
            <a:picLocks noChangeAspect="1"/>
          </p:cNvPicPr>
          <p:nvPr/>
        </p:nvPicPr>
        <p:blipFill>
          <a:blip r:embed="rId8">
            <a:extLst>
              <a:ext uri="{BEBA8EAE-BF5A-486C-A8C5-ECC9F3942E4B}">
                <a14:imgProps xmlns:a14="http://schemas.microsoft.com/office/drawing/2010/main">
                  <a14:imgLayer r:embed="rId9">
                    <a14:imgEffect>
                      <a14:backgroundRemoval t="302" b="99094" l="0" r="99592">
                        <a14:foregroundMark x1="33469" y1="13293" x2="88571" y2="15710"/>
                        <a14:foregroundMark x1="35510" y1="15106" x2="28163" y2="81269"/>
                        <a14:foregroundMark x1="45306" y1="21752" x2="49388" y2="83384"/>
                        <a14:foregroundMark x1="66939" y1="32628" x2="66939" y2="87009"/>
                        <a14:foregroundMark x1="91020" y1="15408" x2="86122" y2="92749"/>
                        <a14:foregroundMark x1="87755" y1="91239" x2="40000" y2="93051"/>
                        <a14:foregroundMark x1="32245" y1="77946" x2="31429" y2="94260"/>
                        <a14:foregroundMark x1="84082" y1="50755" x2="54694" y2="73414"/>
                        <a14:foregroundMark x1="39592" y1="84894" x2="35510" y2="89124"/>
                        <a14:foregroundMark x1="50612" y1="29607" x2="79184" y2="29607"/>
                      </a14:backgroundRemoval>
                    </a14:imgEffect>
                  </a14:imgLayer>
                </a14:imgProps>
              </a:ext>
            </a:extLst>
          </a:blip>
          <a:stretch>
            <a:fillRect/>
          </a:stretch>
        </p:blipFill>
        <p:spPr>
          <a:xfrm>
            <a:off x="2930674" y="5383804"/>
            <a:ext cx="433691" cy="585926"/>
          </a:xfrm>
          <a:prstGeom prst="rect">
            <a:avLst/>
          </a:prstGeom>
        </p:spPr>
      </p:pic>
    </p:spTree>
    <p:extLst>
      <p:ext uri="{BB962C8B-B14F-4D97-AF65-F5344CB8AC3E}">
        <p14:creationId xmlns:p14="http://schemas.microsoft.com/office/powerpoint/2010/main" val="784783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3200" b="1" i="0" u="none" strike="noStrike" cap="none" dirty="0">
                <a:solidFill>
                  <a:schemeClr val="tx1"/>
                </a:solidFill>
                <a:latin typeface="Arial"/>
                <a:ea typeface="Arial"/>
                <a:cs typeface="Arial"/>
                <a:sym typeface="Arial"/>
              </a:rPr>
              <a:t>Criterios para el diseño arquitectónico</a:t>
            </a:r>
          </a:p>
        </p:txBody>
      </p:sp>
      <p:sp>
        <p:nvSpPr>
          <p:cNvPr id="9"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8"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p:txBody>
      </p:sp>
    </p:spTree>
    <p:extLst>
      <p:ext uri="{BB962C8B-B14F-4D97-AF65-F5344CB8AC3E}">
        <p14:creationId xmlns:p14="http://schemas.microsoft.com/office/powerpoint/2010/main" val="4095512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Criterios básicos</a:t>
            </a:r>
            <a:endParaRPr sz="1200" dirty="0"/>
          </a:p>
        </p:txBody>
      </p:sp>
      <p:graphicFrame>
        <p:nvGraphicFramePr>
          <p:cNvPr id="18" name="Marcador de contenido 9">
            <a:extLst>
              <a:ext uri="{FF2B5EF4-FFF2-40B4-BE49-F238E27FC236}">
                <a16:creationId xmlns:a16="http://schemas.microsoft.com/office/drawing/2014/main" id="{79259A25-DB15-4A0E-9C7E-10A3C2426B70}"/>
              </a:ext>
            </a:extLst>
          </p:cNvPr>
          <p:cNvGraphicFramePr>
            <a:graphicFrameLocks/>
          </p:cNvGraphicFramePr>
          <p:nvPr>
            <p:extLst>
              <p:ext uri="{D42A27DB-BD31-4B8C-83A1-F6EECF244321}">
                <p14:modId xmlns:p14="http://schemas.microsoft.com/office/powerpoint/2010/main" val="497657295"/>
              </p:ext>
            </p:extLst>
          </p:nvPr>
        </p:nvGraphicFramePr>
        <p:xfrm>
          <a:off x="876298" y="2297113"/>
          <a:ext cx="10439400" cy="3740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580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Ubicación geográfica</a:t>
            </a:r>
            <a:endParaRPr sz="1200" dirty="0"/>
          </a:p>
        </p:txBody>
      </p:sp>
      <p:grpSp>
        <p:nvGrpSpPr>
          <p:cNvPr id="5" name="Grupo 4">
            <a:extLst>
              <a:ext uri="{FF2B5EF4-FFF2-40B4-BE49-F238E27FC236}">
                <a16:creationId xmlns:a16="http://schemas.microsoft.com/office/drawing/2014/main" id="{F0192317-EC6A-4F67-8B46-698C3B4FF7A7}"/>
              </a:ext>
            </a:extLst>
          </p:cNvPr>
          <p:cNvGrpSpPr/>
          <p:nvPr/>
        </p:nvGrpSpPr>
        <p:grpSpPr>
          <a:xfrm>
            <a:off x="1441840" y="2765200"/>
            <a:ext cx="9722641" cy="3562527"/>
            <a:chOff x="706148" y="2119136"/>
            <a:chExt cx="8252184" cy="3142598"/>
          </a:xfrm>
        </p:grpSpPr>
        <p:pic>
          <p:nvPicPr>
            <p:cNvPr id="6" name="Imagen 5">
              <a:extLst>
                <a:ext uri="{FF2B5EF4-FFF2-40B4-BE49-F238E27FC236}">
                  <a16:creationId xmlns:a16="http://schemas.microsoft.com/office/drawing/2014/main" id="{E004D7B3-ADFC-4673-B562-C6F38FF04A11}"/>
                </a:ext>
              </a:extLst>
            </p:cNvPr>
            <p:cNvPicPr>
              <a:picLocks noChangeAspect="1"/>
            </p:cNvPicPr>
            <p:nvPr/>
          </p:nvPicPr>
          <p:blipFill>
            <a:blip r:embed="rId3"/>
            <a:stretch>
              <a:fillRect/>
            </a:stretch>
          </p:blipFill>
          <p:spPr>
            <a:xfrm>
              <a:off x="706148" y="2119136"/>
              <a:ext cx="8252184" cy="3142598"/>
            </a:xfrm>
            <a:prstGeom prst="rect">
              <a:avLst/>
            </a:prstGeom>
          </p:spPr>
        </p:pic>
        <p:sp>
          <p:nvSpPr>
            <p:cNvPr id="7" name="CuadroTexto 6">
              <a:extLst>
                <a:ext uri="{FF2B5EF4-FFF2-40B4-BE49-F238E27FC236}">
                  <a16:creationId xmlns:a16="http://schemas.microsoft.com/office/drawing/2014/main" id="{1BFECEF5-F53A-4905-A872-12BC50507A9D}"/>
                </a:ext>
              </a:extLst>
            </p:cNvPr>
            <p:cNvSpPr txBox="1"/>
            <p:nvPr/>
          </p:nvSpPr>
          <p:spPr>
            <a:xfrm>
              <a:off x="1110736" y="3994234"/>
              <a:ext cx="1794075" cy="461546"/>
            </a:xfrm>
            <a:prstGeom prst="rect">
              <a:avLst/>
            </a:prstGeom>
            <a:noFill/>
          </p:spPr>
          <p:txBody>
            <a:bodyPr wrap="square" rtlCol="0">
              <a:spAutoFit/>
            </a:bodyPr>
            <a:lstStyle/>
            <a:p>
              <a:pPr algn="ctr"/>
              <a:r>
                <a:rPr lang="es-PE" b="1" dirty="0"/>
                <a:t>Cerca al río</a:t>
              </a:r>
            </a:p>
            <a:p>
              <a:pPr algn="ctr"/>
              <a:r>
                <a:rPr lang="es-PE" b="1" dirty="0"/>
                <a:t>(zonas húmedas)</a:t>
              </a:r>
            </a:p>
          </p:txBody>
        </p:sp>
        <p:sp>
          <p:nvSpPr>
            <p:cNvPr id="8" name="CuadroTexto 7">
              <a:extLst>
                <a:ext uri="{FF2B5EF4-FFF2-40B4-BE49-F238E27FC236}">
                  <a16:creationId xmlns:a16="http://schemas.microsoft.com/office/drawing/2014/main" id="{3F1CF8DB-EE56-4C88-98D1-DE339FA57FBB}"/>
                </a:ext>
              </a:extLst>
            </p:cNvPr>
            <p:cNvSpPr txBox="1"/>
            <p:nvPr/>
          </p:nvSpPr>
          <p:spPr>
            <a:xfrm>
              <a:off x="2784268" y="4518336"/>
              <a:ext cx="2071867" cy="461546"/>
            </a:xfrm>
            <a:prstGeom prst="rect">
              <a:avLst/>
            </a:prstGeom>
            <a:noFill/>
          </p:spPr>
          <p:txBody>
            <a:bodyPr wrap="square" rtlCol="0">
              <a:spAutoFit/>
            </a:bodyPr>
            <a:lstStyle/>
            <a:p>
              <a:pPr algn="ctr"/>
              <a:r>
                <a:rPr lang="es-PE" b="1" dirty="0"/>
                <a:t>Relleno</a:t>
              </a:r>
            </a:p>
            <a:p>
              <a:pPr algn="ctr"/>
              <a:r>
                <a:rPr lang="es-PE" b="1" dirty="0"/>
                <a:t>(mal tipo de suelo)</a:t>
              </a:r>
            </a:p>
          </p:txBody>
        </p:sp>
        <p:sp>
          <p:nvSpPr>
            <p:cNvPr id="9" name="CuadroTexto 8">
              <a:extLst>
                <a:ext uri="{FF2B5EF4-FFF2-40B4-BE49-F238E27FC236}">
                  <a16:creationId xmlns:a16="http://schemas.microsoft.com/office/drawing/2014/main" id="{4BC12DD4-5920-4B9A-9A0D-BDEB264B5B98}"/>
                </a:ext>
              </a:extLst>
            </p:cNvPr>
            <p:cNvSpPr txBox="1"/>
            <p:nvPr/>
          </p:nvSpPr>
          <p:spPr>
            <a:xfrm>
              <a:off x="4447682" y="2469962"/>
              <a:ext cx="2071867" cy="271498"/>
            </a:xfrm>
            <a:prstGeom prst="rect">
              <a:avLst/>
            </a:prstGeom>
            <a:noFill/>
          </p:spPr>
          <p:txBody>
            <a:bodyPr wrap="square" rtlCol="0">
              <a:spAutoFit/>
            </a:bodyPr>
            <a:lstStyle/>
            <a:p>
              <a:pPr algn="ctr"/>
              <a:r>
                <a:rPr lang="es-PE" b="1" dirty="0"/>
                <a:t>Borde de un talud</a:t>
              </a:r>
            </a:p>
          </p:txBody>
        </p:sp>
        <p:sp>
          <p:nvSpPr>
            <p:cNvPr id="11" name="CuadroTexto 10">
              <a:extLst>
                <a:ext uri="{FF2B5EF4-FFF2-40B4-BE49-F238E27FC236}">
                  <a16:creationId xmlns:a16="http://schemas.microsoft.com/office/drawing/2014/main" id="{C7C73305-6D8A-46C1-976B-248B876EB5D6}"/>
                </a:ext>
              </a:extLst>
            </p:cNvPr>
            <p:cNvSpPr txBox="1"/>
            <p:nvPr/>
          </p:nvSpPr>
          <p:spPr>
            <a:xfrm>
              <a:off x="4856135" y="4626942"/>
              <a:ext cx="2071867" cy="461546"/>
            </a:xfrm>
            <a:prstGeom prst="rect">
              <a:avLst/>
            </a:prstGeom>
            <a:noFill/>
          </p:spPr>
          <p:txBody>
            <a:bodyPr wrap="square" rtlCol="0">
              <a:spAutoFit/>
            </a:bodyPr>
            <a:lstStyle/>
            <a:p>
              <a:pPr algn="ctr"/>
              <a:r>
                <a:rPr lang="es-PE" b="1" dirty="0"/>
                <a:t>Zonas Bajas</a:t>
              </a:r>
            </a:p>
            <a:p>
              <a:pPr algn="ctr"/>
              <a:r>
                <a:rPr lang="es-PE" b="1" dirty="0"/>
                <a:t>(quebradas)</a:t>
              </a:r>
            </a:p>
          </p:txBody>
        </p:sp>
        <p:sp>
          <p:nvSpPr>
            <p:cNvPr id="12" name="CuadroTexto 11">
              <a:extLst>
                <a:ext uri="{FF2B5EF4-FFF2-40B4-BE49-F238E27FC236}">
                  <a16:creationId xmlns:a16="http://schemas.microsoft.com/office/drawing/2014/main" id="{21FDBBAD-4E5C-4027-8420-B2D55A715751}"/>
                </a:ext>
              </a:extLst>
            </p:cNvPr>
            <p:cNvSpPr txBox="1"/>
            <p:nvPr/>
          </p:nvSpPr>
          <p:spPr>
            <a:xfrm>
              <a:off x="6798628" y="3603143"/>
              <a:ext cx="2071867" cy="651595"/>
            </a:xfrm>
            <a:prstGeom prst="rect">
              <a:avLst/>
            </a:prstGeom>
            <a:noFill/>
          </p:spPr>
          <p:txBody>
            <a:bodyPr wrap="square" rtlCol="0">
              <a:spAutoFit/>
            </a:bodyPr>
            <a:lstStyle/>
            <a:p>
              <a:pPr algn="ctr"/>
              <a:r>
                <a:rPr lang="es-PE" b="1" dirty="0"/>
                <a:t>Cerros empinados</a:t>
              </a:r>
            </a:p>
            <a:p>
              <a:pPr algn="ctr"/>
              <a:r>
                <a:rPr lang="es-PE" b="1" dirty="0"/>
                <a:t>(caída de rocas, deslizamientos)</a:t>
              </a:r>
            </a:p>
          </p:txBody>
        </p:sp>
      </p:grpSp>
      <p:sp>
        <p:nvSpPr>
          <p:cNvPr id="14" name="Rectángulo 13">
            <a:extLst>
              <a:ext uri="{FF2B5EF4-FFF2-40B4-BE49-F238E27FC236}">
                <a16:creationId xmlns:a16="http://schemas.microsoft.com/office/drawing/2014/main" id="{328FC8A4-943A-48A5-B23F-E49587855DD6}"/>
              </a:ext>
            </a:extLst>
          </p:cNvPr>
          <p:cNvSpPr/>
          <p:nvPr/>
        </p:nvSpPr>
        <p:spPr>
          <a:xfrm>
            <a:off x="3309005" y="1924354"/>
            <a:ext cx="6081990" cy="400110"/>
          </a:xfrm>
          <a:prstGeom prst="rect">
            <a:avLst/>
          </a:prstGeom>
        </p:spPr>
        <p:txBody>
          <a:bodyPr wrap="square">
            <a:spAutoFit/>
          </a:bodyPr>
          <a:lstStyle/>
          <a:p>
            <a:pPr algn="ctr"/>
            <a:r>
              <a:rPr lang="es-MX" sz="2000" b="1" dirty="0">
                <a:solidFill>
                  <a:srgbClr val="FF0000"/>
                </a:solidFill>
              </a:rPr>
              <a:t>“¿EXISTE UNA ZONA CON RIESGO CERO?”</a:t>
            </a:r>
          </a:p>
        </p:txBody>
      </p:sp>
      <p:sp>
        <p:nvSpPr>
          <p:cNvPr id="15" name="CuadroTexto 14">
            <a:extLst>
              <a:ext uri="{FF2B5EF4-FFF2-40B4-BE49-F238E27FC236}">
                <a16:creationId xmlns:a16="http://schemas.microsoft.com/office/drawing/2014/main" id="{9AC30367-404E-4532-A9A7-EF5A9A2BC848}"/>
              </a:ext>
            </a:extLst>
          </p:cNvPr>
          <p:cNvSpPr txBox="1"/>
          <p:nvPr/>
        </p:nvSpPr>
        <p:spPr>
          <a:xfrm>
            <a:off x="3309005" y="2355511"/>
            <a:ext cx="6081990" cy="369332"/>
          </a:xfrm>
          <a:prstGeom prst="rect">
            <a:avLst/>
          </a:prstGeom>
          <a:noFill/>
        </p:spPr>
        <p:txBody>
          <a:bodyPr wrap="square" rtlCol="0">
            <a:spAutoFit/>
          </a:bodyPr>
          <a:lstStyle/>
          <a:p>
            <a:r>
              <a:rPr lang="es-PE" sz="1800" b="1" dirty="0"/>
              <a:t>RIESGO = </a:t>
            </a:r>
            <a:r>
              <a:rPr lang="es-PE" sz="1800" dirty="0"/>
              <a:t>PELIGRO O AMENAZA + VULNERABILIDAD</a:t>
            </a:r>
          </a:p>
        </p:txBody>
      </p:sp>
      <p:sp>
        <p:nvSpPr>
          <p:cNvPr id="16" name="Rectángulo 15">
            <a:extLst>
              <a:ext uri="{FF2B5EF4-FFF2-40B4-BE49-F238E27FC236}">
                <a16:creationId xmlns:a16="http://schemas.microsoft.com/office/drawing/2014/main" id="{A31C28EE-2CE9-4A6C-91B4-3F319ECF9FAA}"/>
              </a:ext>
            </a:extLst>
          </p:cNvPr>
          <p:cNvSpPr/>
          <p:nvPr/>
        </p:nvSpPr>
        <p:spPr>
          <a:xfrm rot="5400000">
            <a:off x="2071211" y="3874634"/>
            <a:ext cx="1808816" cy="1622305"/>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7" name="Rectángulo 16">
            <a:extLst>
              <a:ext uri="{FF2B5EF4-FFF2-40B4-BE49-F238E27FC236}">
                <a16:creationId xmlns:a16="http://schemas.microsoft.com/office/drawing/2014/main" id="{A9F7DEC3-A984-48FE-924F-546B888457BF}"/>
              </a:ext>
            </a:extLst>
          </p:cNvPr>
          <p:cNvSpPr/>
          <p:nvPr/>
        </p:nvSpPr>
        <p:spPr>
          <a:xfrm rot="5400000">
            <a:off x="4171305" y="4213969"/>
            <a:ext cx="1927772" cy="1705116"/>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8" name="Rectángulo 17">
            <a:extLst>
              <a:ext uri="{FF2B5EF4-FFF2-40B4-BE49-F238E27FC236}">
                <a16:creationId xmlns:a16="http://schemas.microsoft.com/office/drawing/2014/main" id="{5240F391-5B74-4405-B9CB-BCB32593B2E0}"/>
              </a:ext>
            </a:extLst>
          </p:cNvPr>
          <p:cNvSpPr/>
          <p:nvPr/>
        </p:nvSpPr>
        <p:spPr>
          <a:xfrm rot="5400000">
            <a:off x="6312236" y="2936158"/>
            <a:ext cx="1489149" cy="1705116"/>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9" name="Rectángulo 18">
            <a:extLst>
              <a:ext uri="{FF2B5EF4-FFF2-40B4-BE49-F238E27FC236}">
                <a16:creationId xmlns:a16="http://schemas.microsoft.com/office/drawing/2014/main" id="{4CF7A9AF-2D6A-41D4-8B72-DEC05CCFF781}"/>
              </a:ext>
            </a:extLst>
          </p:cNvPr>
          <p:cNvSpPr/>
          <p:nvPr/>
        </p:nvSpPr>
        <p:spPr>
          <a:xfrm rot="5400000">
            <a:off x="6829392" y="4671899"/>
            <a:ext cx="1489149" cy="1458169"/>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20" name="Rectángulo 19">
            <a:extLst>
              <a:ext uri="{FF2B5EF4-FFF2-40B4-BE49-F238E27FC236}">
                <a16:creationId xmlns:a16="http://schemas.microsoft.com/office/drawing/2014/main" id="{2CEB154A-BE76-4A1F-BBC7-C3CE00228D98}"/>
              </a:ext>
            </a:extLst>
          </p:cNvPr>
          <p:cNvSpPr/>
          <p:nvPr/>
        </p:nvSpPr>
        <p:spPr>
          <a:xfrm rot="5400000">
            <a:off x="8676017" y="2958128"/>
            <a:ext cx="2369980" cy="2177284"/>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Tree>
    <p:extLst>
      <p:ext uri="{BB962C8B-B14F-4D97-AF65-F5344CB8AC3E}">
        <p14:creationId xmlns:p14="http://schemas.microsoft.com/office/powerpoint/2010/main" val="226589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8" grpId="0" animBg="1"/>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Ventilación natural</a:t>
            </a:r>
            <a:endParaRPr sz="1200" dirty="0"/>
          </a:p>
        </p:txBody>
      </p:sp>
      <p:sp>
        <p:nvSpPr>
          <p:cNvPr id="5" name="Marcador de contenido 4">
            <a:extLst>
              <a:ext uri="{FF2B5EF4-FFF2-40B4-BE49-F238E27FC236}">
                <a16:creationId xmlns:a16="http://schemas.microsoft.com/office/drawing/2014/main" id="{A5BC2560-A9FA-4494-9D45-5A4BC25D6864}"/>
              </a:ext>
            </a:extLst>
          </p:cNvPr>
          <p:cNvSpPr txBox="1">
            <a:spLocks/>
          </p:cNvSpPr>
          <p:nvPr/>
        </p:nvSpPr>
        <p:spPr>
          <a:xfrm>
            <a:off x="232560" y="1997641"/>
            <a:ext cx="6731589" cy="373980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a:lnSpc>
                <a:spcPct val="150000"/>
              </a:lnSpc>
              <a:buFont typeface="Wingdings" panose="05000000000000000000" pitchFamily="2" charset="2"/>
              <a:buChar char="§"/>
            </a:pPr>
            <a:r>
              <a:rPr lang="es-PE" sz="1800" dirty="0"/>
              <a:t>Los ambientes deben tener una ventilación hacia el exterior de un área al menos de 5% de la superficie de la habitación.</a:t>
            </a:r>
          </a:p>
          <a:p>
            <a:pPr marL="342900" indent="-342900" algn="just">
              <a:lnSpc>
                <a:spcPct val="150000"/>
              </a:lnSpc>
              <a:buFont typeface="Wingdings" panose="05000000000000000000" pitchFamily="2" charset="2"/>
              <a:buChar char="§"/>
            </a:pPr>
            <a:endParaRPr lang="es-PE" sz="1800" dirty="0"/>
          </a:p>
          <a:p>
            <a:pPr marL="342900" indent="-342900" algn="just">
              <a:lnSpc>
                <a:spcPct val="150000"/>
              </a:lnSpc>
              <a:buFont typeface="Wingdings" panose="05000000000000000000" pitchFamily="2" charset="2"/>
              <a:buChar char="§"/>
            </a:pPr>
            <a:r>
              <a:rPr lang="es-PE" sz="1800" dirty="0"/>
              <a:t>En caso de los sanitarios, almacenes y depósitos, se puede considerar una ventilación por medios mecánicos o por ductos.</a:t>
            </a:r>
          </a:p>
          <a:p>
            <a:pPr marL="342900" indent="-342900" algn="just">
              <a:lnSpc>
                <a:spcPct val="150000"/>
              </a:lnSpc>
              <a:buFont typeface="Wingdings" panose="05000000000000000000" pitchFamily="2" charset="2"/>
              <a:buChar char="§"/>
            </a:pPr>
            <a:endParaRPr lang="es-PE" sz="1800" dirty="0"/>
          </a:p>
          <a:p>
            <a:pPr marL="342900" indent="-342900" algn="just">
              <a:lnSpc>
                <a:spcPct val="150000"/>
              </a:lnSpc>
              <a:buFont typeface="Wingdings" panose="05000000000000000000" pitchFamily="2" charset="2"/>
              <a:buChar char="§"/>
            </a:pPr>
            <a:r>
              <a:rPr lang="es-PE" sz="1800" dirty="0"/>
              <a:t>Al menos 30% del área de la vivienda debe considerar espacios libres para la ventilación e iluminación natural.</a:t>
            </a:r>
          </a:p>
        </p:txBody>
      </p:sp>
      <p:grpSp>
        <p:nvGrpSpPr>
          <p:cNvPr id="6" name="Grupo 5">
            <a:extLst>
              <a:ext uri="{FF2B5EF4-FFF2-40B4-BE49-F238E27FC236}">
                <a16:creationId xmlns:a16="http://schemas.microsoft.com/office/drawing/2014/main" id="{F4414972-2E95-4DBE-835C-A73E56293F09}"/>
              </a:ext>
            </a:extLst>
          </p:cNvPr>
          <p:cNvGrpSpPr/>
          <p:nvPr/>
        </p:nvGrpSpPr>
        <p:grpSpPr>
          <a:xfrm>
            <a:off x="7328849" y="2820245"/>
            <a:ext cx="4567968" cy="438280"/>
            <a:chOff x="2653062" y="107767"/>
            <a:chExt cx="3269079" cy="596244"/>
          </a:xfrm>
          <a:solidFill>
            <a:schemeClr val="bg1">
              <a:lumMod val="75000"/>
            </a:schemeClr>
          </a:solidFill>
        </p:grpSpPr>
        <p:sp>
          <p:nvSpPr>
            <p:cNvPr id="7" name="Rectángulo 6">
              <a:extLst>
                <a:ext uri="{FF2B5EF4-FFF2-40B4-BE49-F238E27FC236}">
                  <a16:creationId xmlns:a16="http://schemas.microsoft.com/office/drawing/2014/main" id="{8D53370B-24DB-4BF2-ACCE-2DE431D0E365}"/>
                </a:ext>
              </a:extLst>
            </p:cNvPr>
            <p:cNvSpPr/>
            <p:nvPr/>
          </p:nvSpPr>
          <p:spPr>
            <a:xfrm>
              <a:off x="2653062" y="107767"/>
              <a:ext cx="3269079" cy="596244"/>
            </a:xfrm>
            <a:prstGeom prst="rect">
              <a:avLst/>
            </a:prstGeom>
            <a:gr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8" name="CuadroTexto 7">
              <a:extLst>
                <a:ext uri="{FF2B5EF4-FFF2-40B4-BE49-F238E27FC236}">
                  <a16:creationId xmlns:a16="http://schemas.microsoft.com/office/drawing/2014/main" id="{0A001CBE-2ED9-44D2-BB70-FC92832B8962}"/>
                </a:ext>
              </a:extLst>
            </p:cNvPr>
            <p:cNvSpPr txBox="1"/>
            <p:nvPr/>
          </p:nvSpPr>
          <p:spPr>
            <a:xfrm>
              <a:off x="2653062" y="107767"/>
              <a:ext cx="3269079" cy="59624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PE" sz="1800" kern="1200" dirty="0">
                  <a:solidFill>
                    <a:schemeClr val="tx1"/>
                  </a:solidFill>
                </a:rPr>
                <a:t>Elevada temperatura</a:t>
              </a:r>
            </a:p>
          </p:txBody>
        </p:sp>
      </p:grpSp>
      <p:grpSp>
        <p:nvGrpSpPr>
          <p:cNvPr id="9" name="Grupo 8">
            <a:extLst>
              <a:ext uri="{FF2B5EF4-FFF2-40B4-BE49-F238E27FC236}">
                <a16:creationId xmlns:a16="http://schemas.microsoft.com/office/drawing/2014/main" id="{CF37FEFC-FF24-41B0-8859-0BBAB61D77E3}"/>
              </a:ext>
            </a:extLst>
          </p:cNvPr>
          <p:cNvGrpSpPr/>
          <p:nvPr/>
        </p:nvGrpSpPr>
        <p:grpSpPr>
          <a:xfrm>
            <a:off x="7328849" y="3428351"/>
            <a:ext cx="4567968" cy="438280"/>
            <a:chOff x="2653062" y="839860"/>
            <a:chExt cx="3269079" cy="596244"/>
          </a:xfrm>
          <a:solidFill>
            <a:schemeClr val="bg1">
              <a:lumMod val="75000"/>
            </a:schemeClr>
          </a:solidFill>
        </p:grpSpPr>
        <p:sp>
          <p:nvSpPr>
            <p:cNvPr id="11" name="Rectángulo 10">
              <a:extLst>
                <a:ext uri="{FF2B5EF4-FFF2-40B4-BE49-F238E27FC236}">
                  <a16:creationId xmlns:a16="http://schemas.microsoft.com/office/drawing/2014/main" id="{E5B7143C-6939-4969-978C-4433A99592A2}"/>
                </a:ext>
              </a:extLst>
            </p:cNvPr>
            <p:cNvSpPr/>
            <p:nvPr/>
          </p:nvSpPr>
          <p:spPr>
            <a:xfrm>
              <a:off x="2653062" y="839860"/>
              <a:ext cx="3269079" cy="596244"/>
            </a:xfrm>
            <a:prstGeom prst="rect">
              <a:avLst/>
            </a:prstGeom>
            <a:gr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2" name="CuadroTexto 11">
              <a:extLst>
                <a:ext uri="{FF2B5EF4-FFF2-40B4-BE49-F238E27FC236}">
                  <a16:creationId xmlns:a16="http://schemas.microsoft.com/office/drawing/2014/main" id="{747607B9-6992-4F92-8C68-3A669E539CCA}"/>
                </a:ext>
              </a:extLst>
            </p:cNvPr>
            <p:cNvSpPr txBox="1"/>
            <p:nvPr/>
          </p:nvSpPr>
          <p:spPr>
            <a:xfrm>
              <a:off x="2653062" y="839860"/>
              <a:ext cx="3269079" cy="59624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PE" sz="1800" kern="1200" dirty="0">
                  <a:solidFill>
                    <a:schemeClr val="tx1"/>
                  </a:solidFill>
                </a:rPr>
                <a:t>Reducción de energía en los ocupantes</a:t>
              </a:r>
            </a:p>
          </p:txBody>
        </p:sp>
      </p:grpSp>
      <p:grpSp>
        <p:nvGrpSpPr>
          <p:cNvPr id="14" name="Grupo 13">
            <a:extLst>
              <a:ext uri="{FF2B5EF4-FFF2-40B4-BE49-F238E27FC236}">
                <a16:creationId xmlns:a16="http://schemas.microsoft.com/office/drawing/2014/main" id="{22BE4F14-C851-4693-B49F-2A9459354E2D}"/>
              </a:ext>
            </a:extLst>
          </p:cNvPr>
          <p:cNvGrpSpPr/>
          <p:nvPr/>
        </p:nvGrpSpPr>
        <p:grpSpPr>
          <a:xfrm>
            <a:off x="7328849" y="4051957"/>
            <a:ext cx="4567968" cy="438280"/>
            <a:chOff x="2653062" y="1571952"/>
            <a:chExt cx="3269079" cy="596244"/>
          </a:xfrm>
          <a:solidFill>
            <a:schemeClr val="bg1">
              <a:lumMod val="75000"/>
            </a:schemeClr>
          </a:solidFill>
        </p:grpSpPr>
        <p:sp>
          <p:nvSpPr>
            <p:cNvPr id="15" name="Rectángulo 14">
              <a:extLst>
                <a:ext uri="{FF2B5EF4-FFF2-40B4-BE49-F238E27FC236}">
                  <a16:creationId xmlns:a16="http://schemas.microsoft.com/office/drawing/2014/main" id="{C58B1809-43F7-4D63-96C0-3FCAD0E565F1}"/>
                </a:ext>
              </a:extLst>
            </p:cNvPr>
            <p:cNvSpPr/>
            <p:nvPr/>
          </p:nvSpPr>
          <p:spPr>
            <a:xfrm>
              <a:off x="2653062" y="1571952"/>
              <a:ext cx="3269079" cy="596244"/>
            </a:xfrm>
            <a:prstGeom prst="rect">
              <a:avLst/>
            </a:prstGeom>
            <a:gr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6" name="CuadroTexto 15">
              <a:extLst>
                <a:ext uri="{FF2B5EF4-FFF2-40B4-BE49-F238E27FC236}">
                  <a16:creationId xmlns:a16="http://schemas.microsoft.com/office/drawing/2014/main" id="{32ABBB92-34C1-4B5D-A32E-6F57D4B3F709}"/>
                </a:ext>
              </a:extLst>
            </p:cNvPr>
            <p:cNvSpPr txBox="1"/>
            <p:nvPr/>
          </p:nvSpPr>
          <p:spPr>
            <a:xfrm>
              <a:off x="2653062" y="1571952"/>
              <a:ext cx="3269079" cy="59624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PE" sz="1800" kern="1200" dirty="0">
                  <a:solidFill>
                    <a:schemeClr val="tx1"/>
                  </a:solidFill>
                </a:rPr>
                <a:t>Exceso de humedad en el interior</a:t>
              </a:r>
            </a:p>
          </p:txBody>
        </p:sp>
      </p:grpSp>
      <p:grpSp>
        <p:nvGrpSpPr>
          <p:cNvPr id="17" name="Grupo 16">
            <a:extLst>
              <a:ext uri="{FF2B5EF4-FFF2-40B4-BE49-F238E27FC236}">
                <a16:creationId xmlns:a16="http://schemas.microsoft.com/office/drawing/2014/main" id="{692885CA-EF4D-49BD-9B1D-301881E9B46E}"/>
              </a:ext>
            </a:extLst>
          </p:cNvPr>
          <p:cNvGrpSpPr/>
          <p:nvPr/>
        </p:nvGrpSpPr>
        <p:grpSpPr>
          <a:xfrm>
            <a:off x="7328849" y="4675564"/>
            <a:ext cx="4567968" cy="438280"/>
            <a:chOff x="2653062" y="2304045"/>
            <a:chExt cx="3269079" cy="596244"/>
          </a:xfrm>
          <a:solidFill>
            <a:schemeClr val="bg1">
              <a:lumMod val="75000"/>
            </a:schemeClr>
          </a:solidFill>
        </p:grpSpPr>
        <p:sp>
          <p:nvSpPr>
            <p:cNvPr id="18" name="Rectángulo 17">
              <a:extLst>
                <a:ext uri="{FF2B5EF4-FFF2-40B4-BE49-F238E27FC236}">
                  <a16:creationId xmlns:a16="http://schemas.microsoft.com/office/drawing/2014/main" id="{A46C3E23-6A18-4281-9130-09A450D556E6}"/>
                </a:ext>
              </a:extLst>
            </p:cNvPr>
            <p:cNvSpPr/>
            <p:nvPr/>
          </p:nvSpPr>
          <p:spPr>
            <a:xfrm>
              <a:off x="2653062" y="2304045"/>
              <a:ext cx="3269079" cy="596244"/>
            </a:xfrm>
            <a:prstGeom prst="rect">
              <a:avLst/>
            </a:prstGeom>
            <a:gr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9" name="CuadroTexto 18">
              <a:extLst>
                <a:ext uri="{FF2B5EF4-FFF2-40B4-BE49-F238E27FC236}">
                  <a16:creationId xmlns:a16="http://schemas.microsoft.com/office/drawing/2014/main" id="{60CD7405-1DD7-4B44-A1A4-CC8B1102C829}"/>
                </a:ext>
              </a:extLst>
            </p:cNvPr>
            <p:cNvSpPr txBox="1"/>
            <p:nvPr/>
          </p:nvSpPr>
          <p:spPr>
            <a:xfrm>
              <a:off x="2653062" y="2304045"/>
              <a:ext cx="3269079" cy="59624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PE" sz="1800" kern="1200" dirty="0">
                  <a:solidFill>
                    <a:schemeClr val="tx1"/>
                  </a:solidFill>
                </a:rPr>
                <a:t>Falta de oxígeno</a:t>
              </a:r>
            </a:p>
          </p:txBody>
        </p:sp>
      </p:grpSp>
      <p:grpSp>
        <p:nvGrpSpPr>
          <p:cNvPr id="20" name="Grupo 19">
            <a:extLst>
              <a:ext uri="{FF2B5EF4-FFF2-40B4-BE49-F238E27FC236}">
                <a16:creationId xmlns:a16="http://schemas.microsoft.com/office/drawing/2014/main" id="{4B59DD97-2A61-4A0D-AA95-97FA4FA406D9}"/>
              </a:ext>
            </a:extLst>
          </p:cNvPr>
          <p:cNvGrpSpPr/>
          <p:nvPr/>
        </p:nvGrpSpPr>
        <p:grpSpPr>
          <a:xfrm>
            <a:off x="7328849" y="5299167"/>
            <a:ext cx="4567968" cy="438280"/>
            <a:chOff x="2653062" y="3036138"/>
            <a:chExt cx="3269079" cy="596244"/>
          </a:xfrm>
          <a:solidFill>
            <a:schemeClr val="bg1">
              <a:lumMod val="75000"/>
            </a:schemeClr>
          </a:solidFill>
        </p:grpSpPr>
        <p:sp>
          <p:nvSpPr>
            <p:cNvPr id="21" name="Rectángulo 20">
              <a:extLst>
                <a:ext uri="{FF2B5EF4-FFF2-40B4-BE49-F238E27FC236}">
                  <a16:creationId xmlns:a16="http://schemas.microsoft.com/office/drawing/2014/main" id="{F485C3C1-76CE-4C13-BEF7-49EFA7F9DC43}"/>
                </a:ext>
              </a:extLst>
            </p:cNvPr>
            <p:cNvSpPr/>
            <p:nvPr/>
          </p:nvSpPr>
          <p:spPr>
            <a:xfrm>
              <a:off x="2653062" y="3036138"/>
              <a:ext cx="3269079" cy="596244"/>
            </a:xfrm>
            <a:prstGeom prst="rect">
              <a:avLst/>
            </a:prstGeom>
            <a:gr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22" name="CuadroTexto 21">
              <a:extLst>
                <a:ext uri="{FF2B5EF4-FFF2-40B4-BE49-F238E27FC236}">
                  <a16:creationId xmlns:a16="http://schemas.microsoft.com/office/drawing/2014/main" id="{6D38BA2A-0CEC-433A-87C6-15E6BA81FF3A}"/>
                </a:ext>
              </a:extLst>
            </p:cNvPr>
            <p:cNvSpPr txBox="1"/>
            <p:nvPr/>
          </p:nvSpPr>
          <p:spPr>
            <a:xfrm>
              <a:off x="2653062" y="3036138"/>
              <a:ext cx="3269079" cy="59624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PE" sz="1800" kern="1200" dirty="0">
                  <a:solidFill>
                    <a:schemeClr val="tx1"/>
                  </a:solidFill>
                </a:rPr>
                <a:t>Concentración de malos olores</a:t>
              </a:r>
            </a:p>
          </p:txBody>
        </p:sp>
      </p:grpSp>
      <p:grpSp>
        <p:nvGrpSpPr>
          <p:cNvPr id="23" name="Grupo 22">
            <a:extLst>
              <a:ext uri="{FF2B5EF4-FFF2-40B4-BE49-F238E27FC236}">
                <a16:creationId xmlns:a16="http://schemas.microsoft.com/office/drawing/2014/main" id="{AA352852-2677-454B-9556-5A16D63C4BFD}"/>
              </a:ext>
            </a:extLst>
          </p:cNvPr>
          <p:cNvGrpSpPr/>
          <p:nvPr/>
        </p:nvGrpSpPr>
        <p:grpSpPr>
          <a:xfrm>
            <a:off x="7328849" y="2258794"/>
            <a:ext cx="4567968" cy="455078"/>
            <a:chOff x="147" y="1521050"/>
            <a:chExt cx="5925159" cy="1075231"/>
          </a:xfrm>
        </p:grpSpPr>
        <p:sp>
          <p:nvSpPr>
            <p:cNvPr id="24" name="Rectángulo 23">
              <a:extLst>
                <a:ext uri="{FF2B5EF4-FFF2-40B4-BE49-F238E27FC236}">
                  <a16:creationId xmlns:a16="http://schemas.microsoft.com/office/drawing/2014/main" id="{A0D4033A-2695-41F5-BA47-D6D633893C18}"/>
                </a:ext>
              </a:extLst>
            </p:cNvPr>
            <p:cNvSpPr/>
            <p:nvPr/>
          </p:nvSpPr>
          <p:spPr>
            <a:xfrm>
              <a:off x="147" y="1521050"/>
              <a:ext cx="5925159" cy="1075231"/>
            </a:xfrm>
            <a:prstGeom prst="rect">
              <a:avLst/>
            </a:prstGeom>
            <a:solidFill>
              <a:srgbClr val="FF000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25" name="CuadroTexto 24">
              <a:extLst>
                <a:ext uri="{FF2B5EF4-FFF2-40B4-BE49-F238E27FC236}">
                  <a16:creationId xmlns:a16="http://schemas.microsoft.com/office/drawing/2014/main" id="{0F767804-FD1D-450C-AEDA-DDE56AA64DEA}"/>
                </a:ext>
              </a:extLst>
            </p:cNvPr>
            <p:cNvSpPr txBox="1"/>
            <p:nvPr/>
          </p:nvSpPr>
          <p:spPr>
            <a:xfrm>
              <a:off x="147" y="1521050"/>
              <a:ext cx="5925159" cy="10752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PE" sz="1800" kern="1200" dirty="0"/>
                <a:t>Efectos de mala ventilación</a:t>
              </a:r>
            </a:p>
          </p:txBody>
        </p:sp>
      </p:grpSp>
    </p:spTree>
    <p:extLst>
      <p:ext uri="{BB962C8B-B14F-4D97-AF65-F5344CB8AC3E}">
        <p14:creationId xmlns:p14="http://schemas.microsoft.com/office/powerpoint/2010/main" val="281595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6" name="Rectángulo 15"/>
          <p:cNvSpPr/>
          <p:nvPr/>
        </p:nvSpPr>
        <p:spPr>
          <a:xfrm>
            <a:off x="182506" y="2677549"/>
            <a:ext cx="11789441" cy="34263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6" name="Google Shape;107;p3">
            <a:extLst>
              <a:ext uri="{FF2B5EF4-FFF2-40B4-BE49-F238E27FC236}">
                <a16:creationId xmlns:a16="http://schemas.microsoft.com/office/drawing/2014/main" id="{BAF1249D-18C2-4802-BF2E-B40C5EF3F894}"/>
              </a:ext>
            </a:extLst>
          </p:cNvPr>
          <p:cNvSpPr/>
          <p:nvPr/>
        </p:nvSpPr>
        <p:spPr>
          <a:xfrm>
            <a:off x="-3" y="1686615"/>
            <a:ext cx="12192000" cy="85338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sp>
        <p:nvSpPr>
          <p:cNvPr id="7" name="Google Shape;108;p3">
            <a:extLst>
              <a:ext uri="{FF2B5EF4-FFF2-40B4-BE49-F238E27FC236}">
                <a16:creationId xmlns:a16="http://schemas.microsoft.com/office/drawing/2014/main" id="{77C161F0-F927-4903-8112-9CF332435D3D}"/>
              </a:ext>
            </a:extLst>
          </p:cNvPr>
          <p:cNvSpPr txBox="1"/>
          <p:nvPr/>
        </p:nvSpPr>
        <p:spPr>
          <a:xfrm>
            <a:off x="1131800" y="1861476"/>
            <a:ext cx="10661241" cy="461624"/>
          </a:xfrm>
          <a:prstGeom prst="rect">
            <a:avLst/>
          </a:prstGeom>
          <a:noFill/>
          <a:ln>
            <a:noFill/>
          </a:ln>
        </p:spPr>
        <p:txBody>
          <a:bodyPr spcFirstLastPara="1" wrap="square" lIns="91425" tIns="45700" rIns="91425" bIns="45700" anchor="t" anchorCtr="0">
            <a:spAutoFit/>
          </a:bodyPr>
          <a:lstStyle/>
          <a:p>
            <a:pPr lvl="0">
              <a:buSzPts val="4000"/>
            </a:pPr>
            <a:r>
              <a:rPr lang="es-PE" sz="2400" b="1" dirty="0">
                <a:solidFill>
                  <a:schemeClr val="lt1"/>
                </a:solidFill>
                <a:latin typeface="Arial" panose="020B0604020202020204" pitchFamily="34" charset="0"/>
                <a:cs typeface="Arial" panose="020B0604020202020204" pitchFamily="34" charset="0"/>
              </a:rPr>
              <a:t>OBJETIVO</a:t>
            </a:r>
          </a:p>
        </p:txBody>
      </p:sp>
      <p:sp>
        <p:nvSpPr>
          <p:cNvPr id="24" name="Rectángulo 23"/>
          <p:cNvSpPr/>
          <p:nvPr/>
        </p:nvSpPr>
        <p:spPr>
          <a:xfrm>
            <a:off x="449488" y="2952305"/>
            <a:ext cx="11205891" cy="873637"/>
          </a:xfrm>
          <a:prstGeom prst="rect">
            <a:avLst/>
          </a:prstGeom>
        </p:spPr>
        <p:txBody>
          <a:bodyPr wrap="square">
            <a:spAutoFit/>
          </a:bodyPr>
          <a:lstStyle/>
          <a:p>
            <a:pPr lvl="0">
              <a:lnSpc>
                <a:spcPct val="150000"/>
              </a:lnSpc>
            </a:pPr>
            <a:r>
              <a:rPr lang="es-ES" sz="1800" dirty="0"/>
              <a:t>Interpretar trazos y simbología en los planos de arquitectura en planta, corte y elevación, de acuerdo a los procedimientos establecidos y la normativa correspondiente.</a:t>
            </a:r>
            <a:r>
              <a:rPr lang="es-PE" sz="1800" dirty="0">
                <a:ea typeface="Calibri"/>
                <a:cs typeface="Calibri"/>
                <a:sym typeface="Calibri"/>
              </a:rPr>
              <a:t>.</a:t>
            </a:r>
            <a:endParaRPr lang="es-ES" sz="1800" dirty="0">
              <a:solidFill>
                <a:schemeClr val="tx1"/>
              </a:solidFill>
              <a:latin typeface="Calibri"/>
              <a:ea typeface="Calibri"/>
              <a:cs typeface="Calibri"/>
              <a:sym typeface="Calibri"/>
            </a:endParaRPr>
          </a:p>
        </p:txBody>
      </p:sp>
      <p:sp>
        <p:nvSpPr>
          <p:cNvPr id="17"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pic>
        <p:nvPicPr>
          <p:cNvPr id="4100" name="Picture 4" descr="con el objetivo de la audiencia objetivo icono de color rgb 2307602 Vector  en Vecteezy"/>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694" b="82857" l="18980" r="84694">
                        <a14:foregroundMark x1="29082" y1="24694" x2="29082" y2="24694"/>
                        <a14:foregroundMark x1="41327" y1="28367" x2="41327" y2="28367"/>
                        <a14:foregroundMark x1="34286" y1="37959" x2="34286" y2="37959"/>
                        <a14:foregroundMark x1="44184" y1="38163" x2="44184" y2="38163"/>
                        <a14:foregroundMark x1="39082" y1="47041" x2="39082" y2="47041"/>
                        <a14:foregroundMark x1="35510" y1="56122" x2="35510" y2="56122"/>
                        <a14:foregroundMark x1="37449" y1="65000" x2="37449" y2="65000"/>
                        <a14:foregroundMark x1="38163" y1="74184" x2="38163" y2="74184"/>
                        <a14:foregroundMark x1="44388" y1="74184" x2="44388" y2="74184"/>
                        <a14:foregroundMark x1="33673" y1="24490" x2="36224" y2="71429"/>
                        <a14:foregroundMark x1="42449" y1="23776" x2="42449" y2="68265"/>
                        <a14:foregroundMark x1="48776" y1="45102" x2="60000" y2="45714"/>
                        <a14:foregroundMark x1="24286" y1="78265" x2="50612" y2="75204"/>
                        <a14:foregroundMark x1="58163" y1="59490" x2="58776" y2="68265"/>
                        <a14:foregroundMark x1="66939" y1="55102" x2="66939" y2="66429"/>
                        <a14:foregroundMark x1="60612" y1="56327" x2="56837" y2="67653"/>
                        <a14:foregroundMark x1="58776" y1="68878" x2="63163" y2="73265"/>
                        <a14:foregroundMark x1="70000" y1="67653" x2="70612" y2="73878"/>
                        <a14:foregroundMark x1="25000" y1="23163" x2="25000" y2="70102"/>
                      </a14:backgroundRemoval>
                    </a14:imgEffect>
                  </a14:imgLayer>
                </a14:imgProps>
              </a:ext>
              <a:ext uri="{28A0092B-C50C-407E-A947-70E740481C1C}">
                <a14:useLocalDpi xmlns:a14="http://schemas.microsoft.com/office/drawing/2010/main" val="0"/>
              </a:ext>
            </a:extLst>
          </a:blip>
          <a:srcRect l="17308" t="17535" r="15416" b="16753"/>
          <a:stretch/>
        </p:blipFill>
        <p:spPr bwMode="auto">
          <a:xfrm>
            <a:off x="449489" y="1784139"/>
            <a:ext cx="682311" cy="666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757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graphicFrame>
        <p:nvGraphicFramePr>
          <p:cNvPr id="5" name="Marcador de contenido 5">
            <a:extLst>
              <a:ext uri="{FF2B5EF4-FFF2-40B4-BE49-F238E27FC236}">
                <a16:creationId xmlns:a16="http://schemas.microsoft.com/office/drawing/2014/main" id="{2089CFA7-0FE8-4614-B460-EF9F85582826}"/>
              </a:ext>
            </a:extLst>
          </p:cNvPr>
          <p:cNvGraphicFramePr>
            <a:graphicFrameLocks/>
          </p:cNvGraphicFramePr>
          <p:nvPr>
            <p:extLst>
              <p:ext uri="{D42A27DB-BD31-4B8C-83A1-F6EECF244321}">
                <p14:modId xmlns:p14="http://schemas.microsoft.com/office/powerpoint/2010/main" val="1544360394"/>
              </p:ext>
            </p:extLst>
          </p:nvPr>
        </p:nvGraphicFramePr>
        <p:xfrm>
          <a:off x="6555611" y="2315323"/>
          <a:ext cx="4949825" cy="3740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Marcador de contenido 2">
            <a:extLst>
              <a:ext uri="{FF2B5EF4-FFF2-40B4-BE49-F238E27FC236}">
                <a16:creationId xmlns:a16="http://schemas.microsoft.com/office/drawing/2014/main" id="{8CE5D10A-2101-4976-B616-9512BEC7BEEC}"/>
              </a:ext>
            </a:extLst>
          </p:cNvPr>
          <p:cNvSpPr txBox="1">
            <a:spLocks/>
          </p:cNvSpPr>
          <p:nvPr/>
        </p:nvSpPr>
        <p:spPr>
          <a:xfrm>
            <a:off x="268009" y="1995324"/>
            <a:ext cx="6078200" cy="4060149"/>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a:lnSpc>
                <a:spcPct val="150000"/>
              </a:lnSpc>
              <a:buFont typeface="Wingdings" panose="05000000000000000000" pitchFamily="2" charset="2"/>
              <a:buChar char="§"/>
            </a:pPr>
            <a:r>
              <a:rPr lang="es-PE" sz="1800" dirty="0"/>
              <a:t>Las ventanas  deben estar colocadas en las áreas sociales e íntimas.</a:t>
            </a:r>
          </a:p>
          <a:p>
            <a:pPr marL="342900" indent="-342900" algn="just">
              <a:lnSpc>
                <a:spcPct val="150000"/>
              </a:lnSpc>
              <a:buFont typeface="Wingdings" panose="05000000000000000000" pitchFamily="2" charset="2"/>
              <a:buChar char="§"/>
            </a:pPr>
            <a:endParaRPr lang="es-PE" sz="1800" dirty="0"/>
          </a:p>
          <a:p>
            <a:pPr marL="342900" indent="-342900" algn="just">
              <a:lnSpc>
                <a:spcPct val="150000"/>
              </a:lnSpc>
              <a:buFont typeface="Wingdings" panose="05000000000000000000" pitchFamily="2" charset="2"/>
              <a:buChar char="§"/>
            </a:pPr>
            <a:r>
              <a:rPr lang="es-PE" sz="1800" dirty="0"/>
              <a:t>Los ductos o tragaluces, deben tener una dimensión mínima de 2 metros entre parapetos en alguna de sus dimensiones.</a:t>
            </a:r>
          </a:p>
          <a:p>
            <a:pPr marL="342900" indent="-342900" algn="just">
              <a:lnSpc>
                <a:spcPct val="150000"/>
              </a:lnSpc>
              <a:buFont typeface="Wingdings" panose="05000000000000000000" pitchFamily="2" charset="2"/>
              <a:buChar char="§"/>
            </a:pPr>
            <a:endParaRPr lang="es-PE" sz="1800" dirty="0"/>
          </a:p>
          <a:p>
            <a:pPr marL="342900" indent="-342900" algn="just">
              <a:lnSpc>
                <a:spcPct val="150000"/>
              </a:lnSpc>
              <a:buFont typeface="Wingdings" panose="05000000000000000000" pitchFamily="2" charset="2"/>
              <a:buChar char="§"/>
            </a:pPr>
            <a:r>
              <a:rPr lang="es-PE" sz="1800" dirty="0"/>
              <a:t>Los ductos podrán ser techados de un material transparente siempre y cuando más de la mitad del área esté descubierta para la ventilación.</a:t>
            </a:r>
          </a:p>
        </p:txBody>
      </p:sp>
      <p:sp>
        <p:nvSpPr>
          <p:cNvPr id="11"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Iluminación natural</a:t>
            </a:r>
            <a:endParaRPr sz="1200" dirty="0"/>
          </a:p>
        </p:txBody>
      </p:sp>
      <p:grpSp>
        <p:nvGrpSpPr>
          <p:cNvPr id="7" name="Grupo 6">
            <a:extLst>
              <a:ext uri="{FF2B5EF4-FFF2-40B4-BE49-F238E27FC236}">
                <a16:creationId xmlns:a16="http://schemas.microsoft.com/office/drawing/2014/main" id="{FB5F2790-E0B0-43BC-9D9D-EA668BE8D316}"/>
              </a:ext>
            </a:extLst>
          </p:cNvPr>
          <p:cNvGrpSpPr/>
          <p:nvPr/>
        </p:nvGrpSpPr>
        <p:grpSpPr>
          <a:xfrm>
            <a:off x="7206187" y="1507625"/>
            <a:ext cx="4299249" cy="567879"/>
            <a:chOff x="147" y="1490567"/>
            <a:chExt cx="5925159" cy="986278"/>
          </a:xfrm>
          <a:solidFill>
            <a:schemeClr val="accent6">
              <a:lumMod val="60000"/>
              <a:lumOff val="40000"/>
            </a:schemeClr>
          </a:solidFill>
        </p:grpSpPr>
        <p:sp>
          <p:nvSpPr>
            <p:cNvPr id="8" name="Rectángulo 7">
              <a:extLst>
                <a:ext uri="{FF2B5EF4-FFF2-40B4-BE49-F238E27FC236}">
                  <a16:creationId xmlns:a16="http://schemas.microsoft.com/office/drawing/2014/main" id="{6C68A671-EB43-46C7-B99A-D24FFA867AB5}"/>
                </a:ext>
              </a:extLst>
            </p:cNvPr>
            <p:cNvSpPr/>
            <p:nvPr/>
          </p:nvSpPr>
          <p:spPr>
            <a:xfrm>
              <a:off x="147" y="1490567"/>
              <a:ext cx="5925159" cy="986278"/>
            </a:xfrm>
            <a:prstGeom prst="rect">
              <a:avLst/>
            </a:prstGeom>
            <a:gr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9" name="CuadroTexto 8">
              <a:extLst>
                <a:ext uri="{FF2B5EF4-FFF2-40B4-BE49-F238E27FC236}">
                  <a16:creationId xmlns:a16="http://schemas.microsoft.com/office/drawing/2014/main" id="{435B8F5E-599B-4BA9-B327-4349771966FC}"/>
                </a:ext>
              </a:extLst>
            </p:cNvPr>
            <p:cNvSpPr txBox="1"/>
            <p:nvPr/>
          </p:nvSpPr>
          <p:spPr>
            <a:xfrm>
              <a:off x="147" y="1490569"/>
              <a:ext cx="5925159" cy="986276"/>
            </a:xfrm>
            <a:prstGeom prst="rect">
              <a:avLst/>
            </a:prstGeom>
            <a:solidFill>
              <a:schemeClr val="accent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PE" sz="2000" kern="1200" dirty="0">
                  <a:solidFill>
                    <a:schemeClr val="tx1"/>
                  </a:solidFill>
                </a:rPr>
                <a:t>Efectos de buena iluminación</a:t>
              </a:r>
            </a:p>
          </p:txBody>
        </p:sp>
      </p:grpSp>
    </p:spTree>
    <p:extLst>
      <p:ext uri="{BB962C8B-B14F-4D97-AF65-F5344CB8AC3E}">
        <p14:creationId xmlns:p14="http://schemas.microsoft.com/office/powerpoint/2010/main" val="2474756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 name="Marcador de contenido 4">
            <a:extLst>
              <a:ext uri="{FF2B5EF4-FFF2-40B4-BE49-F238E27FC236}">
                <a16:creationId xmlns:a16="http://schemas.microsoft.com/office/drawing/2014/main" id="{2D5EBEA5-0AA1-428F-9625-7B78E2A4B0B1}"/>
              </a:ext>
            </a:extLst>
          </p:cNvPr>
          <p:cNvSpPr txBox="1">
            <a:spLocks/>
          </p:cNvSpPr>
          <p:nvPr/>
        </p:nvSpPr>
        <p:spPr>
          <a:xfrm>
            <a:off x="291826" y="2031689"/>
            <a:ext cx="4466862" cy="4088439"/>
          </a:xfrm>
          <a:prstGeom prst="rect">
            <a:avLst/>
          </a:prstGeom>
        </p:spPr>
        <p:txBody>
          <a:bodyPr>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gn="just">
              <a:lnSpc>
                <a:spcPct val="150000"/>
              </a:lnSpc>
            </a:pPr>
            <a:endParaRPr lang="es-PE" sz="2000" dirty="0"/>
          </a:p>
          <a:p>
            <a:pPr marL="342900" lvl="1" indent="-342900" algn="just">
              <a:lnSpc>
                <a:spcPct val="150000"/>
              </a:lnSpc>
              <a:buFont typeface="Wingdings" panose="05000000000000000000" pitchFamily="2" charset="2"/>
              <a:buChar char="§"/>
            </a:pPr>
            <a:r>
              <a:rPr lang="es-PE" sz="2000" dirty="0"/>
              <a:t>Ingresos principales y pasadizos serán:</a:t>
            </a:r>
          </a:p>
          <a:p>
            <a:pPr marL="355600" lvl="2" algn="just">
              <a:lnSpc>
                <a:spcPct val="150000"/>
              </a:lnSpc>
            </a:pPr>
            <a:r>
              <a:rPr lang="es-PE" sz="2000" dirty="0"/>
              <a:t>- Ancho 90 cm</a:t>
            </a:r>
          </a:p>
          <a:p>
            <a:pPr marL="355600" lvl="2" algn="just">
              <a:lnSpc>
                <a:spcPct val="150000"/>
              </a:lnSpc>
            </a:pPr>
            <a:r>
              <a:rPr lang="es-PE" sz="2000" dirty="0"/>
              <a:t>- Altura mínima de 2.10 m.</a:t>
            </a:r>
          </a:p>
          <a:p>
            <a:pPr marL="12700" lvl="2" algn="just">
              <a:lnSpc>
                <a:spcPct val="150000"/>
              </a:lnSpc>
            </a:pPr>
            <a:endParaRPr lang="es-PE" sz="2000" dirty="0"/>
          </a:p>
          <a:p>
            <a:pPr marL="342900" lvl="1" indent="-342900" algn="just">
              <a:lnSpc>
                <a:spcPct val="150000"/>
              </a:lnSpc>
              <a:buFont typeface="Wingdings" panose="05000000000000000000" pitchFamily="2" charset="2"/>
              <a:buChar char="§"/>
            </a:pPr>
            <a:r>
              <a:rPr lang="es-PE" sz="2000" dirty="0"/>
              <a:t>Puertas:</a:t>
            </a:r>
          </a:p>
          <a:p>
            <a:pPr marL="355600" lvl="2" algn="just">
              <a:lnSpc>
                <a:spcPct val="150000"/>
              </a:lnSpc>
            </a:pPr>
            <a:r>
              <a:rPr lang="es-PE" sz="2000" dirty="0"/>
              <a:t>- Ingreso principal 90 cm</a:t>
            </a:r>
          </a:p>
          <a:p>
            <a:pPr marL="355600" lvl="2" algn="just">
              <a:lnSpc>
                <a:spcPct val="150000"/>
              </a:lnSpc>
            </a:pPr>
            <a:r>
              <a:rPr lang="es-PE" sz="2000" dirty="0"/>
              <a:t>- Habitaciones 80 cm</a:t>
            </a:r>
          </a:p>
          <a:p>
            <a:pPr marL="355600" lvl="2" algn="just">
              <a:lnSpc>
                <a:spcPct val="150000"/>
              </a:lnSpc>
            </a:pPr>
            <a:r>
              <a:rPr lang="es-PE" sz="2000" dirty="0"/>
              <a:t>- Baños 70 cm</a:t>
            </a:r>
          </a:p>
        </p:txBody>
      </p:sp>
      <p:pic>
        <p:nvPicPr>
          <p:cNvPr id="5" name="Marcador de contenido 7">
            <a:extLst>
              <a:ext uri="{FF2B5EF4-FFF2-40B4-BE49-F238E27FC236}">
                <a16:creationId xmlns:a16="http://schemas.microsoft.com/office/drawing/2014/main" id="{F23D07DE-984C-4973-B3A5-E1B6AA2F5F89}"/>
              </a:ext>
            </a:extLst>
          </p:cNvPr>
          <p:cNvPicPr>
            <a:picLocks noChangeAspect="1"/>
          </p:cNvPicPr>
          <p:nvPr/>
        </p:nvPicPr>
        <p:blipFill>
          <a:blip r:embed="rId3"/>
          <a:stretch>
            <a:fillRect/>
          </a:stretch>
        </p:blipFill>
        <p:spPr>
          <a:xfrm>
            <a:off x="4731514" y="1835685"/>
            <a:ext cx="7165302" cy="4284444"/>
          </a:xfrm>
          <a:prstGeom prst="rect">
            <a:avLst/>
          </a:prstGeom>
        </p:spPr>
      </p:pic>
      <p:sp>
        <p:nvSpPr>
          <p:cNvPr id="6" name="Rectángulo 5">
            <a:extLst>
              <a:ext uri="{FF2B5EF4-FFF2-40B4-BE49-F238E27FC236}">
                <a16:creationId xmlns:a16="http://schemas.microsoft.com/office/drawing/2014/main" id="{24DFAD6D-4FDA-4F88-BA2B-BE32B0C47677}"/>
              </a:ext>
            </a:extLst>
          </p:cNvPr>
          <p:cNvSpPr/>
          <p:nvPr/>
        </p:nvSpPr>
        <p:spPr>
          <a:xfrm>
            <a:off x="9257642" y="5617369"/>
            <a:ext cx="2656114" cy="50275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PE" b="1" dirty="0">
                <a:solidFill>
                  <a:schemeClr val="tx1"/>
                </a:solidFill>
              </a:rPr>
              <a:t>CIRCULACIÓN HORIZONTAL</a:t>
            </a:r>
          </a:p>
        </p:txBody>
      </p:sp>
      <p:sp>
        <p:nvSpPr>
          <p:cNvPr id="7"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Circulación horizontal</a:t>
            </a:r>
            <a:endParaRPr sz="1200" dirty="0"/>
          </a:p>
        </p:txBody>
      </p:sp>
    </p:spTree>
    <p:extLst>
      <p:ext uri="{BB962C8B-B14F-4D97-AF65-F5344CB8AC3E}">
        <p14:creationId xmlns:p14="http://schemas.microsoft.com/office/powerpoint/2010/main" val="3121514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Circulación </a:t>
            </a:r>
            <a:r>
              <a:rPr lang="es-PE" sz="2000" b="1" dirty="0">
                <a:solidFill>
                  <a:srgbClr val="FFFFFF"/>
                </a:solidFill>
              </a:rPr>
              <a:t>vertical</a:t>
            </a:r>
            <a:endParaRPr sz="1200" dirty="0"/>
          </a:p>
        </p:txBody>
      </p:sp>
      <p:sp>
        <p:nvSpPr>
          <p:cNvPr id="5" name="Marcador de contenido 2">
            <a:extLst>
              <a:ext uri="{FF2B5EF4-FFF2-40B4-BE49-F238E27FC236}">
                <a16:creationId xmlns:a16="http://schemas.microsoft.com/office/drawing/2014/main" id="{D76006D0-C440-4578-83B6-0D93BEB565D1}"/>
              </a:ext>
            </a:extLst>
          </p:cNvPr>
          <p:cNvSpPr txBox="1">
            <a:spLocks/>
          </p:cNvSpPr>
          <p:nvPr/>
        </p:nvSpPr>
        <p:spPr>
          <a:xfrm>
            <a:off x="232560" y="2211468"/>
            <a:ext cx="4761892" cy="197007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s-PE" sz="1800" dirty="0"/>
              <a:t>Las dimensiones mínimas en escaleras son:</a:t>
            </a:r>
          </a:p>
          <a:p>
            <a:pPr>
              <a:lnSpc>
                <a:spcPct val="150000"/>
              </a:lnSpc>
            </a:pPr>
            <a:endParaRPr lang="es-PE" sz="1800" dirty="0"/>
          </a:p>
          <a:p>
            <a:pPr marL="342900" lvl="1" indent="-342900">
              <a:lnSpc>
                <a:spcPct val="150000"/>
              </a:lnSpc>
              <a:buFont typeface="Wingdings" panose="05000000000000000000" pitchFamily="2" charset="2"/>
              <a:buChar char="§"/>
            </a:pPr>
            <a:r>
              <a:rPr lang="es-PE" sz="1800" dirty="0"/>
              <a:t>Ancho: 90 cm entre muros</a:t>
            </a:r>
          </a:p>
          <a:p>
            <a:pPr marL="342900" lvl="1" indent="-342900">
              <a:lnSpc>
                <a:spcPct val="150000"/>
              </a:lnSpc>
              <a:buFont typeface="Wingdings" panose="05000000000000000000" pitchFamily="2" charset="2"/>
              <a:buChar char="§"/>
            </a:pPr>
            <a:r>
              <a:rPr lang="es-PE" sz="1800" dirty="0"/>
              <a:t>Ancho: 80 cm sin muros</a:t>
            </a:r>
          </a:p>
          <a:p>
            <a:pPr marL="342900" lvl="1" indent="-342900">
              <a:lnSpc>
                <a:spcPct val="150000"/>
              </a:lnSpc>
              <a:buFont typeface="Wingdings" panose="05000000000000000000" pitchFamily="2" charset="2"/>
              <a:buChar char="§"/>
            </a:pPr>
            <a:r>
              <a:rPr lang="es-PE" sz="1800" dirty="0"/>
              <a:t>Ancho de pasos: 25 cm</a:t>
            </a:r>
          </a:p>
          <a:p>
            <a:pPr marL="342900" lvl="1" indent="-342900">
              <a:lnSpc>
                <a:spcPct val="150000"/>
              </a:lnSpc>
              <a:buFont typeface="Wingdings" panose="05000000000000000000" pitchFamily="2" charset="2"/>
              <a:buChar char="§"/>
            </a:pPr>
            <a:r>
              <a:rPr lang="es-MX" sz="1800" dirty="0"/>
              <a:t>Contrapaso 17.5 cm (rango entre 17 y 18 cm)</a:t>
            </a:r>
            <a:endParaRPr lang="es-PE" sz="1800" dirty="0"/>
          </a:p>
          <a:p>
            <a:pPr lvl="1">
              <a:lnSpc>
                <a:spcPct val="150000"/>
              </a:lnSpc>
            </a:pPr>
            <a:endParaRPr lang="es-PE" sz="1800" dirty="0"/>
          </a:p>
        </p:txBody>
      </p:sp>
      <p:pic>
        <p:nvPicPr>
          <p:cNvPr id="6" name="Marcador de contenido 5">
            <a:extLst>
              <a:ext uri="{FF2B5EF4-FFF2-40B4-BE49-F238E27FC236}">
                <a16:creationId xmlns:a16="http://schemas.microsoft.com/office/drawing/2014/main" id="{16554816-68D4-41CE-B1AE-C660AB0388A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888784" y="1835685"/>
            <a:ext cx="7008032" cy="4379033"/>
          </a:xfrm>
          <a:prstGeom prst="rect">
            <a:avLst/>
          </a:prstGeom>
        </p:spPr>
      </p:pic>
      <p:sp>
        <p:nvSpPr>
          <p:cNvPr id="2" name="CuadroTexto 1"/>
          <p:cNvSpPr txBox="1"/>
          <p:nvPr/>
        </p:nvSpPr>
        <p:spPr>
          <a:xfrm>
            <a:off x="4601026" y="3325350"/>
            <a:ext cx="1494971" cy="523220"/>
          </a:xfrm>
          <a:prstGeom prst="rect">
            <a:avLst/>
          </a:prstGeom>
          <a:solidFill>
            <a:srgbClr val="F6F6F6"/>
          </a:solidFill>
          <a:ln>
            <a:noFill/>
          </a:ln>
        </p:spPr>
        <p:txBody>
          <a:bodyPr wrap="square" rtlCol="0">
            <a:spAutoFit/>
          </a:bodyPr>
          <a:lstStyle/>
          <a:p>
            <a:r>
              <a:rPr lang="es-PE" dirty="0"/>
              <a:t>Descanso y pasaje</a:t>
            </a:r>
          </a:p>
        </p:txBody>
      </p:sp>
      <p:sp>
        <p:nvSpPr>
          <p:cNvPr id="8" name="CuadroTexto 7"/>
          <p:cNvSpPr txBox="1"/>
          <p:nvPr/>
        </p:nvSpPr>
        <p:spPr>
          <a:xfrm>
            <a:off x="5566228" y="5691497"/>
            <a:ext cx="1937658" cy="307777"/>
          </a:xfrm>
          <a:prstGeom prst="rect">
            <a:avLst/>
          </a:prstGeom>
          <a:solidFill>
            <a:srgbClr val="F6F6F6"/>
          </a:solidFill>
          <a:ln>
            <a:noFill/>
          </a:ln>
        </p:spPr>
        <p:txBody>
          <a:bodyPr wrap="square" rtlCol="0">
            <a:spAutoFit/>
          </a:bodyPr>
          <a:lstStyle/>
          <a:p>
            <a:pPr algn="ctr"/>
            <a:r>
              <a:rPr lang="es-PE" dirty="0"/>
              <a:t>Circulación horizontal</a:t>
            </a:r>
          </a:p>
        </p:txBody>
      </p:sp>
      <p:sp>
        <p:nvSpPr>
          <p:cNvPr id="9" name="CuadroTexto 8"/>
          <p:cNvSpPr txBox="1"/>
          <p:nvPr/>
        </p:nvSpPr>
        <p:spPr>
          <a:xfrm>
            <a:off x="9442992" y="2057580"/>
            <a:ext cx="1817191" cy="307777"/>
          </a:xfrm>
          <a:prstGeom prst="rect">
            <a:avLst/>
          </a:prstGeom>
          <a:solidFill>
            <a:srgbClr val="F6F6F6"/>
          </a:solidFill>
          <a:ln>
            <a:noFill/>
          </a:ln>
        </p:spPr>
        <p:txBody>
          <a:bodyPr wrap="square" rtlCol="0">
            <a:spAutoFit/>
          </a:bodyPr>
          <a:lstStyle/>
          <a:p>
            <a:r>
              <a:rPr lang="es-PE" dirty="0"/>
              <a:t>Circulación vertical</a:t>
            </a:r>
          </a:p>
        </p:txBody>
      </p:sp>
    </p:spTree>
    <p:extLst>
      <p:ext uri="{BB962C8B-B14F-4D97-AF65-F5344CB8AC3E}">
        <p14:creationId xmlns:p14="http://schemas.microsoft.com/office/powerpoint/2010/main" val="3930984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MX" sz="2000" b="1" dirty="0">
                <a:solidFill>
                  <a:srgbClr val="FFFFFF"/>
                </a:solidFill>
              </a:rPr>
              <a:t>Techos horizontales. Altura mínima 2.40 m</a:t>
            </a:r>
            <a:endParaRPr sz="1200" dirty="0"/>
          </a:p>
        </p:txBody>
      </p:sp>
      <p:sp>
        <p:nvSpPr>
          <p:cNvPr id="5" name="Rectángulo 4">
            <a:extLst>
              <a:ext uri="{FF2B5EF4-FFF2-40B4-BE49-F238E27FC236}">
                <a16:creationId xmlns:a16="http://schemas.microsoft.com/office/drawing/2014/main" id="{1A9591C5-8615-4B71-9AA8-B47640AF15E6}"/>
              </a:ext>
            </a:extLst>
          </p:cNvPr>
          <p:cNvSpPr/>
          <p:nvPr/>
        </p:nvSpPr>
        <p:spPr>
          <a:xfrm>
            <a:off x="232560" y="2561416"/>
            <a:ext cx="2863168" cy="830997"/>
          </a:xfrm>
          <a:prstGeom prst="rect">
            <a:avLst/>
          </a:prstGeom>
          <a:solidFill>
            <a:schemeClr val="accent2">
              <a:lumMod val="60000"/>
              <a:lumOff val="40000"/>
            </a:schemeClr>
          </a:solidFill>
          <a:ln>
            <a:noFill/>
          </a:ln>
        </p:spPr>
        <p:txBody>
          <a:bodyPr wrap="square">
            <a:spAutoFit/>
          </a:bodyPr>
          <a:lstStyle/>
          <a:p>
            <a:pPr algn="ctr"/>
            <a:r>
              <a:rPr lang="es-PE" sz="1600" b="1" dirty="0">
                <a:solidFill>
                  <a:schemeClr val="tx1"/>
                </a:solidFill>
              </a:rPr>
              <a:t>Techos inclinados</a:t>
            </a:r>
          </a:p>
          <a:p>
            <a:pPr algn="ctr"/>
            <a:r>
              <a:rPr lang="es-PE" sz="1600" dirty="0">
                <a:solidFill>
                  <a:schemeClr val="tx1"/>
                </a:solidFill>
              </a:rPr>
              <a:t>Altura de 2.30 m desde el NPT</a:t>
            </a:r>
          </a:p>
        </p:txBody>
      </p:sp>
      <p:sp>
        <p:nvSpPr>
          <p:cNvPr id="6" name="Rectángulo 5">
            <a:extLst>
              <a:ext uri="{FF2B5EF4-FFF2-40B4-BE49-F238E27FC236}">
                <a16:creationId xmlns:a16="http://schemas.microsoft.com/office/drawing/2014/main" id="{A5A4691A-6AAF-457B-9F47-27AFE199E3C5}"/>
              </a:ext>
            </a:extLst>
          </p:cNvPr>
          <p:cNvSpPr/>
          <p:nvPr/>
        </p:nvSpPr>
        <p:spPr>
          <a:xfrm>
            <a:off x="232560" y="3542327"/>
            <a:ext cx="2868888" cy="830997"/>
          </a:xfrm>
          <a:prstGeom prst="rect">
            <a:avLst/>
          </a:prstGeom>
          <a:solidFill>
            <a:schemeClr val="accent2">
              <a:lumMod val="60000"/>
              <a:lumOff val="40000"/>
            </a:schemeClr>
          </a:solidFill>
          <a:ln>
            <a:noFill/>
          </a:ln>
        </p:spPr>
        <p:txBody>
          <a:bodyPr wrap="square">
            <a:spAutoFit/>
          </a:bodyPr>
          <a:lstStyle/>
          <a:p>
            <a:pPr algn="ctr"/>
            <a:r>
              <a:rPr lang="es-PE" sz="1600" b="1" dirty="0">
                <a:solidFill>
                  <a:schemeClr val="tx1"/>
                </a:solidFill>
              </a:rPr>
              <a:t>Vigas y dinteles</a:t>
            </a:r>
          </a:p>
          <a:p>
            <a:pPr algn="ctr"/>
            <a:r>
              <a:rPr lang="es-PE" sz="1600" dirty="0">
                <a:solidFill>
                  <a:schemeClr val="tx1"/>
                </a:solidFill>
              </a:rPr>
              <a:t>Altura de muro 2.10 m. desde el piso NPT.</a:t>
            </a:r>
          </a:p>
        </p:txBody>
      </p:sp>
      <p:sp>
        <p:nvSpPr>
          <p:cNvPr id="7" name="Rectángulo 6">
            <a:extLst>
              <a:ext uri="{FF2B5EF4-FFF2-40B4-BE49-F238E27FC236}">
                <a16:creationId xmlns:a16="http://schemas.microsoft.com/office/drawing/2014/main" id="{1062DFA6-AC65-406B-AF6B-D511FF25A9B3}"/>
              </a:ext>
            </a:extLst>
          </p:cNvPr>
          <p:cNvSpPr/>
          <p:nvPr/>
        </p:nvSpPr>
        <p:spPr>
          <a:xfrm>
            <a:off x="232560" y="4523238"/>
            <a:ext cx="2868888" cy="830997"/>
          </a:xfrm>
          <a:prstGeom prst="rect">
            <a:avLst/>
          </a:prstGeom>
          <a:solidFill>
            <a:schemeClr val="accent2">
              <a:lumMod val="60000"/>
              <a:lumOff val="40000"/>
            </a:schemeClr>
          </a:solidFill>
          <a:ln>
            <a:noFill/>
          </a:ln>
        </p:spPr>
        <p:txBody>
          <a:bodyPr wrap="square">
            <a:spAutoFit/>
          </a:bodyPr>
          <a:lstStyle/>
          <a:p>
            <a:pPr algn="ctr"/>
            <a:r>
              <a:rPr lang="es-PE" sz="1600" b="1" dirty="0">
                <a:solidFill>
                  <a:schemeClr val="tx1"/>
                </a:solidFill>
              </a:rPr>
              <a:t>Tabiquerías</a:t>
            </a:r>
          </a:p>
          <a:p>
            <a:pPr algn="ctr"/>
            <a:r>
              <a:rPr lang="es-PE" sz="1600" dirty="0">
                <a:solidFill>
                  <a:schemeClr val="tx1"/>
                </a:solidFill>
              </a:rPr>
              <a:t>Altura de 2.30 m desde el NPT del ambiente más alto.</a:t>
            </a:r>
          </a:p>
        </p:txBody>
      </p:sp>
      <p:sp>
        <p:nvSpPr>
          <p:cNvPr id="8" name="Rectángulo 7">
            <a:extLst>
              <a:ext uri="{FF2B5EF4-FFF2-40B4-BE49-F238E27FC236}">
                <a16:creationId xmlns:a16="http://schemas.microsoft.com/office/drawing/2014/main" id="{9860E22D-46A8-4366-B3ED-8D21784EFF54}"/>
              </a:ext>
            </a:extLst>
          </p:cNvPr>
          <p:cNvSpPr/>
          <p:nvPr/>
        </p:nvSpPr>
        <p:spPr>
          <a:xfrm>
            <a:off x="9055097" y="3449999"/>
            <a:ext cx="2841719" cy="1815882"/>
          </a:xfrm>
          <a:prstGeom prst="rect">
            <a:avLst/>
          </a:prstGeom>
          <a:solidFill>
            <a:schemeClr val="accent2">
              <a:lumMod val="60000"/>
              <a:lumOff val="40000"/>
            </a:schemeClr>
          </a:solidFill>
          <a:ln>
            <a:noFill/>
          </a:ln>
        </p:spPr>
        <p:txBody>
          <a:bodyPr wrap="square">
            <a:spAutoFit/>
          </a:bodyPr>
          <a:lstStyle/>
          <a:p>
            <a:pPr algn="ctr"/>
            <a:r>
              <a:rPr lang="es-PE" sz="1600" b="1" dirty="0">
                <a:solidFill>
                  <a:schemeClr val="tx1"/>
                </a:solidFill>
              </a:rPr>
              <a:t>Alfeizares de ventanas</a:t>
            </a:r>
          </a:p>
          <a:p>
            <a:pPr algn="ctr"/>
            <a:r>
              <a:rPr lang="es-PE" sz="1600" dirty="0">
                <a:solidFill>
                  <a:schemeClr val="tx1"/>
                </a:solidFill>
              </a:rPr>
              <a:t>Altura de 90 cm. </a:t>
            </a:r>
          </a:p>
          <a:p>
            <a:pPr algn="ctr"/>
            <a:endParaRPr lang="es-PE" sz="1600" dirty="0">
              <a:solidFill>
                <a:schemeClr val="tx1"/>
              </a:solidFill>
            </a:endParaRPr>
          </a:p>
          <a:p>
            <a:pPr algn="ctr"/>
            <a:r>
              <a:rPr lang="es-PE" sz="1600" dirty="0">
                <a:solidFill>
                  <a:schemeClr val="tx1"/>
                </a:solidFill>
              </a:rPr>
              <a:t>Si acaso son menores, la parte de la ventana desde el alfeizar hasta los 90 cm deberá ser fija.</a:t>
            </a:r>
          </a:p>
        </p:txBody>
      </p:sp>
      <p:sp>
        <p:nvSpPr>
          <p:cNvPr id="9" name="Rectángulo 8">
            <a:extLst>
              <a:ext uri="{FF2B5EF4-FFF2-40B4-BE49-F238E27FC236}">
                <a16:creationId xmlns:a16="http://schemas.microsoft.com/office/drawing/2014/main" id="{AC5D389B-E910-4D94-8DBE-80A7BAE42306}"/>
              </a:ext>
            </a:extLst>
          </p:cNvPr>
          <p:cNvSpPr/>
          <p:nvPr/>
        </p:nvSpPr>
        <p:spPr>
          <a:xfrm>
            <a:off x="9055097" y="2684526"/>
            <a:ext cx="2841719" cy="584775"/>
          </a:xfrm>
          <a:prstGeom prst="rect">
            <a:avLst/>
          </a:prstGeom>
          <a:solidFill>
            <a:schemeClr val="accent2">
              <a:lumMod val="60000"/>
              <a:lumOff val="40000"/>
            </a:schemeClr>
          </a:solidFill>
          <a:ln>
            <a:noFill/>
          </a:ln>
        </p:spPr>
        <p:txBody>
          <a:bodyPr wrap="square">
            <a:spAutoFit/>
          </a:bodyPr>
          <a:lstStyle/>
          <a:p>
            <a:pPr algn="ctr"/>
            <a:r>
              <a:rPr lang="es-PE" sz="1600" b="1" dirty="0">
                <a:solidFill>
                  <a:schemeClr val="tx1"/>
                </a:solidFill>
              </a:rPr>
              <a:t>Parapetos en azoteas</a:t>
            </a:r>
          </a:p>
          <a:p>
            <a:pPr algn="ctr"/>
            <a:r>
              <a:rPr lang="es-PE" sz="1600" dirty="0">
                <a:solidFill>
                  <a:schemeClr val="tx1"/>
                </a:solidFill>
              </a:rPr>
              <a:t>Altura mínima de 1.10 m.</a:t>
            </a:r>
          </a:p>
        </p:txBody>
      </p:sp>
      <p:pic>
        <p:nvPicPr>
          <p:cNvPr id="11" name="Imagen 10">
            <a:extLst>
              <a:ext uri="{FF2B5EF4-FFF2-40B4-BE49-F238E27FC236}">
                <a16:creationId xmlns:a16="http://schemas.microsoft.com/office/drawing/2014/main" id="{6CC6EABA-10AD-48C7-B0C8-C13B1CBAD85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r="26559"/>
          <a:stretch/>
        </p:blipFill>
        <p:spPr>
          <a:xfrm>
            <a:off x="3351116" y="2044741"/>
            <a:ext cx="5513915" cy="3823050"/>
          </a:xfrm>
          <a:prstGeom prst="rect">
            <a:avLst/>
          </a:prstGeom>
        </p:spPr>
      </p:pic>
    </p:spTree>
    <p:extLst>
      <p:ext uri="{BB962C8B-B14F-4D97-AF65-F5344CB8AC3E}">
        <p14:creationId xmlns:p14="http://schemas.microsoft.com/office/powerpoint/2010/main" val="389941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Ambientes de una vivienda</a:t>
            </a:r>
            <a:endParaRPr sz="1200" dirty="0"/>
          </a:p>
        </p:txBody>
      </p:sp>
      <p:pic>
        <p:nvPicPr>
          <p:cNvPr id="5" name="Marcador de contenido 7">
            <a:extLst>
              <a:ext uri="{FF2B5EF4-FFF2-40B4-BE49-F238E27FC236}">
                <a16:creationId xmlns:a16="http://schemas.microsoft.com/office/drawing/2014/main" id="{668FB456-EAE5-4050-B94E-DBD9439C0EB7}"/>
              </a:ext>
            </a:extLst>
          </p:cNvPr>
          <p:cNvPicPr>
            <a:picLocks noChangeAspect="1"/>
          </p:cNvPicPr>
          <p:nvPr/>
        </p:nvPicPr>
        <p:blipFill rotWithShape="1">
          <a:blip r:embed="rId3">
            <a:extLst>
              <a:ext uri="{28A0092B-C50C-407E-A947-70E740481C1C}">
                <a14:useLocalDpi xmlns:a14="http://schemas.microsoft.com/office/drawing/2010/main" val="0"/>
              </a:ext>
            </a:extLst>
          </a:blip>
          <a:srcRect l="1712" t="26188" r="1439" b="27341"/>
          <a:stretch/>
        </p:blipFill>
        <p:spPr>
          <a:xfrm>
            <a:off x="713704" y="2042080"/>
            <a:ext cx="10764588" cy="4148127"/>
          </a:xfrm>
          <a:prstGeom prst="rect">
            <a:avLst/>
          </a:prstGeom>
        </p:spPr>
      </p:pic>
      <p:sp>
        <p:nvSpPr>
          <p:cNvPr id="6" name="Rectángulo 5">
            <a:extLst>
              <a:ext uri="{FF2B5EF4-FFF2-40B4-BE49-F238E27FC236}">
                <a16:creationId xmlns:a16="http://schemas.microsoft.com/office/drawing/2014/main" id="{68A7D064-BD57-416C-8942-75C1A8706511}"/>
              </a:ext>
            </a:extLst>
          </p:cNvPr>
          <p:cNvSpPr/>
          <p:nvPr/>
        </p:nvSpPr>
        <p:spPr>
          <a:xfrm>
            <a:off x="5025311" y="5876258"/>
            <a:ext cx="2141377" cy="409097"/>
          </a:xfrm>
          <a:prstGeom prst="rect">
            <a:avLst/>
          </a:prstGeom>
          <a:solidFill>
            <a:srgbClr val="00B050">
              <a:alpha val="11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PE" sz="1600" u="sng" dirty="0">
                <a:solidFill>
                  <a:schemeClr val="tx1"/>
                </a:solidFill>
              </a:rPr>
              <a:t>Áreas sociales</a:t>
            </a:r>
          </a:p>
        </p:txBody>
      </p:sp>
      <p:sp>
        <p:nvSpPr>
          <p:cNvPr id="7" name="Rectángulo 6">
            <a:extLst>
              <a:ext uri="{FF2B5EF4-FFF2-40B4-BE49-F238E27FC236}">
                <a16:creationId xmlns:a16="http://schemas.microsoft.com/office/drawing/2014/main" id="{FD7302EF-828C-4C05-90A2-5C97CFF65419}"/>
              </a:ext>
            </a:extLst>
          </p:cNvPr>
          <p:cNvSpPr/>
          <p:nvPr/>
        </p:nvSpPr>
        <p:spPr>
          <a:xfrm>
            <a:off x="7069789" y="1890795"/>
            <a:ext cx="2376102" cy="409097"/>
          </a:xfrm>
          <a:prstGeom prst="rect">
            <a:avLst/>
          </a:prstGeom>
          <a:solidFill>
            <a:srgbClr val="7030A0">
              <a:alpha val="11000"/>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PE" sz="1600" u="sng" dirty="0">
                <a:solidFill>
                  <a:schemeClr val="tx1"/>
                </a:solidFill>
              </a:rPr>
              <a:t>Área de servicios</a:t>
            </a:r>
          </a:p>
        </p:txBody>
      </p:sp>
      <p:sp>
        <p:nvSpPr>
          <p:cNvPr id="8" name="Rectángulo 7">
            <a:extLst>
              <a:ext uri="{FF2B5EF4-FFF2-40B4-BE49-F238E27FC236}">
                <a16:creationId xmlns:a16="http://schemas.microsoft.com/office/drawing/2014/main" id="{CBA2A317-E54B-4A0D-82BE-1E1A40098184}"/>
              </a:ext>
            </a:extLst>
          </p:cNvPr>
          <p:cNvSpPr/>
          <p:nvPr/>
        </p:nvSpPr>
        <p:spPr>
          <a:xfrm>
            <a:off x="8638383" y="5927552"/>
            <a:ext cx="2141377" cy="409097"/>
          </a:xfrm>
          <a:prstGeom prst="rect">
            <a:avLst/>
          </a:prstGeom>
          <a:solidFill>
            <a:srgbClr val="00B0F0">
              <a:alpha val="1100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PE" sz="1600" u="sng" dirty="0">
                <a:solidFill>
                  <a:schemeClr val="tx1"/>
                </a:solidFill>
              </a:rPr>
              <a:t>Áreas íntimas</a:t>
            </a:r>
          </a:p>
        </p:txBody>
      </p:sp>
      <p:sp>
        <p:nvSpPr>
          <p:cNvPr id="9" name="Rectángulo 8">
            <a:extLst>
              <a:ext uri="{FF2B5EF4-FFF2-40B4-BE49-F238E27FC236}">
                <a16:creationId xmlns:a16="http://schemas.microsoft.com/office/drawing/2014/main" id="{2A896338-31B4-46F7-AEEF-4A9972CB79D4}"/>
              </a:ext>
            </a:extLst>
          </p:cNvPr>
          <p:cNvSpPr/>
          <p:nvPr/>
        </p:nvSpPr>
        <p:spPr>
          <a:xfrm>
            <a:off x="4368852" y="1946438"/>
            <a:ext cx="2141377" cy="409097"/>
          </a:xfrm>
          <a:prstGeom prst="rect">
            <a:avLst/>
          </a:prstGeom>
          <a:solidFill>
            <a:srgbClr val="00B0F0">
              <a:alpha val="1100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PE" sz="1600" u="sng" dirty="0">
                <a:solidFill>
                  <a:schemeClr val="tx1"/>
                </a:solidFill>
              </a:rPr>
              <a:t>Áreas íntimas</a:t>
            </a:r>
          </a:p>
        </p:txBody>
      </p:sp>
      <p:sp>
        <p:nvSpPr>
          <p:cNvPr id="11" name="Rectángulo 10">
            <a:extLst>
              <a:ext uri="{FF2B5EF4-FFF2-40B4-BE49-F238E27FC236}">
                <a16:creationId xmlns:a16="http://schemas.microsoft.com/office/drawing/2014/main" id="{AE81D074-746E-4BF1-8731-52A5EDEA6500}"/>
              </a:ext>
            </a:extLst>
          </p:cNvPr>
          <p:cNvSpPr/>
          <p:nvPr/>
        </p:nvSpPr>
        <p:spPr>
          <a:xfrm rot="5400000">
            <a:off x="4624203" y="2485533"/>
            <a:ext cx="1630676" cy="1577076"/>
          </a:xfrm>
          <a:prstGeom prst="rect">
            <a:avLst/>
          </a:prstGeom>
          <a:solidFill>
            <a:srgbClr val="00B0F0">
              <a:alpha val="1100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2" name="Rectángulo 11">
            <a:extLst>
              <a:ext uri="{FF2B5EF4-FFF2-40B4-BE49-F238E27FC236}">
                <a16:creationId xmlns:a16="http://schemas.microsoft.com/office/drawing/2014/main" id="{1C7A8C50-A785-41B3-B72C-CBAE6A552AE0}"/>
              </a:ext>
            </a:extLst>
          </p:cNvPr>
          <p:cNvSpPr/>
          <p:nvPr/>
        </p:nvSpPr>
        <p:spPr>
          <a:xfrm rot="5400000">
            <a:off x="8822613" y="4246158"/>
            <a:ext cx="1630676" cy="1577076"/>
          </a:xfrm>
          <a:prstGeom prst="rect">
            <a:avLst/>
          </a:prstGeom>
          <a:solidFill>
            <a:srgbClr val="00B0F0">
              <a:alpha val="1100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4" name="Rectángulo 13">
            <a:extLst>
              <a:ext uri="{FF2B5EF4-FFF2-40B4-BE49-F238E27FC236}">
                <a16:creationId xmlns:a16="http://schemas.microsoft.com/office/drawing/2014/main" id="{E8DA66AE-C137-41DA-B9B3-6E7810D8F69D}"/>
              </a:ext>
            </a:extLst>
          </p:cNvPr>
          <p:cNvSpPr/>
          <p:nvPr/>
        </p:nvSpPr>
        <p:spPr>
          <a:xfrm rot="5400000">
            <a:off x="8812453" y="2488136"/>
            <a:ext cx="1630676" cy="1577076"/>
          </a:xfrm>
          <a:prstGeom prst="rect">
            <a:avLst/>
          </a:prstGeom>
          <a:solidFill>
            <a:srgbClr val="00B0F0">
              <a:alpha val="1100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PE" sz="1600" dirty="0">
                <a:solidFill>
                  <a:schemeClr val="tx1"/>
                </a:solidFill>
              </a:rPr>
              <a:t>|</a:t>
            </a:r>
          </a:p>
        </p:txBody>
      </p:sp>
      <p:sp>
        <p:nvSpPr>
          <p:cNvPr id="15" name="Rectángulo 14">
            <a:extLst>
              <a:ext uri="{FF2B5EF4-FFF2-40B4-BE49-F238E27FC236}">
                <a16:creationId xmlns:a16="http://schemas.microsoft.com/office/drawing/2014/main" id="{3F7129A6-C44B-4725-B5B5-655D891478BF}"/>
              </a:ext>
            </a:extLst>
          </p:cNvPr>
          <p:cNvSpPr/>
          <p:nvPr/>
        </p:nvSpPr>
        <p:spPr>
          <a:xfrm rot="5400000">
            <a:off x="5052670" y="3227583"/>
            <a:ext cx="1630676" cy="3544624"/>
          </a:xfrm>
          <a:prstGeom prst="rect">
            <a:avLst/>
          </a:prstGeom>
          <a:solidFill>
            <a:srgbClr val="00B050">
              <a:alpha val="11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6" name="Rectángulo 15">
            <a:extLst>
              <a:ext uri="{FF2B5EF4-FFF2-40B4-BE49-F238E27FC236}">
                <a16:creationId xmlns:a16="http://schemas.microsoft.com/office/drawing/2014/main" id="{ACE304F7-0E32-4304-84E8-0A44CEC8920D}"/>
              </a:ext>
            </a:extLst>
          </p:cNvPr>
          <p:cNvSpPr/>
          <p:nvPr/>
        </p:nvSpPr>
        <p:spPr>
          <a:xfrm rot="5400000">
            <a:off x="6179822" y="2638703"/>
            <a:ext cx="1630676" cy="1290319"/>
          </a:xfrm>
          <a:prstGeom prst="rect">
            <a:avLst/>
          </a:prstGeom>
          <a:solidFill>
            <a:srgbClr val="00B050">
              <a:alpha val="11000"/>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7" name="Rectángulo: una sola esquina cortada 2">
            <a:extLst>
              <a:ext uri="{FF2B5EF4-FFF2-40B4-BE49-F238E27FC236}">
                <a16:creationId xmlns:a16="http://schemas.microsoft.com/office/drawing/2014/main" id="{811D9D90-A0C5-484D-B9AA-57EE388787E9}"/>
              </a:ext>
            </a:extLst>
          </p:cNvPr>
          <p:cNvSpPr/>
          <p:nvPr/>
        </p:nvSpPr>
        <p:spPr>
          <a:xfrm rot="10800000" flipH="1">
            <a:off x="7745693" y="2468524"/>
            <a:ext cx="991908" cy="1189076"/>
          </a:xfrm>
          <a:prstGeom prst="snip1Rect">
            <a:avLst>
              <a:gd name="adj" fmla="val 39201"/>
            </a:avLst>
          </a:prstGeom>
          <a:solidFill>
            <a:srgbClr val="00B050">
              <a:alpha val="11000"/>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8" name="Rectángulo 17">
            <a:extLst>
              <a:ext uri="{FF2B5EF4-FFF2-40B4-BE49-F238E27FC236}">
                <a16:creationId xmlns:a16="http://schemas.microsoft.com/office/drawing/2014/main" id="{AC63F9C1-DD53-4C64-8112-8CB6B872873B}"/>
              </a:ext>
            </a:extLst>
          </p:cNvPr>
          <p:cNvSpPr/>
          <p:nvPr/>
        </p:nvSpPr>
        <p:spPr>
          <a:xfrm>
            <a:off x="10495014" y="2468524"/>
            <a:ext cx="853761" cy="3408228"/>
          </a:xfrm>
          <a:prstGeom prst="rect">
            <a:avLst/>
          </a:prstGeom>
          <a:solidFill>
            <a:srgbClr val="FFC000">
              <a:alpha val="11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9" name="Rectángulo 18">
            <a:extLst>
              <a:ext uri="{FF2B5EF4-FFF2-40B4-BE49-F238E27FC236}">
                <a16:creationId xmlns:a16="http://schemas.microsoft.com/office/drawing/2014/main" id="{7EBECDD6-02B4-4230-A7F4-EE5756BF7208}"/>
              </a:ext>
            </a:extLst>
          </p:cNvPr>
          <p:cNvSpPr/>
          <p:nvPr/>
        </p:nvSpPr>
        <p:spPr>
          <a:xfrm rot="5400000">
            <a:off x="1324057" y="2048826"/>
            <a:ext cx="1630676" cy="2426706"/>
          </a:xfrm>
          <a:prstGeom prst="rect">
            <a:avLst/>
          </a:prstGeom>
          <a:solidFill>
            <a:srgbClr val="00B050">
              <a:alpha val="11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20" name="Rectángulo 19">
            <a:extLst>
              <a:ext uri="{FF2B5EF4-FFF2-40B4-BE49-F238E27FC236}">
                <a16:creationId xmlns:a16="http://schemas.microsoft.com/office/drawing/2014/main" id="{ABAA2521-02AA-44EB-9C91-BDF92A1CA906}"/>
              </a:ext>
            </a:extLst>
          </p:cNvPr>
          <p:cNvSpPr/>
          <p:nvPr/>
        </p:nvSpPr>
        <p:spPr>
          <a:xfrm>
            <a:off x="9815898" y="1903415"/>
            <a:ext cx="2376102" cy="409097"/>
          </a:xfrm>
          <a:prstGeom prst="rect">
            <a:avLst/>
          </a:prstGeom>
          <a:solidFill>
            <a:srgbClr val="FFC000">
              <a:alpha val="11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PE" sz="1600" u="sng" dirty="0">
                <a:solidFill>
                  <a:schemeClr val="tx1"/>
                </a:solidFill>
              </a:rPr>
              <a:t>Área de recreación</a:t>
            </a:r>
          </a:p>
        </p:txBody>
      </p:sp>
      <p:sp>
        <p:nvSpPr>
          <p:cNvPr id="2" name="CuadroTexto 1"/>
          <p:cNvSpPr txBox="1"/>
          <p:nvPr/>
        </p:nvSpPr>
        <p:spPr>
          <a:xfrm>
            <a:off x="1636291" y="4283913"/>
            <a:ext cx="1006207" cy="253916"/>
          </a:xfrm>
          <a:prstGeom prst="rect">
            <a:avLst/>
          </a:prstGeom>
          <a:solidFill>
            <a:srgbClr val="C8C8CA"/>
          </a:solidFill>
        </p:spPr>
        <p:txBody>
          <a:bodyPr wrap="square" rtlCol="0">
            <a:spAutoFit/>
          </a:bodyPr>
          <a:lstStyle/>
          <a:p>
            <a:r>
              <a:rPr lang="es-PE" sz="1050" dirty="0"/>
              <a:t>COCHERA</a:t>
            </a:r>
          </a:p>
        </p:txBody>
      </p:sp>
      <p:sp>
        <p:nvSpPr>
          <p:cNvPr id="21" name="CuadroTexto 20"/>
          <p:cNvSpPr txBox="1"/>
          <p:nvPr/>
        </p:nvSpPr>
        <p:spPr>
          <a:xfrm>
            <a:off x="9098213" y="3784359"/>
            <a:ext cx="1116647" cy="253916"/>
          </a:xfrm>
          <a:prstGeom prst="rect">
            <a:avLst/>
          </a:prstGeom>
          <a:solidFill>
            <a:srgbClr val="7C5F3E"/>
          </a:solidFill>
          <a:ln>
            <a:noFill/>
          </a:ln>
        </p:spPr>
        <p:txBody>
          <a:bodyPr wrap="square" rtlCol="0">
            <a:spAutoFit/>
          </a:bodyPr>
          <a:lstStyle/>
          <a:p>
            <a:r>
              <a:rPr lang="es-PE" sz="1050" dirty="0">
                <a:solidFill>
                  <a:schemeClr val="bg1"/>
                </a:solidFill>
              </a:rPr>
              <a:t>DORMITORIO</a:t>
            </a:r>
          </a:p>
        </p:txBody>
      </p:sp>
      <p:sp>
        <p:nvSpPr>
          <p:cNvPr id="22" name="CuadroTexto 21"/>
          <p:cNvSpPr txBox="1"/>
          <p:nvPr/>
        </p:nvSpPr>
        <p:spPr>
          <a:xfrm>
            <a:off x="9093518" y="4259422"/>
            <a:ext cx="1116647" cy="253916"/>
          </a:xfrm>
          <a:prstGeom prst="rect">
            <a:avLst/>
          </a:prstGeom>
          <a:solidFill>
            <a:srgbClr val="7C5F3E"/>
          </a:solidFill>
          <a:ln>
            <a:noFill/>
          </a:ln>
        </p:spPr>
        <p:txBody>
          <a:bodyPr wrap="square" rtlCol="0">
            <a:spAutoFit/>
          </a:bodyPr>
          <a:lstStyle/>
          <a:p>
            <a:r>
              <a:rPr lang="es-PE" sz="1050" dirty="0">
                <a:solidFill>
                  <a:schemeClr val="bg1"/>
                </a:solidFill>
              </a:rPr>
              <a:t>DORMITORIO</a:t>
            </a:r>
          </a:p>
        </p:txBody>
      </p:sp>
      <p:sp>
        <p:nvSpPr>
          <p:cNvPr id="23" name="CuadroTexto 22"/>
          <p:cNvSpPr txBox="1"/>
          <p:nvPr/>
        </p:nvSpPr>
        <p:spPr>
          <a:xfrm>
            <a:off x="4909963" y="3773171"/>
            <a:ext cx="1116647" cy="253916"/>
          </a:xfrm>
          <a:prstGeom prst="rect">
            <a:avLst/>
          </a:prstGeom>
          <a:solidFill>
            <a:srgbClr val="7C5F3E"/>
          </a:solidFill>
          <a:ln>
            <a:noFill/>
          </a:ln>
        </p:spPr>
        <p:txBody>
          <a:bodyPr wrap="square" rtlCol="0">
            <a:spAutoFit/>
          </a:bodyPr>
          <a:lstStyle/>
          <a:p>
            <a:r>
              <a:rPr lang="es-PE" sz="1050" dirty="0">
                <a:solidFill>
                  <a:schemeClr val="bg1"/>
                </a:solidFill>
              </a:rPr>
              <a:t>DORMITORIO</a:t>
            </a:r>
          </a:p>
        </p:txBody>
      </p:sp>
    </p:spTree>
    <p:extLst>
      <p:ext uri="{BB962C8B-B14F-4D97-AF65-F5344CB8AC3E}">
        <p14:creationId xmlns:p14="http://schemas.microsoft.com/office/powerpoint/2010/main" val="377035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5" grpId="0" animBg="1"/>
      <p:bldP spid="16" grpId="0" animBg="1"/>
      <p:bldP spid="17" grpId="0" animBg="1"/>
      <p:bldP spid="18" grpId="0" animBg="1"/>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Ambientes de una vivienda – dimensiones mínimas</a:t>
            </a:r>
            <a:endParaRPr sz="1200" dirty="0"/>
          </a:p>
        </p:txBody>
      </p:sp>
      <p:sp>
        <p:nvSpPr>
          <p:cNvPr id="21" name="Marcador de contenido 2">
            <a:extLst>
              <a:ext uri="{FF2B5EF4-FFF2-40B4-BE49-F238E27FC236}">
                <a16:creationId xmlns:a16="http://schemas.microsoft.com/office/drawing/2014/main" id="{7AF6CE3F-2AD5-41E0-8A36-CE8E0D5BDEB6}"/>
              </a:ext>
            </a:extLst>
          </p:cNvPr>
          <p:cNvSpPr txBox="1">
            <a:spLocks/>
          </p:cNvSpPr>
          <p:nvPr/>
        </p:nvSpPr>
        <p:spPr>
          <a:xfrm>
            <a:off x="268010" y="2449521"/>
            <a:ext cx="5370790" cy="296575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s-PE" sz="1800" dirty="0"/>
              <a:t>Las dimensiones deben permitir:</a:t>
            </a:r>
          </a:p>
          <a:p>
            <a:pPr marL="342900" indent="-342900">
              <a:lnSpc>
                <a:spcPct val="150000"/>
              </a:lnSpc>
              <a:buFont typeface="Wingdings" panose="05000000000000000000" pitchFamily="2" charset="2"/>
              <a:buChar char="§"/>
            </a:pPr>
            <a:r>
              <a:rPr lang="es-PE" sz="1800" dirty="0"/>
              <a:t>Realizar las funciones para las que están destinados</a:t>
            </a:r>
          </a:p>
          <a:p>
            <a:pPr marL="342900" indent="-342900">
              <a:lnSpc>
                <a:spcPct val="150000"/>
              </a:lnSpc>
              <a:buFont typeface="Wingdings" panose="05000000000000000000" pitchFamily="2" charset="2"/>
              <a:buChar char="§"/>
            </a:pPr>
            <a:r>
              <a:rPr lang="es-PE" sz="1800" dirty="0"/>
              <a:t>Albergar a las personas</a:t>
            </a:r>
          </a:p>
          <a:p>
            <a:pPr marL="342900" indent="-342900">
              <a:lnSpc>
                <a:spcPct val="150000"/>
              </a:lnSpc>
              <a:buFont typeface="Wingdings" panose="05000000000000000000" pitchFamily="2" charset="2"/>
              <a:buChar char="§"/>
            </a:pPr>
            <a:r>
              <a:rPr lang="es-PE" sz="1800" dirty="0"/>
              <a:t>Tener el volumen de aire requerido</a:t>
            </a:r>
          </a:p>
          <a:p>
            <a:pPr marL="342900" indent="-342900">
              <a:lnSpc>
                <a:spcPct val="150000"/>
              </a:lnSpc>
              <a:buFont typeface="Wingdings" panose="05000000000000000000" pitchFamily="2" charset="2"/>
              <a:buChar char="§"/>
            </a:pPr>
            <a:r>
              <a:rPr lang="es-PE" sz="1800" dirty="0"/>
              <a:t>Permitir la circulación</a:t>
            </a:r>
          </a:p>
          <a:p>
            <a:pPr marL="342900" indent="-342900">
              <a:lnSpc>
                <a:spcPct val="150000"/>
              </a:lnSpc>
              <a:buFont typeface="Wingdings" panose="05000000000000000000" pitchFamily="2" charset="2"/>
              <a:buChar char="§"/>
            </a:pPr>
            <a:r>
              <a:rPr lang="es-PE" sz="1800" dirty="0"/>
              <a:t>Distribución del mobiliario</a:t>
            </a:r>
          </a:p>
          <a:p>
            <a:pPr marL="342900" indent="-342900">
              <a:lnSpc>
                <a:spcPct val="150000"/>
              </a:lnSpc>
              <a:buFont typeface="Wingdings" panose="05000000000000000000" pitchFamily="2" charset="2"/>
              <a:buChar char="§"/>
            </a:pPr>
            <a:r>
              <a:rPr lang="es-PE" sz="1800" dirty="0"/>
              <a:t>Iluminación natural suficiente</a:t>
            </a:r>
          </a:p>
        </p:txBody>
      </p:sp>
      <p:graphicFrame>
        <p:nvGraphicFramePr>
          <p:cNvPr id="22" name="Marcador de contenido 5">
            <a:extLst>
              <a:ext uri="{FF2B5EF4-FFF2-40B4-BE49-F238E27FC236}">
                <a16:creationId xmlns:a16="http://schemas.microsoft.com/office/drawing/2014/main" id="{53378308-D4AF-40F9-A114-60BDD3C8770E}"/>
              </a:ext>
            </a:extLst>
          </p:cNvPr>
          <p:cNvGraphicFramePr>
            <a:graphicFrameLocks/>
          </p:cNvGraphicFramePr>
          <p:nvPr>
            <p:extLst>
              <p:ext uri="{D42A27DB-BD31-4B8C-83A1-F6EECF244321}">
                <p14:modId xmlns:p14="http://schemas.microsoft.com/office/powerpoint/2010/main" val="3214453352"/>
              </p:ext>
            </p:extLst>
          </p:nvPr>
        </p:nvGraphicFramePr>
        <p:xfrm>
          <a:off x="5808135" y="2039174"/>
          <a:ext cx="5858932" cy="3739802"/>
        </p:xfrm>
        <a:graphic>
          <a:graphicData uri="http://schemas.openxmlformats.org/drawingml/2006/table">
            <a:tbl>
              <a:tblPr firstRow="1">
                <a:tableStyleId>{3B4B98B0-60AC-42C2-AFA5-B58CD77FA1E5}</a:tableStyleId>
              </a:tblPr>
              <a:tblGrid>
                <a:gridCol w="2623072">
                  <a:extLst>
                    <a:ext uri="{9D8B030D-6E8A-4147-A177-3AD203B41FA5}">
                      <a16:colId xmlns:a16="http://schemas.microsoft.com/office/drawing/2014/main" val="3438398899"/>
                    </a:ext>
                  </a:extLst>
                </a:gridCol>
                <a:gridCol w="1617930">
                  <a:extLst>
                    <a:ext uri="{9D8B030D-6E8A-4147-A177-3AD203B41FA5}">
                      <a16:colId xmlns:a16="http://schemas.microsoft.com/office/drawing/2014/main" val="2484291609"/>
                    </a:ext>
                  </a:extLst>
                </a:gridCol>
                <a:gridCol w="1617930">
                  <a:extLst>
                    <a:ext uri="{9D8B030D-6E8A-4147-A177-3AD203B41FA5}">
                      <a16:colId xmlns:a16="http://schemas.microsoft.com/office/drawing/2014/main" val="3776885494"/>
                    </a:ext>
                  </a:extLst>
                </a:gridCol>
              </a:tblGrid>
              <a:tr h="339982">
                <a:tc gridSpan="3">
                  <a:txBody>
                    <a:bodyPr/>
                    <a:lstStyle/>
                    <a:p>
                      <a:pPr algn="ctr">
                        <a:lnSpc>
                          <a:spcPct val="107000"/>
                        </a:lnSpc>
                        <a:spcAft>
                          <a:spcPts val="0"/>
                        </a:spcAft>
                      </a:pPr>
                      <a:r>
                        <a:rPr lang="es-PE" sz="1600" b="1" dirty="0">
                          <a:solidFill>
                            <a:schemeClr val="bg1"/>
                          </a:solidFill>
                          <a:effectLst/>
                          <a:latin typeface="+mn-lt"/>
                        </a:rPr>
                        <a:t>DIMENSIONES MÍNIMAS</a:t>
                      </a:r>
                      <a:endParaRPr lang="es-PE" sz="16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hMerge="1">
                  <a:txBody>
                    <a:bodyPr/>
                    <a:lstStyle/>
                    <a:p>
                      <a:pPr algn="ctr">
                        <a:lnSpc>
                          <a:spcPct val="107000"/>
                        </a:lnSpc>
                        <a:spcAft>
                          <a:spcPts val="0"/>
                        </a:spcAft>
                      </a:pPr>
                      <a:endParaRPr lang="es-PE" sz="1600" b="1" dirty="0">
                        <a:effectLst/>
                        <a:latin typeface="SansSerif" panose="00000400000000000000" pitchFamily="2" charset="2"/>
                        <a:ea typeface="Calibri" panose="020F0502020204030204" pitchFamily="34" charset="0"/>
                        <a:cs typeface="Times New Roman" panose="02020603050405020304" pitchFamily="18" charset="0"/>
                      </a:endParaRPr>
                    </a:p>
                  </a:txBody>
                  <a:tcPr marL="9525" marR="9525" marT="9525" marB="0" anchor="ctr"/>
                </a:tc>
                <a:tc hMerge="1">
                  <a:txBody>
                    <a:bodyPr/>
                    <a:lstStyle/>
                    <a:p>
                      <a:endParaRPr lang="es-PE"/>
                    </a:p>
                  </a:txBody>
                  <a:tcPr/>
                </a:tc>
                <a:extLst>
                  <a:ext uri="{0D108BD9-81ED-4DB2-BD59-A6C34878D82A}">
                    <a16:rowId xmlns:a16="http://schemas.microsoft.com/office/drawing/2014/main" val="1401080075"/>
                  </a:ext>
                </a:extLst>
              </a:tr>
              <a:tr h="339982">
                <a:tc>
                  <a:txBody>
                    <a:bodyPr/>
                    <a:lstStyle/>
                    <a:p>
                      <a:pPr marL="0" marR="0" lvl="0" indent="0" algn="ctr" defTabSz="914377" rtl="0" eaLnBrk="1" fontAlgn="auto" latinLnBrk="0" hangingPunct="1">
                        <a:lnSpc>
                          <a:spcPct val="107000"/>
                        </a:lnSpc>
                        <a:spcBef>
                          <a:spcPts val="0"/>
                        </a:spcBef>
                        <a:spcAft>
                          <a:spcPts val="0"/>
                        </a:spcAft>
                        <a:buClrTx/>
                        <a:buSzTx/>
                        <a:buFontTx/>
                        <a:buNone/>
                        <a:tabLst/>
                        <a:defRPr/>
                      </a:pPr>
                      <a:r>
                        <a:rPr lang="es-PE" sz="1600" b="1" dirty="0">
                          <a:solidFill>
                            <a:schemeClr val="tx1"/>
                          </a:solidFill>
                          <a:effectLst/>
                          <a:latin typeface="+mn-lt"/>
                        </a:rPr>
                        <a:t>AMBIENTE</a:t>
                      </a:r>
                      <a:endParaRPr lang="es-PE" sz="1600" b="1" dirty="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07000"/>
                        </a:lnSpc>
                        <a:spcAft>
                          <a:spcPts val="0"/>
                        </a:spcAft>
                      </a:pPr>
                      <a:r>
                        <a:rPr lang="es-PE" sz="1600" b="1" dirty="0">
                          <a:solidFill>
                            <a:schemeClr val="tx1"/>
                          </a:solidFill>
                          <a:effectLst/>
                          <a:latin typeface="+mn-lt"/>
                        </a:rPr>
                        <a:t>LONGITUD</a:t>
                      </a:r>
                      <a:endParaRPr lang="es-PE" sz="1600" b="1" dirty="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07000"/>
                        </a:lnSpc>
                        <a:spcAft>
                          <a:spcPts val="0"/>
                        </a:spcAft>
                      </a:pPr>
                      <a:r>
                        <a:rPr lang="es-PE" sz="1600" b="1" dirty="0">
                          <a:solidFill>
                            <a:schemeClr val="tx1"/>
                          </a:solidFill>
                          <a:effectLst/>
                          <a:latin typeface="+mn-lt"/>
                        </a:rPr>
                        <a:t>ANCHO</a:t>
                      </a:r>
                      <a:endParaRPr lang="es-PE" sz="1600" b="1" dirty="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143434693"/>
                  </a:ext>
                </a:extLst>
              </a:tr>
              <a:tr h="339982">
                <a:tc>
                  <a:txBody>
                    <a:bodyPr/>
                    <a:lstStyle/>
                    <a:p>
                      <a:pPr algn="ctr">
                        <a:lnSpc>
                          <a:spcPct val="107000"/>
                        </a:lnSpc>
                        <a:spcAft>
                          <a:spcPts val="0"/>
                        </a:spcAft>
                      </a:pPr>
                      <a:r>
                        <a:rPr lang="es-PE" sz="1600" dirty="0">
                          <a:effectLst/>
                          <a:latin typeface="+mn-lt"/>
                        </a:rPr>
                        <a:t>DORMITORIO</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PE" sz="1600" dirty="0">
                          <a:effectLst/>
                          <a:latin typeface="+mn-lt"/>
                          <a:ea typeface="+mn-ea"/>
                          <a:cs typeface="+mn-cs"/>
                        </a:rPr>
                        <a:t>3,50</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PE" sz="1600" dirty="0">
                          <a:effectLst/>
                          <a:latin typeface="+mn-lt"/>
                        </a:rPr>
                        <a:t>2,40</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9243008"/>
                  </a:ext>
                </a:extLst>
              </a:tr>
              <a:tr h="339982">
                <a:tc>
                  <a:txBody>
                    <a:bodyPr/>
                    <a:lstStyle/>
                    <a:p>
                      <a:pPr algn="ctr">
                        <a:lnSpc>
                          <a:spcPct val="107000"/>
                        </a:lnSpc>
                        <a:spcAft>
                          <a:spcPts val="0"/>
                        </a:spcAft>
                      </a:pPr>
                      <a:r>
                        <a:rPr lang="es-PE" sz="1600" dirty="0">
                          <a:effectLst/>
                          <a:latin typeface="+mn-lt"/>
                        </a:rPr>
                        <a:t>COCINA</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PE" sz="1600" dirty="0">
                          <a:effectLst/>
                          <a:latin typeface="+mn-lt"/>
                        </a:rPr>
                        <a:t>2,00</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PE" sz="1600" dirty="0">
                          <a:effectLst/>
                          <a:latin typeface="+mn-lt"/>
                        </a:rPr>
                        <a:t>3,00</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3948957"/>
                  </a:ext>
                </a:extLst>
              </a:tr>
              <a:tr h="339982">
                <a:tc>
                  <a:txBody>
                    <a:bodyPr/>
                    <a:lstStyle/>
                    <a:p>
                      <a:pPr algn="ctr">
                        <a:lnSpc>
                          <a:spcPct val="107000"/>
                        </a:lnSpc>
                        <a:spcAft>
                          <a:spcPts val="0"/>
                        </a:spcAft>
                      </a:pPr>
                      <a:r>
                        <a:rPr lang="es-PE" sz="1600" dirty="0">
                          <a:effectLst/>
                          <a:latin typeface="+mn-lt"/>
                        </a:rPr>
                        <a:t>SS.HH.</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PE" sz="1600" dirty="0">
                          <a:effectLst/>
                          <a:latin typeface="+mn-lt"/>
                        </a:rPr>
                        <a:t>2,00</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PE" sz="1600" dirty="0">
                          <a:effectLst/>
                          <a:latin typeface="+mn-lt"/>
                        </a:rPr>
                        <a:t>1,20</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779418"/>
                  </a:ext>
                </a:extLst>
              </a:tr>
              <a:tr h="339982">
                <a:tc>
                  <a:txBody>
                    <a:bodyPr/>
                    <a:lstStyle/>
                    <a:p>
                      <a:pPr algn="ctr">
                        <a:lnSpc>
                          <a:spcPct val="107000"/>
                        </a:lnSpc>
                        <a:spcAft>
                          <a:spcPts val="0"/>
                        </a:spcAft>
                      </a:pPr>
                      <a:r>
                        <a:rPr lang="es-PE" sz="1600" dirty="0">
                          <a:effectLst/>
                          <a:latin typeface="+mn-lt"/>
                        </a:rPr>
                        <a:t>LAVANDERIA</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PE" sz="1600" dirty="0">
                          <a:effectLst/>
                          <a:latin typeface="+mn-lt"/>
                        </a:rPr>
                        <a:t>1,50</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PE" sz="1600" dirty="0">
                          <a:effectLst/>
                          <a:latin typeface="+mn-lt"/>
                        </a:rPr>
                        <a:t>1,20</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1955865"/>
                  </a:ext>
                </a:extLst>
              </a:tr>
              <a:tr h="339982">
                <a:tc>
                  <a:txBody>
                    <a:bodyPr/>
                    <a:lstStyle/>
                    <a:p>
                      <a:pPr algn="ctr">
                        <a:lnSpc>
                          <a:spcPct val="107000"/>
                        </a:lnSpc>
                        <a:spcAft>
                          <a:spcPts val="0"/>
                        </a:spcAft>
                      </a:pPr>
                      <a:r>
                        <a:rPr lang="es-PE" sz="1600" dirty="0">
                          <a:effectLst/>
                          <a:latin typeface="+mn-lt"/>
                        </a:rPr>
                        <a:t>SALA</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PE" sz="1600" dirty="0">
                          <a:effectLst/>
                          <a:latin typeface="+mn-lt"/>
                        </a:rPr>
                        <a:t>3,50</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PE" sz="1600" dirty="0">
                          <a:effectLst/>
                          <a:latin typeface="+mn-lt"/>
                        </a:rPr>
                        <a:t>3,50</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4331911"/>
                  </a:ext>
                </a:extLst>
              </a:tr>
              <a:tr h="339982">
                <a:tc>
                  <a:txBody>
                    <a:bodyPr/>
                    <a:lstStyle/>
                    <a:p>
                      <a:pPr algn="ctr">
                        <a:lnSpc>
                          <a:spcPct val="107000"/>
                        </a:lnSpc>
                        <a:spcAft>
                          <a:spcPts val="0"/>
                        </a:spcAft>
                      </a:pPr>
                      <a:r>
                        <a:rPr lang="es-PE" sz="1600" dirty="0">
                          <a:effectLst/>
                          <a:latin typeface="+mn-lt"/>
                        </a:rPr>
                        <a:t>COMEDOR</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PE" sz="1600" dirty="0">
                          <a:effectLst/>
                          <a:latin typeface="+mn-lt"/>
                        </a:rPr>
                        <a:t>3,30</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PE" sz="1600" dirty="0">
                          <a:effectLst/>
                          <a:latin typeface="+mn-lt"/>
                        </a:rPr>
                        <a:t>3,30</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9655000"/>
                  </a:ext>
                </a:extLst>
              </a:tr>
              <a:tr h="339982">
                <a:tc>
                  <a:txBody>
                    <a:bodyPr/>
                    <a:lstStyle/>
                    <a:p>
                      <a:pPr algn="ctr">
                        <a:lnSpc>
                          <a:spcPct val="107000"/>
                        </a:lnSpc>
                        <a:spcAft>
                          <a:spcPts val="0"/>
                        </a:spcAft>
                      </a:pPr>
                      <a:r>
                        <a:rPr lang="es-PE" sz="1600" dirty="0">
                          <a:effectLst/>
                          <a:latin typeface="+mn-lt"/>
                        </a:rPr>
                        <a:t>PATIO/JARDIN</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PE" sz="1600" dirty="0">
                          <a:effectLst/>
                          <a:latin typeface="+mn-lt"/>
                        </a:rPr>
                        <a:t>2,00</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PE" sz="1600" dirty="0">
                          <a:effectLst/>
                          <a:latin typeface="+mn-lt"/>
                        </a:rPr>
                        <a:t>2,00</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2408957"/>
                  </a:ext>
                </a:extLst>
              </a:tr>
              <a:tr h="339982">
                <a:tc>
                  <a:txBody>
                    <a:bodyPr/>
                    <a:lstStyle/>
                    <a:p>
                      <a:pPr algn="ctr">
                        <a:lnSpc>
                          <a:spcPct val="107000"/>
                        </a:lnSpc>
                        <a:spcAft>
                          <a:spcPts val="0"/>
                        </a:spcAft>
                      </a:pPr>
                      <a:r>
                        <a:rPr lang="es-PE" sz="1600" dirty="0">
                          <a:effectLst/>
                          <a:latin typeface="+mn-lt"/>
                        </a:rPr>
                        <a:t>COCHERA</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PE" sz="1600" dirty="0">
                          <a:effectLst/>
                          <a:latin typeface="+mn-lt"/>
                        </a:rPr>
                        <a:t>5,00</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PE" sz="1600" dirty="0">
                          <a:effectLst/>
                          <a:latin typeface="+mn-lt"/>
                        </a:rPr>
                        <a:t>3,00</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5022475"/>
                  </a:ext>
                </a:extLst>
              </a:tr>
              <a:tr h="339982">
                <a:tc>
                  <a:txBody>
                    <a:bodyPr/>
                    <a:lstStyle/>
                    <a:p>
                      <a:pPr algn="ctr">
                        <a:lnSpc>
                          <a:spcPct val="107000"/>
                        </a:lnSpc>
                        <a:spcAft>
                          <a:spcPts val="0"/>
                        </a:spcAft>
                      </a:pPr>
                      <a:r>
                        <a:rPr lang="es-PE" sz="1600" dirty="0">
                          <a:effectLst/>
                          <a:latin typeface="+mn-lt"/>
                        </a:rPr>
                        <a:t>SALA DE ESTUDIO</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PE" sz="1600" dirty="0">
                          <a:effectLst/>
                          <a:latin typeface="+mn-lt"/>
                        </a:rPr>
                        <a:t>2,40</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PE" sz="1600" dirty="0">
                          <a:effectLst/>
                          <a:latin typeface="+mn-lt"/>
                        </a:rPr>
                        <a:t>2,40</a:t>
                      </a:r>
                      <a:endParaRPr lang="es-PE" sz="1600" dirty="0">
                        <a:effectLst/>
                        <a:latin typeface="+mn-lt"/>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677169"/>
                  </a:ext>
                </a:extLst>
              </a:tr>
            </a:tbl>
          </a:graphicData>
        </a:graphic>
      </p:graphicFrame>
    </p:spTree>
    <p:extLst>
      <p:ext uri="{BB962C8B-B14F-4D97-AF65-F5344CB8AC3E}">
        <p14:creationId xmlns:p14="http://schemas.microsoft.com/office/powerpoint/2010/main" val="2439130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5" name="Rectángulo 4"/>
          <p:cNvSpPr/>
          <p:nvPr/>
        </p:nvSpPr>
        <p:spPr>
          <a:xfrm>
            <a:off x="0" y="3674225"/>
            <a:ext cx="12192000" cy="745246"/>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6" name="Google Shape;100;p2"/>
          <p:cNvSpPr txBox="1"/>
          <p:nvPr/>
        </p:nvSpPr>
        <p:spPr>
          <a:xfrm>
            <a:off x="325439" y="3754460"/>
            <a:ext cx="8267749" cy="5847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PE" sz="3200" b="1" i="0" u="none" strike="noStrike" cap="none" dirty="0">
                <a:solidFill>
                  <a:schemeClr val="tx1"/>
                </a:solidFill>
                <a:latin typeface="Arial"/>
                <a:ea typeface="Arial"/>
                <a:cs typeface="Arial"/>
                <a:sym typeface="Arial"/>
              </a:rPr>
              <a:t>SESIÓN N° 02</a:t>
            </a:r>
            <a:endParaRPr sz="3200" b="1" i="0" u="none" strike="noStrike" cap="none" dirty="0">
              <a:solidFill>
                <a:schemeClr val="tx1"/>
              </a:solidFill>
              <a:latin typeface="Arial"/>
              <a:ea typeface="Arial"/>
              <a:cs typeface="Arial"/>
              <a:sym typeface="Arial"/>
            </a:endParaRPr>
          </a:p>
        </p:txBody>
      </p:sp>
      <p:sp>
        <p:nvSpPr>
          <p:cNvPr id="8" name="Google Shape;101;p2"/>
          <p:cNvSpPr txBox="1"/>
          <p:nvPr/>
        </p:nvSpPr>
        <p:spPr>
          <a:xfrm>
            <a:off x="325439" y="4499706"/>
            <a:ext cx="12027274"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PE" sz="2400" b="1" i="0" u="none" strike="noStrike" cap="none" dirty="0">
                <a:solidFill>
                  <a:schemeClr val="tx1">
                    <a:lumMod val="50000"/>
                    <a:lumOff val="50000"/>
                  </a:schemeClr>
                </a:solidFill>
                <a:sym typeface="Arial"/>
              </a:rPr>
              <a:t>INTERPRETACIÓN DE PLANOS DE ARQUITECTURA EN PLANTA</a:t>
            </a:r>
            <a:endParaRPr sz="2400" dirty="0">
              <a:solidFill>
                <a:schemeClr val="tx1">
                  <a:lumMod val="50000"/>
                  <a:lumOff val="50000"/>
                </a:schemeClr>
              </a:solidFill>
            </a:endParaRPr>
          </a:p>
        </p:txBody>
      </p:sp>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Tree>
    <p:extLst>
      <p:ext uri="{BB962C8B-B14F-4D97-AF65-F5344CB8AC3E}">
        <p14:creationId xmlns:p14="http://schemas.microsoft.com/office/powerpoint/2010/main" val="3568670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lvl="0" algn="ctr">
              <a:buSzPts val="4000"/>
            </a:pPr>
            <a:r>
              <a:rPr lang="es-ES" sz="3200" b="1" dirty="0">
                <a:solidFill>
                  <a:schemeClr val="tx1"/>
                </a:solidFill>
              </a:rPr>
              <a:t>¿Qué malas prácticas identificas en las imágenes?</a:t>
            </a:r>
          </a:p>
        </p:txBody>
      </p:sp>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1"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717504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1"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14859" t="20235" r="53662" b="10658"/>
          <a:stretch/>
        </p:blipFill>
        <p:spPr>
          <a:xfrm>
            <a:off x="3400022" y="1322913"/>
            <a:ext cx="3825026" cy="4723521"/>
          </a:xfrm>
          <a:prstGeom prst="rect">
            <a:avLst/>
          </a:prstGeom>
        </p:spPr>
      </p:pic>
      <p:sp>
        <p:nvSpPr>
          <p:cNvPr id="3" name="CuadroTexto 2"/>
          <p:cNvSpPr txBox="1"/>
          <p:nvPr/>
        </p:nvSpPr>
        <p:spPr>
          <a:xfrm>
            <a:off x="7680099" y="3254444"/>
            <a:ext cx="2623000" cy="584775"/>
          </a:xfrm>
          <a:prstGeom prst="rect">
            <a:avLst/>
          </a:prstGeom>
          <a:noFill/>
        </p:spPr>
        <p:txBody>
          <a:bodyPr wrap="square" rtlCol="0">
            <a:spAutoFit/>
          </a:bodyPr>
          <a:lstStyle/>
          <a:p>
            <a:r>
              <a:rPr lang="es-PE" sz="1600" dirty="0"/>
              <a:t>Escaleras del segundo nivel en una edificación</a:t>
            </a:r>
          </a:p>
        </p:txBody>
      </p:sp>
    </p:spTree>
    <p:extLst>
      <p:ext uri="{BB962C8B-B14F-4D97-AF65-F5344CB8AC3E}">
        <p14:creationId xmlns:p14="http://schemas.microsoft.com/office/powerpoint/2010/main" val="2025283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1"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14437" t="15727" r="38451" b="16667"/>
          <a:stretch/>
        </p:blipFill>
        <p:spPr>
          <a:xfrm>
            <a:off x="1351130" y="1172772"/>
            <a:ext cx="5882388" cy="4748117"/>
          </a:xfrm>
          <a:prstGeom prst="rect">
            <a:avLst/>
          </a:prstGeom>
        </p:spPr>
      </p:pic>
      <p:sp>
        <p:nvSpPr>
          <p:cNvPr id="13" name="CuadroTexto 12"/>
          <p:cNvSpPr txBox="1"/>
          <p:nvPr/>
        </p:nvSpPr>
        <p:spPr>
          <a:xfrm>
            <a:off x="7654341" y="2962056"/>
            <a:ext cx="2623000" cy="584775"/>
          </a:xfrm>
          <a:prstGeom prst="rect">
            <a:avLst/>
          </a:prstGeom>
          <a:noFill/>
        </p:spPr>
        <p:txBody>
          <a:bodyPr wrap="square" rtlCol="0">
            <a:spAutoFit/>
          </a:bodyPr>
          <a:lstStyle/>
          <a:p>
            <a:r>
              <a:rPr lang="es-PE" sz="1600" dirty="0"/>
              <a:t>Construcciones hasta 3 niveles en áreas reducidas</a:t>
            </a:r>
          </a:p>
        </p:txBody>
      </p:sp>
    </p:spTree>
    <p:extLst>
      <p:ext uri="{BB962C8B-B14F-4D97-AF65-F5344CB8AC3E}">
        <p14:creationId xmlns:p14="http://schemas.microsoft.com/office/powerpoint/2010/main" val="521007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9" name="Rectángulo 18"/>
          <p:cNvSpPr/>
          <p:nvPr/>
        </p:nvSpPr>
        <p:spPr>
          <a:xfrm>
            <a:off x="182506" y="2677549"/>
            <a:ext cx="3821121" cy="34263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5" name="Rectángulo 14"/>
          <p:cNvSpPr/>
          <p:nvPr/>
        </p:nvSpPr>
        <p:spPr>
          <a:xfrm>
            <a:off x="4166667" y="2677549"/>
            <a:ext cx="3644700" cy="34263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6" name="Rectángulo 15"/>
          <p:cNvSpPr/>
          <p:nvPr/>
        </p:nvSpPr>
        <p:spPr>
          <a:xfrm>
            <a:off x="7995892" y="2677549"/>
            <a:ext cx="3976055" cy="34263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6" name="Google Shape;107;p3">
            <a:extLst>
              <a:ext uri="{FF2B5EF4-FFF2-40B4-BE49-F238E27FC236}">
                <a16:creationId xmlns:a16="http://schemas.microsoft.com/office/drawing/2014/main" id="{BAF1249D-18C2-4802-BF2E-B40C5EF3F894}"/>
              </a:ext>
            </a:extLst>
          </p:cNvPr>
          <p:cNvSpPr/>
          <p:nvPr/>
        </p:nvSpPr>
        <p:spPr>
          <a:xfrm>
            <a:off x="-3" y="1686615"/>
            <a:ext cx="12192000" cy="85338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sp>
        <p:nvSpPr>
          <p:cNvPr id="7" name="Google Shape;108;p3">
            <a:extLst>
              <a:ext uri="{FF2B5EF4-FFF2-40B4-BE49-F238E27FC236}">
                <a16:creationId xmlns:a16="http://schemas.microsoft.com/office/drawing/2014/main" id="{77C161F0-F927-4903-8112-9CF332435D3D}"/>
              </a:ext>
            </a:extLst>
          </p:cNvPr>
          <p:cNvSpPr txBox="1"/>
          <p:nvPr/>
        </p:nvSpPr>
        <p:spPr>
          <a:xfrm>
            <a:off x="1131800" y="1861476"/>
            <a:ext cx="10661241" cy="461624"/>
          </a:xfrm>
          <a:prstGeom prst="rect">
            <a:avLst/>
          </a:prstGeom>
          <a:noFill/>
          <a:ln>
            <a:noFill/>
          </a:ln>
        </p:spPr>
        <p:txBody>
          <a:bodyPr spcFirstLastPara="1" wrap="square" lIns="91425" tIns="45700" rIns="91425" bIns="45700" anchor="t" anchorCtr="0">
            <a:spAutoFit/>
          </a:bodyPr>
          <a:lstStyle/>
          <a:p>
            <a:pPr lvl="0">
              <a:buSzPts val="4000"/>
            </a:pPr>
            <a:r>
              <a:rPr lang="es-PE" sz="2400" b="1" dirty="0">
                <a:solidFill>
                  <a:schemeClr val="lt1"/>
                </a:solidFill>
                <a:latin typeface="Arial" panose="020B0604020202020204" pitchFamily="34" charset="0"/>
                <a:cs typeface="Arial" panose="020B0604020202020204" pitchFamily="34" charset="0"/>
              </a:rPr>
              <a:t>CONTENIDO</a:t>
            </a:r>
          </a:p>
        </p:txBody>
      </p:sp>
      <p:sp>
        <p:nvSpPr>
          <p:cNvPr id="20" name="Rectángulo 19"/>
          <p:cNvSpPr/>
          <p:nvPr/>
        </p:nvSpPr>
        <p:spPr>
          <a:xfrm>
            <a:off x="426996" y="2806001"/>
            <a:ext cx="3332140" cy="1938992"/>
          </a:xfrm>
          <a:prstGeom prst="rect">
            <a:avLst/>
          </a:prstGeom>
        </p:spPr>
        <p:txBody>
          <a:bodyPr wrap="square">
            <a:spAutoFit/>
          </a:bodyPr>
          <a:lstStyle/>
          <a:p>
            <a:r>
              <a:rPr lang="es-PE" sz="2000" b="1" dirty="0"/>
              <a:t>Sesión 1:</a:t>
            </a:r>
          </a:p>
          <a:p>
            <a:endParaRPr lang="es-PE" sz="2000" b="1" u="sng" dirty="0"/>
          </a:p>
          <a:p>
            <a:pPr marL="342900" lvl="0" indent="-342900">
              <a:buFont typeface="Wingdings" panose="05000000000000000000" pitchFamily="2" charset="2"/>
              <a:buChar char="ü"/>
            </a:pPr>
            <a:r>
              <a:rPr lang="es-ES" sz="2000" dirty="0"/>
              <a:t>Criterios para diseño arquitectónico e interpretación de escalas.</a:t>
            </a:r>
          </a:p>
        </p:txBody>
      </p:sp>
      <p:sp>
        <p:nvSpPr>
          <p:cNvPr id="22" name="Rectángulo 21"/>
          <p:cNvSpPr/>
          <p:nvPr/>
        </p:nvSpPr>
        <p:spPr>
          <a:xfrm>
            <a:off x="4244650" y="2806001"/>
            <a:ext cx="3287526" cy="1631216"/>
          </a:xfrm>
          <a:prstGeom prst="rect">
            <a:avLst/>
          </a:prstGeom>
        </p:spPr>
        <p:txBody>
          <a:bodyPr wrap="square">
            <a:spAutoFit/>
          </a:bodyPr>
          <a:lstStyle/>
          <a:p>
            <a:r>
              <a:rPr lang="es-PE" sz="2000" b="1" dirty="0"/>
              <a:t>Sesión 2:</a:t>
            </a:r>
          </a:p>
          <a:p>
            <a:endParaRPr lang="es-PE" sz="2000" b="1" u="sng" dirty="0"/>
          </a:p>
          <a:p>
            <a:pPr marL="342900" lvl="0" indent="-342900">
              <a:buFont typeface="Wingdings" panose="05000000000000000000" pitchFamily="2" charset="2"/>
              <a:buChar char="ü"/>
            </a:pPr>
            <a:r>
              <a:rPr lang="es-ES" sz="2000" dirty="0"/>
              <a:t>Interpretación de planos de arquitectura en planta.</a:t>
            </a:r>
          </a:p>
        </p:txBody>
      </p:sp>
      <p:sp>
        <p:nvSpPr>
          <p:cNvPr id="24" name="Rectángulo 23"/>
          <p:cNvSpPr/>
          <p:nvPr/>
        </p:nvSpPr>
        <p:spPr>
          <a:xfrm>
            <a:off x="8220705" y="2806001"/>
            <a:ext cx="3751242" cy="1631216"/>
          </a:xfrm>
          <a:prstGeom prst="rect">
            <a:avLst/>
          </a:prstGeom>
        </p:spPr>
        <p:txBody>
          <a:bodyPr wrap="square">
            <a:spAutoFit/>
          </a:bodyPr>
          <a:lstStyle/>
          <a:p>
            <a:r>
              <a:rPr lang="es-PE" sz="2000" b="1" dirty="0"/>
              <a:t>Sesión 3:</a:t>
            </a:r>
          </a:p>
          <a:p>
            <a:endParaRPr lang="es-PE" sz="2000" b="1" u="sng" dirty="0"/>
          </a:p>
          <a:p>
            <a:pPr marL="342900" indent="-342900">
              <a:buFont typeface="Wingdings" panose="05000000000000000000" pitchFamily="2" charset="2"/>
              <a:buChar char="ü"/>
            </a:pPr>
            <a:r>
              <a:rPr lang="es-PE" sz="2000" dirty="0"/>
              <a:t>Interpretación de planos de arquitectura en corte y elevación.</a:t>
            </a:r>
          </a:p>
        </p:txBody>
      </p:sp>
      <p:pic>
        <p:nvPicPr>
          <p:cNvPr id="2050" name="Picture 2" descr="contenido del sitio web icono de color rgb 2307595 Vector en Vecteezy"/>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082" b="81122" l="18061" r="83571">
                        <a14:foregroundMark x1="39286" y1="34592" x2="39286" y2="34592"/>
                        <a14:foregroundMark x1="46939" y1="35102" x2="46939" y2="35102"/>
                        <a14:foregroundMark x1="45918" y1="42959" x2="45918" y2="42959"/>
                        <a14:foregroundMark x1="45918" y1="49184" x2="45918" y2="49184"/>
                        <a14:foregroundMark x1="51531" y1="55612" x2="51531" y2="55612"/>
                        <a14:foregroundMark x1="76939" y1="45714" x2="76939" y2="45714"/>
                        <a14:foregroundMark x1="77143" y1="42245" x2="76939" y2="46837"/>
                        <a14:foregroundMark x1="35816" y1="30918" x2="35306" y2="57245"/>
                        <a14:foregroundMark x1="42551" y1="30714" x2="59592" y2="31633"/>
                        <a14:foregroundMark x1="41837" y1="36735" x2="60714" y2="37347"/>
                        <a14:foregroundMark x1="39490" y1="51531" x2="60714" y2="52449"/>
                        <a14:foregroundMark x1="54082" y1="45918" x2="54082" y2="45918"/>
                        <a14:foregroundMark x1="58878" y1="43367" x2="58878" y2="43367"/>
                        <a14:foregroundMark x1="45510" y1="56837" x2="45510" y2="56837"/>
                        <a14:foregroundMark x1="24490" y1="41327" x2="24490" y2="41327"/>
                        <a14:foregroundMark x1="45000" y1="21224" x2="45000" y2="21224"/>
                        <a14:foregroundMark x1="34184" y1="21429" x2="33980" y2="21429"/>
                        <a14:foregroundMark x1="33469" y1="21429" x2="33469" y2="21429"/>
                        <a14:foregroundMark x1="47347" y1="21020" x2="63980" y2="21020"/>
                        <a14:foregroundMark x1="44082" y1="76939" x2="44082" y2="76939"/>
                        <a14:foregroundMark x1="42551" y1="71327" x2="42551" y2="71327"/>
                        <a14:backgroundMark x1="29898" y1="23469" x2="29898" y2="68673"/>
                        <a14:backgroundMark x1="28265" y1="22959" x2="27857" y2="70816"/>
                        <a14:backgroundMark x1="67755" y1="40102" x2="79286" y2="38776"/>
                        <a14:backgroundMark x1="70408" y1="33163" x2="75714" y2="31429"/>
                        <a14:backgroundMark x1="70204" y1="28571" x2="70204" y2="37143"/>
                        <a14:backgroundMark x1="76633" y1="29592" x2="70612" y2="37653"/>
                        <a14:backgroundMark x1="69796" y1="53571" x2="69796" y2="67755"/>
                        <a14:backgroundMark x1="76837" y1="54286" x2="77245" y2="68163"/>
                        <a14:backgroundMark x1="78367" y1="65816" x2="11224" y2="67143"/>
                        <a14:backgroundMark x1="32041" y1="70408" x2="58878" y2="69286"/>
                        <a14:backgroundMark x1="29184" y1="72653" x2="60204" y2="72653"/>
                        <a14:backgroundMark x1="73469" y1="51837" x2="80408" y2="51837"/>
                        <a14:backgroundMark x1="67245" y1="28980" x2="67245" y2="35204"/>
                        <a14:backgroundMark x1="66633" y1="63265" x2="66633" y2="64694"/>
                        <a14:backgroundMark x1="66633" y1="28469" x2="66633" y2="38061"/>
                        <a14:backgroundMark x1="72347" y1="50918" x2="75000" y2="51327"/>
                        <a14:backgroundMark x1="79898" y1="51122" x2="74388" y2="51837"/>
                        <a14:backgroundMark x1="71327" y1="40714" x2="80408" y2="40306"/>
                      </a14:backgroundRemoval>
                    </a14:imgEffect>
                    <a14:imgEffect>
                      <a14:colorTemperature colorTemp="11200"/>
                    </a14:imgEffect>
                  </a14:imgLayer>
                </a14:imgProps>
              </a:ext>
              <a:ext uri="{28A0092B-C50C-407E-A947-70E740481C1C}">
                <a14:useLocalDpi xmlns:a14="http://schemas.microsoft.com/office/drawing/2010/main" val="0"/>
              </a:ext>
            </a:extLst>
          </a:blip>
          <a:srcRect l="31604" t="19113" r="16375" b="35340"/>
          <a:stretch/>
        </p:blipFill>
        <p:spPr bwMode="auto">
          <a:xfrm flipH="1">
            <a:off x="257125" y="1760326"/>
            <a:ext cx="758297" cy="663924"/>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Tree>
    <p:extLst>
      <p:ext uri="{BB962C8B-B14F-4D97-AF65-F5344CB8AC3E}">
        <p14:creationId xmlns:p14="http://schemas.microsoft.com/office/powerpoint/2010/main" val="1532440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3200" b="1" i="0" u="none" strike="noStrike" cap="none" dirty="0">
                <a:solidFill>
                  <a:schemeClr val="tx1"/>
                </a:solidFill>
                <a:latin typeface="Arial"/>
                <a:ea typeface="Arial"/>
                <a:cs typeface="Arial"/>
                <a:sym typeface="Arial"/>
              </a:rPr>
              <a:t>Trabajo Grupal</a:t>
            </a:r>
          </a:p>
        </p:txBody>
      </p:sp>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1"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750251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3" name="Rectángulo redondeado 2"/>
          <p:cNvSpPr/>
          <p:nvPr/>
        </p:nvSpPr>
        <p:spPr>
          <a:xfrm>
            <a:off x="272146" y="2220686"/>
            <a:ext cx="7347854" cy="3778333"/>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1" name="Google Shape;107;p3">
            <a:extLst>
              <a:ext uri="{FF2B5EF4-FFF2-40B4-BE49-F238E27FC236}">
                <a16:creationId xmlns:a16="http://schemas.microsoft.com/office/drawing/2014/main" id="{BAF1249D-18C2-4802-BF2E-B40C5EF3F894}"/>
              </a:ext>
            </a:extLst>
          </p:cNvPr>
          <p:cNvSpPr/>
          <p:nvPr/>
        </p:nvSpPr>
        <p:spPr>
          <a:xfrm>
            <a:off x="0" y="1130611"/>
            <a:ext cx="12192000" cy="69082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pic>
        <p:nvPicPr>
          <p:cNvPr id="8194" name="Picture 2" descr="Iconos De Equipo, El Trabajo En Equipo, Negocio imagen png - imagen  transparente descarga gratuita"/>
          <p:cNvPicPr>
            <a:picLocks noChangeAspect="1" noChangeArrowheads="1"/>
          </p:cNvPicPr>
          <p:nvPr/>
        </p:nvPicPr>
        <p:blipFill rotWithShape="1">
          <a:blip r:embed="rId3">
            <a:extLst>
              <a:ext uri="{28A0092B-C50C-407E-A947-70E740481C1C}">
                <a14:useLocalDpi xmlns:a14="http://schemas.microsoft.com/office/drawing/2010/main" val="0"/>
              </a:ext>
            </a:extLst>
          </a:blip>
          <a:srcRect l="20433" r="20425"/>
          <a:stretch/>
        </p:blipFill>
        <p:spPr bwMode="auto">
          <a:xfrm>
            <a:off x="346841" y="1207146"/>
            <a:ext cx="520262" cy="508200"/>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8;p3"/>
          <p:cNvSpPr txBox="1"/>
          <p:nvPr/>
        </p:nvSpPr>
        <p:spPr>
          <a:xfrm>
            <a:off x="867103" y="1315277"/>
            <a:ext cx="9823064"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4000"/>
              <a:buFont typeface="Arial"/>
              <a:buNone/>
            </a:pPr>
            <a:r>
              <a:rPr lang="es-ES" sz="2000" b="1" i="0" u="none" strike="noStrike" cap="none" dirty="0">
                <a:solidFill>
                  <a:schemeClr val="bg1"/>
                </a:solidFill>
                <a:latin typeface="Arial"/>
                <a:ea typeface="Arial"/>
                <a:cs typeface="Arial"/>
                <a:sym typeface="Arial"/>
              </a:rPr>
              <a:t>Trabajo Grupal: </a:t>
            </a:r>
            <a:r>
              <a:rPr lang="es-ES" sz="2000" i="0" u="none" strike="noStrike" cap="none" dirty="0">
                <a:solidFill>
                  <a:schemeClr val="bg1"/>
                </a:solidFill>
                <a:latin typeface="Arial"/>
                <a:ea typeface="Arial"/>
                <a:cs typeface="Arial"/>
                <a:sym typeface="Arial"/>
              </a:rPr>
              <a:t>Interpretando planos de arquitectura en planta</a:t>
            </a:r>
          </a:p>
        </p:txBody>
      </p:sp>
      <p:sp>
        <p:nvSpPr>
          <p:cNvPr id="14" name="Google Shape;108;p3"/>
          <p:cNvSpPr txBox="1"/>
          <p:nvPr/>
        </p:nvSpPr>
        <p:spPr>
          <a:xfrm>
            <a:off x="1189271" y="2252690"/>
            <a:ext cx="1956760" cy="507791"/>
          </a:xfrm>
          <a:prstGeom prst="rect">
            <a:avLst/>
          </a:prstGeom>
          <a:noFill/>
          <a:ln>
            <a:noFill/>
          </a:ln>
        </p:spPr>
        <p:txBody>
          <a:bodyPr spcFirstLastPara="1" wrap="square" lIns="91425" tIns="45700" rIns="91425" bIns="45700" anchor="t" anchorCtr="0">
            <a:spAutoFit/>
          </a:bodyPr>
          <a:lstStyle/>
          <a:p>
            <a:pPr marR="0" lvl="0" algn="just" rtl="0">
              <a:lnSpc>
                <a:spcPct val="150000"/>
              </a:lnSpc>
              <a:spcBef>
                <a:spcPts val="0"/>
              </a:spcBef>
              <a:spcAft>
                <a:spcPts val="0"/>
              </a:spcAft>
              <a:buClr>
                <a:srgbClr val="000000"/>
              </a:buClr>
              <a:buSzPts val="4000"/>
            </a:pPr>
            <a:r>
              <a:rPr lang="es-ES" sz="1800" b="1" i="0" u="none" strike="noStrike" cap="none" dirty="0">
                <a:solidFill>
                  <a:schemeClr val="tx1"/>
                </a:solidFill>
                <a:sym typeface="Arial"/>
              </a:rPr>
              <a:t>Materiales:</a:t>
            </a:r>
          </a:p>
        </p:txBody>
      </p:sp>
      <p:sp>
        <p:nvSpPr>
          <p:cNvPr id="16" name="Google Shape;108;p3"/>
          <p:cNvSpPr txBox="1"/>
          <p:nvPr/>
        </p:nvSpPr>
        <p:spPr>
          <a:xfrm>
            <a:off x="515004" y="2867046"/>
            <a:ext cx="6886865" cy="2585283"/>
          </a:xfrm>
          <a:prstGeom prst="rect">
            <a:avLst/>
          </a:prstGeom>
          <a:noFill/>
          <a:ln>
            <a:noFill/>
          </a:ln>
        </p:spPr>
        <p:txBody>
          <a:bodyPr spcFirstLastPara="1" wrap="square" lIns="91425" tIns="45700" rIns="91425" bIns="45700" anchor="t" anchorCtr="0">
            <a:spAutoFit/>
          </a:bodyPr>
          <a:lstStyle/>
          <a:p>
            <a:pPr marL="285750" indent="-285750">
              <a:lnSpc>
                <a:spcPct val="150000"/>
              </a:lnSpc>
              <a:buFontTx/>
              <a:buChar char="-"/>
            </a:pPr>
            <a:r>
              <a:rPr lang="es-PE" sz="1800" dirty="0">
                <a:solidFill>
                  <a:schemeClr val="tx1"/>
                </a:solidFill>
                <a:ea typeface="Calibri"/>
                <a:cs typeface="Calibri"/>
                <a:sym typeface="Calibri"/>
              </a:rPr>
              <a:t>1 plano de arquitectura de la vivienda en planta impreso en A2.</a:t>
            </a:r>
          </a:p>
          <a:p>
            <a:pPr marL="285750" indent="-285750">
              <a:lnSpc>
                <a:spcPct val="150000"/>
              </a:lnSpc>
              <a:buFontTx/>
              <a:buChar char="-"/>
            </a:pPr>
            <a:r>
              <a:rPr lang="es-PE" sz="1800" dirty="0">
                <a:solidFill>
                  <a:schemeClr val="tx1"/>
                </a:solidFill>
                <a:ea typeface="Calibri"/>
                <a:cs typeface="Calibri"/>
                <a:sym typeface="Calibri"/>
              </a:rPr>
              <a:t>1 caja de colores</a:t>
            </a:r>
          </a:p>
          <a:p>
            <a:pPr marL="285750" indent="-285750">
              <a:lnSpc>
                <a:spcPct val="150000"/>
              </a:lnSpc>
              <a:buFontTx/>
              <a:buChar char="-"/>
            </a:pPr>
            <a:r>
              <a:rPr lang="es-PE" sz="1800" dirty="0">
                <a:solidFill>
                  <a:schemeClr val="tx1"/>
                </a:solidFill>
                <a:ea typeface="Calibri"/>
                <a:cs typeface="Calibri"/>
                <a:sym typeface="Calibri"/>
              </a:rPr>
              <a:t>1 escalímetro</a:t>
            </a:r>
          </a:p>
          <a:p>
            <a:pPr marL="285750" indent="-285750">
              <a:lnSpc>
                <a:spcPct val="150000"/>
              </a:lnSpc>
              <a:buFontTx/>
              <a:buChar char="-"/>
            </a:pPr>
            <a:r>
              <a:rPr lang="es-PE" sz="1800" dirty="0">
                <a:solidFill>
                  <a:schemeClr val="tx1"/>
                </a:solidFill>
                <a:ea typeface="Calibri"/>
                <a:cs typeface="Calibri"/>
                <a:sym typeface="Calibri"/>
              </a:rPr>
              <a:t>1 lápiz</a:t>
            </a:r>
            <a:br>
              <a:rPr lang="es-PE" sz="1800" dirty="0">
                <a:solidFill>
                  <a:schemeClr val="tx1"/>
                </a:solidFill>
                <a:ea typeface="Calibri"/>
                <a:cs typeface="Calibri"/>
                <a:sym typeface="Calibri"/>
              </a:rPr>
            </a:br>
            <a:r>
              <a:rPr lang="es-PE" sz="1800" dirty="0">
                <a:solidFill>
                  <a:schemeClr val="tx1"/>
                </a:solidFill>
                <a:ea typeface="Calibri"/>
                <a:cs typeface="Calibri"/>
                <a:sym typeface="Calibri"/>
              </a:rPr>
              <a:t>1 borrador</a:t>
            </a:r>
          </a:p>
          <a:p>
            <a:pPr>
              <a:lnSpc>
                <a:spcPct val="150000"/>
              </a:lnSpc>
            </a:pPr>
            <a:endParaRPr lang="es-PE" sz="1800" dirty="0">
              <a:solidFill>
                <a:schemeClr val="tx1"/>
              </a:solidFill>
              <a:ea typeface="Calibri"/>
              <a:cs typeface="Calibri"/>
            </a:endParaRPr>
          </a:p>
        </p:txBody>
      </p:sp>
      <p:pic>
        <p:nvPicPr>
          <p:cNvPr id="25" name="Picture 8" descr="Icono Diseño, lápiz, regla, grid, guía Gratis de Free Set Color Out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89" y="2227615"/>
            <a:ext cx="491627" cy="491627"/>
          </a:xfrm>
          <a:prstGeom prst="rect">
            <a:avLst/>
          </a:prstGeom>
          <a:noFill/>
          <a:extLst>
            <a:ext uri="{909E8E84-426E-40DD-AFC4-6F175D3DCCD1}">
              <a14:hiddenFill xmlns:a14="http://schemas.microsoft.com/office/drawing/2010/main">
                <a:solidFill>
                  <a:srgbClr val="FFFFFF"/>
                </a:solidFill>
              </a14:hiddenFill>
            </a:ext>
          </a:extLst>
        </p:spPr>
      </p:pic>
      <p:sp>
        <p:nvSpPr>
          <p:cNvPr id="26" name="Rectángulo redondeado 25"/>
          <p:cNvSpPr/>
          <p:nvPr/>
        </p:nvSpPr>
        <p:spPr>
          <a:xfrm>
            <a:off x="8031730" y="2252690"/>
            <a:ext cx="3763755" cy="1035239"/>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9218" name="Picture 2" descr="Vector Transparente PNG Y SVG De Icono De Trazo De Maleta De Ceja"/>
          <p:cNvPicPr>
            <a:picLocks noChangeAspect="1" noChangeArrowheads="1"/>
          </p:cNvPicPr>
          <p:nvPr/>
        </p:nvPicPr>
        <p:blipFill rotWithShape="1">
          <a:blip r:embed="rId5">
            <a:extLst>
              <a:ext uri="{28A0092B-C50C-407E-A947-70E740481C1C}">
                <a14:useLocalDpi xmlns:a14="http://schemas.microsoft.com/office/drawing/2010/main" val="0"/>
              </a:ext>
            </a:extLst>
          </a:blip>
          <a:srcRect t="15962" b="10964"/>
          <a:stretch/>
        </p:blipFill>
        <p:spPr bwMode="auto">
          <a:xfrm>
            <a:off x="8287795" y="2558938"/>
            <a:ext cx="679642" cy="496646"/>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108;p3"/>
          <p:cNvSpPr txBox="1"/>
          <p:nvPr/>
        </p:nvSpPr>
        <p:spPr>
          <a:xfrm>
            <a:off x="9223502" y="2563362"/>
            <a:ext cx="2244381" cy="369291"/>
          </a:xfrm>
          <a:prstGeom prst="rect">
            <a:avLst/>
          </a:prstGeom>
          <a:noFill/>
          <a:ln>
            <a:noFill/>
          </a:ln>
        </p:spPr>
        <p:txBody>
          <a:bodyPr spcFirstLastPara="1" wrap="square" lIns="91425" tIns="45700" rIns="91425" bIns="45700" anchor="t" anchorCtr="0">
            <a:spAutoFit/>
          </a:bodyPr>
          <a:lstStyle/>
          <a:p>
            <a:pPr lvl="0" algn="just"/>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Maleta Construya</a:t>
            </a:r>
          </a:p>
        </p:txBody>
      </p:sp>
      <p:sp>
        <p:nvSpPr>
          <p:cNvPr id="15" name="Rectángulo redondeado 14"/>
          <p:cNvSpPr/>
          <p:nvPr/>
        </p:nvSpPr>
        <p:spPr>
          <a:xfrm>
            <a:off x="8031730" y="3444533"/>
            <a:ext cx="3763755" cy="1035239"/>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Google Shape;108;p3"/>
          <p:cNvSpPr txBox="1"/>
          <p:nvPr/>
        </p:nvSpPr>
        <p:spPr>
          <a:xfrm>
            <a:off x="9254921" y="3820605"/>
            <a:ext cx="2212961" cy="369291"/>
          </a:xfrm>
          <a:prstGeom prst="rect">
            <a:avLst/>
          </a:prstGeom>
          <a:noFill/>
          <a:ln>
            <a:noFill/>
          </a:ln>
        </p:spPr>
        <p:txBody>
          <a:bodyPr spcFirstLastPara="1" wrap="square" lIns="91425" tIns="45700" rIns="91425" bIns="45700" anchor="t" anchorCtr="0">
            <a:spAutoFit/>
          </a:bodyPr>
          <a:lstStyle/>
          <a:p>
            <a:pPr lvl="0" algn="just"/>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Plano</a:t>
            </a:r>
          </a:p>
        </p:txBody>
      </p:sp>
      <p:pic>
        <p:nvPicPr>
          <p:cNvPr id="18" name="Picture 2" descr="Plano técnico iconos de iconos diseño de iconos dibujo técnico, diseño,  azul, logo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l="19595" t="8974" r="14204" b="10314"/>
          <a:stretch/>
        </p:blipFill>
        <p:spPr bwMode="auto">
          <a:xfrm>
            <a:off x="8265583" y="3651656"/>
            <a:ext cx="755486" cy="707190"/>
          </a:xfrm>
          <a:prstGeom prst="rect">
            <a:avLst/>
          </a:prstGeom>
          <a:noFill/>
          <a:extLst>
            <a:ext uri="{909E8E84-426E-40DD-AFC4-6F175D3DCCD1}">
              <a14:hiddenFill xmlns:a14="http://schemas.microsoft.com/office/drawing/2010/main">
                <a:solidFill>
                  <a:srgbClr val="FFFFFF"/>
                </a:solidFill>
              </a14:hiddenFill>
            </a:ext>
          </a:extLst>
        </p:spPr>
      </p:pic>
      <p:sp>
        <p:nvSpPr>
          <p:cNvPr id="19" name="Rectángulo redondeado 18"/>
          <p:cNvSpPr/>
          <p:nvPr/>
        </p:nvSpPr>
        <p:spPr>
          <a:xfrm>
            <a:off x="8031730" y="4843499"/>
            <a:ext cx="3839704" cy="837510"/>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0" name="Google Shape;108;p3"/>
          <p:cNvSpPr txBox="1"/>
          <p:nvPr/>
        </p:nvSpPr>
        <p:spPr>
          <a:xfrm>
            <a:off x="9223502" y="4961597"/>
            <a:ext cx="2647932" cy="646290"/>
          </a:xfrm>
          <a:prstGeom prst="rect">
            <a:avLst/>
          </a:prstGeom>
          <a:noFill/>
          <a:ln>
            <a:noFill/>
          </a:ln>
        </p:spPr>
        <p:txBody>
          <a:bodyPr spcFirstLastPara="1" wrap="square" lIns="91425" tIns="45700" rIns="91425" bIns="45700" anchor="t" anchorCtr="0">
            <a:spAutoFit/>
          </a:bodyPr>
          <a:lstStyle/>
          <a:p>
            <a:pPr lvl="0"/>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Guía del Participante Pg. </a:t>
            </a: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13</a:t>
            </a:r>
            <a:endPar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21" name="Imagen 20"/>
          <p:cNvPicPr>
            <a:picLocks noChangeAspect="1"/>
          </p:cNvPicPr>
          <p:nvPr/>
        </p:nvPicPr>
        <p:blipFill>
          <a:blip r:embed="rId7"/>
          <a:stretch>
            <a:fillRect/>
          </a:stretch>
        </p:blipFill>
        <p:spPr>
          <a:xfrm>
            <a:off x="8468435" y="4961597"/>
            <a:ext cx="433691" cy="585926"/>
          </a:xfrm>
          <a:prstGeom prst="rect">
            <a:avLst/>
          </a:prstGeom>
        </p:spPr>
      </p:pic>
      <p:sp>
        <p:nvSpPr>
          <p:cNvPr id="22"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23"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445745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Rectángulo redondeado 19"/>
          <p:cNvSpPr/>
          <p:nvPr/>
        </p:nvSpPr>
        <p:spPr>
          <a:xfrm>
            <a:off x="9792065" y="5101037"/>
            <a:ext cx="2079369" cy="958800"/>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 name="Rectángulo redondeado 2"/>
          <p:cNvSpPr/>
          <p:nvPr/>
        </p:nvSpPr>
        <p:spPr>
          <a:xfrm>
            <a:off x="6966857" y="2035002"/>
            <a:ext cx="4904577" cy="2851813"/>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Google Shape;107;p3">
            <a:extLst>
              <a:ext uri="{FF2B5EF4-FFF2-40B4-BE49-F238E27FC236}">
                <a16:creationId xmlns:a16="http://schemas.microsoft.com/office/drawing/2014/main" id="{BAF1249D-18C2-4802-BF2E-B40C5EF3F894}"/>
              </a:ext>
            </a:extLst>
          </p:cNvPr>
          <p:cNvSpPr/>
          <p:nvPr/>
        </p:nvSpPr>
        <p:spPr>
          <a:xfrm>
            <a:off x="0" y="1130611"/>
            <a:ext cx="12192000" cy="69082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pic>
        <p:nvPicPr>
          <p:cNvPr id="8194" name="Picture 2" descr="Iconos De Equipo, El Trabajo En Equipo, Negocio imagen png - imagen  transparente descarga gratuita"/>
          <p:cNvPicPr>
            <a:picLocks noChangeAspect="1" noChangeArrowheads="1"/>
          </p:cNvPicPr>
          <p:nvPr/>
        </p:nvPicPr>
        <p:blipFill rotWithShape="1">
          <a:blip r:embed="rId3">
            <a:extLst>
              <a:ext uri="{28A0092B-C50C-407E-A947-70E740481C1C}">
                <a14:useLocalDpi xmlns:a14="http://schemas.microsoft.com/office/drawing/2010/main" val="0"/>
              </a:ext>
            </a:extLst>
          </a:blip>
          <a:srcRect l="20433" r="20425"/>
          <a:stretch/>
        </p:blipFill>
        <p:spPr bwMode="auto">
          <a:xfrm>
            <a:off x="346841" y="1207146"/>
            <a:ext cx="520262" cy="508200"/>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8;p3"/>
          <p:cNvSpPr txBox="1"/>
          <p:nvPr/>
        </p:nvSpPr>
        <p:spPr>
          <a:xfrm>
            <a:off x="867103" y="1315277"/>
            <a:ext cx="9823064" cy="40006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SzPts val="4000"/>
              <a:buNone/>
              <a:defRPr sz="2000" b="1">
                <a:solidFill>
                  <a:schemeClr val="bg1"/>
                </a:solidFill>
              </a:defRPr>
            </a:lvl1pPr>
          </a:lstStyle>
          <a:p>
            <a:r>
              <a:rPr lang="es-ES" dirty="0"/>
              <a:t>Trabajo Grupal: Interpretando planos de arquitectura en planta</a:t>
            </a:r>
          </a:p>
        </p:txBody>
      </p:sp>
      <p:sp>
        <p:nvSpPr>
          <p:cNvPr id="14" name="Google Shape;108;p3"/>
          <p:cNvSpPr txBox="1"/>
          <p:nvPr/>
        </p:nvSpPr>
        <p:spPr>
          <a:xfrm>
            <a:off x="198572" y="1929567"/>
            <a:ext cx="6939275" cy="4570442"/>
          </a:xfrm>
          <a:prstGeom prst="rect">
            <a:avLst/>
          </a:prstGeom>
          <a:noFill/>
          <a:ln>
            <a:noFill/>
          </a:ln>
        </p:spPr>
        <p:txBody>
          <a:bodyPr spcFirstLastPara="1" wrap="square" lIns="91425" tIns="45700" rIns="91425" bIns="45700" anchor="t" anchorCtr="0">
            <a:spAutoFit/>
          </a:bodyPr>
          <a:lstStyle/>
          <a:p>
            <a:pPr marR="0" lvl="0" algn="just" rtl="0">
              <a:lnSpc>
                <a:spcPct val="150000"/>
              </a:lnSpc>
              <a:spcBef>
                <a:spcPts val="0"/>
              </a:spcBef>
              <a:spcAft>
                <a:spcPts val="0"/>
              </a:spcAft>
              <a:buClr>
                <a:srgbClr val="000000"/>
              </a:buClr>
              <a:buSzPts val="4000"/>
            </a:pPr>
            <a:r>
              <a:rPr lang="es-ES" sz="1600" b="1" i="0" u="none" strike="noStrike" cap="none" dirty="0">
                <a:solidFill>
                  <a:schemeClr val="tx1"/>
                </a:solidFill>
                <a:sym typeface="Arial"/>
              </a:rPr>
              <a:t>Actividades:</a:t>
            </a:r>
          </a:p>
          <a:p>
            <a:pPr marL="342900" lvl="0" indent="-342900">
              <a:lnSpc>
                <a:spcPct val="150000"/>
              </a:lnSpc>
              <a:buSzPct val="100000"/>
              <a:buFont typeface="Wingdings" panose="05000000000000000000" pitchFamily="2" charset="2"/>
              <a:buChar char="ü"/>
            </a:pPr>
            <a:r>
              <a:rPr lang="es-ES" sz="1800" dirty="0">
                <a:solidFill>
                  <a:schemeClr val="tx1"/>
                </a:solidFill>
                <a:latin typeface="Arial" panose="020B0604020202020204" pitchFamily="34" charset="0"/>
                <a:ea typeface="Arial" panose="020B0604020202020204" pitchFamily="34" charset="0"/>
                <a:cs typeface="Arial" panose="020B0604020202020204" pitchFamily="34" charset="0"/>
              </a:rPr>
              <a:t>Identificar los ejes principales y secundarios y la simbología señalada en el plano.</a:t>
            </a:r>
            <a:endParaRPr lang="es-PE" sz="1800" dirty="0">
              <a:solidFill>
                <a:schemeClr val="tx1"/>
              </a:solidFill>
              <a:latin typeface="Arial" panose="020B0604020202020204" pitchFamily="34" charset="0"/>
              <a:ea typeface="Arial" panose="020B0604020202020204" pitchFamily="34" charset="0"/>
              <a:cs typeface="Arial" panose="020B0604020202020204" pitchFamily="34" charset="0"/>
            </a:endParaRPr>
          </a:p>
          <a:p>
            <a:pPr marL="342900" lvl="0" indent="-342900">
              <a:lnSpc>
                <a:spcPct val="150000"/>
              </a:lnSpc>
              <a:buSzPct val="100000"/>
              <a:buFont typeface="Wingdings" panose="05000000000000000000" pitchFamily="2" charset="2"/>
              <a:buChar char="ü"/>
            </a:pPr>
            <a:r>
              <a:rPr lang="es-ES" sz="1800" dirty="0">
                <a:solidFill>
                  <a:schemeClr val="tx1"/>
                </a:solidFill>
                <a:latin typeface="Arial" panose="020B0604020202020204" pitchFamily="34" charset="0"/>
                <a:ea typeface="Arial" panose="020B0604020202020204" pitchFamily="34" charset="0"/>
                <a:cs typeface="Arial" panose="020B0604020202020204" pitchFamily="34" charset="0"/>
              </a:rPr>
              <a:t>Reconocer la escala del plano.</a:t>
            </a:r>
            <a:endParaRPr lang="es-PE" sz="1800" dirty="0">
              <a:solidFill>
                <a:schemeClr val="tx1"/>
              </a:solidFill>
              <a:latin typeface="Arial" panose="020B0604020202020204" pitchFamily="34" charset="0"/>
              <a:ea typeface="Arial" panose="020B0604020202020204" pitchFamily="34" charset="0"/>
              <a:cs typeface="Arial" panose="020B0604020202020204" pitchFamily="34" charset="0"/>
            </a:endParaRPr>
          </a:p>
          <a:p>
            <a:pPr marL="342900" lvl="0" indent="-342900">
              <a:lnSpc>
                <a:spcPct val="150000"/>
              </a:lnSpc>
              <a:buSzPct val="100000"/>
              <a:buFont typeface="Wingdings" panose="05000000000000000000" pitchFamily="2" charset="2"/>
              <a:buChar char="ü"/>
            </a:pPr>
            <a:r>
              <a:rPr lang="es-ES" sz="1800" dirty="0">
                <a:solidFill>
                  <a:schemeClr val="tx1"/>
                </a:solidFill>
                <a:latin typeface="Arial" panose="020B0604020202020204" pitchFamily="34" charset="0"/>
                <a:ea typeface="Arial" panose="020B0604020202020204" pitchFamily="34" charset="0"/>
                <a:cs typeface="Arial" panose="020B0604020202020204" pitchFamily="34" charset="0"/>
              </a:rPr>
              <a:t>Verificar los niveles del estacionamiento, sala, comedor, habitaciones, lavandería.</a:t>
            </a:r>
            <a:endParaRPr lang="es-PE" sz="1800" dirty="0">
              <a:solidFill>
                <a:schemeClr val="tx1"/>
              </a:solidFill>
              <a:latin typeface="Arial" panose="020B0604020202020204" pitchFamily="34" charset="0"/>
              <a:ea typeface="Arial" panose="020B0604020202020204" pitchFamily="34" charset="0"/>
              <a:cs typeface="Arial" panose="020B0604020202020204" pitchFamily="34" charset="0"/>
            </a:endParaRPr>
          </a:p>
          <a:p>
            <a:pPr marL="342900" lvl="0" indent="-342900">
              <a:lnSpc>
                <a:spcPct val="150000"/>
              </a:lnSpc>
              <a:buSzPct val="100000"/>
              <a:buFont typeface="Wingdings" panose="05000000000000000000" pitchFamily="2" charset="2"/>
              <a:buChar char="ü"/>
            </a:pPr>
            <a:r>
              <a:rPr lang="es-ES" sz="1800" dirty="0">
                <a:solidFill>
                  <a:schemeClr val="tx1"/>
                </a:solidFill>
                <a:latin typeface="Arial" panose="020B0604020202020204" pitchFamily="34" charset="0"/>
                <a:ea typeface="Arial" panose="020B0604020202020204" pitchFamily="34" charset="0"/>
                <a:cs typeface="Arial" panose="020B0604020202020204" pitchFamily="34" charset="0"/>
              </a:rPr>
              <a:t>Identificar los muros principales y ambientes tachados.</a:t>
            </a:r>
            <a:endParaRPr lang="es-PE" sz="1800" dirty="0">
              <a:solidFill>
                <a:schemeClr val="tx1"/>
              </a:solidFill>
              <a:latin typeface="Arial" panose="020B0604020202020204" pitchFamily="34" charset="0"/>
              <a:ea typeface="Arial" panose="020B0604020202020204" pitchFamily="34" charset="0"/>
              <a:cs typeface="Arial" panose="020B0604020202020204" pitchFamily="34" charset="0"/>
            </a:endParaRPr>
          </a:p>
          <a:p>
            <a:pPr marL="342900" lvl="0" indent="-342900">
              <a:lnSpc>
                <a:spcPct val="150000"/>
              </a:lnSpc>
              <a:buSzPct val="100000"/>
              <a:buFont typeface="Wingdings" panose="05000000000000000000" pitchFamily="2" charset="2"/>
              <a:buChar char="ü"/>
            </a:pPr>
            <a:r>
              <a:rPr lang="es-ES" sz="1800" dirty="0">
                <a:solidFill>
                  <a:schemeClr val="tx1"/>
                </a:solidFill>
                <a:latin typeface="Arial" panose="020B0604020202020204" pitchFamily="34" charset="0"/>
                <a:ea typeface="Arial" panose="020B0604020202020204" pitchFamily="34" charset="0"/>
                <a:cs typeface="Arial" panose="020B0604020202020204" pitchFamily="34" charset="0"/>
              </a:rPr>
              <a:t>Ordenar el cuadro de vanos con las ventanas y puertas en el plano.</a:t>
            </a:r>
            <a:endParaRPr lang="es-PE" sz="1800" dirty="0">
              <a:solidFill>
                <a:schemeClr val="tx1"/>
              </a:solidFill>
              <a:latin typeface="Arial" panose="020B0604020202020204" pitchFamily="34" charset="0"/>
              <a:ea typeface="Arial" panose="020B0604020202020204" pitchFamily="34" charset="0"/>
              <a:cs typeface="Arial" panose="020B0604020202020204" pitchFamily="34" charset="0"/>
            </a:endParaRPr>
          </a:p>
          <a:p>
            <a:pPr marL="342900" lvl="0" indent="-342900">
              <a:lnSpc>
                <a:spcPct val="150000"/>
              </a:lnSpc>
              <a:buSzPct val="100000"/>
              <a:buFont typeface="Wingdings" panose="05000000000000000000" pitchFamily="2" charset="2"/>
              <a:buChar char="ü"/>
            </a:pPr>
            <a:r>
              <a:rPr lang="es-ES" sz="1800" dirty="0">
                <a:solidFill>
                  <a:schemeClr val="tx1"/>
                </a:solidFill>
                <a:latin typeface="Arial" panose="020B0604020202020204" pitchFamily="34" charset="0"/>
                <a:ea typeface="Arial" panose="020B0604020202020204" pitchFamily="34" charset="0"/>
                <a:cs typeface="Arial" panose="020B0604020202020204" pitchFamily="34" charset="0"/>
              </a:rPr>
              <a:t>Completar la simbología y medidas faltantes.</a:t>
            </a:r>
          </a:p>
          <a:p>
            <a:pPr marL="285750" indent="-285750">
              <a:lnSpc>
                <a:spcPct val="150000"/>
              </a:lnSpc>
              <a:buFont typeface="Wingdings" panose="05000000000000000000" pitchFamily="2" charset="2"/>
              <a:buChar char="ü"/>
            </a:pPr>
            <a:endParaRPr lang="es-ES" sz="1600" dirty="0">
              <a:solidFill>
                <a:schemeClr val="tx1"/>
              </a:solidFill>
              <a:latin typeface="+mn-lt"/>
              <a:ea typeface="Calibri"/>
              <a:cs typeface="Calibri"/>
            </a:endParaRPr>
          </a:p>
        </p:txBody>
      </p:sp>
      <p:pic>
        <p:nvPicPr>
          <p:cNvPr id="8196" name="Picture 4" descr="Responder - Iconos gratis de educació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6524" y="2056837"/>
            <a:ext cx="903534" cy="903534"/>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108;p3"/>
          <p:cNvSpPr txBox="1"/>
          <p:nvPr/>
        </p:nvSpPr>
        <p:spPr>
          <a:xfrm>
            <a:off x="7151339" y="3001633"/>
            <a:ext cx="4794463" cy="1338788"/>
          </a:xfrm>
          <a:prstGeom prst="rect">
            <a:avLst/>
          </a:prstGeom>
          <a:noFill/>
          <a:ln>
            <a:noFill/>
          </a:ln>
        </p:spPr>
        <p:txBody>
          <a:bodyPr spcFirstLastPara="1" wrap="square" lIns="91425" tIns="45700" rIns="91425" bIns="45700" anchor="t" anchorCtr="0">
            <a:spAutoFit/>
          </a:bodyPr>
          <a:lstStyle/>
          <a:p>
            <a:pPr marL="342900" indent="-342900">
              <a:lnSpc>
                <a:spcPct val="150000"/>
              </a:lnSpc>
              <a:buSzPct val="100000"/>
              <a:buFont typeface="Wingdings" panose="05000000000000000000" pitchFamily="2" charset="2"/>
              <a:buChar char="ü"/>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¿Qué información brindan los planos de arquitectura al momento de construir la vivienda?</a:t>
            </a:r>
          </a:p>
        </p:txBody>
      </p:sp>
      <p:sp>
        <p:nvSpPr>
          <p:cNvPr id="4" name="Rectángulo 3"/>
          <p:cNvSpPr/>
          <p:nvPr/>
        </p:nvSpPr>
        <p:spPr>
          <a:xfrm>
            <a:off x="8587800" y="2379360"/>
            <a:ext cx="1467068" cy="456535"/>
          </a:xfrm>
          <a:prstGeom prst="rect">
            <a:avLst/>
          </a:prstGeom>
        </p:spPr>
        <p:txBody>
          <a:bodyPr wrap="none">
            <a:spAutoFit/>
          </a:bodyPr>
          <a:lstStyle/>
          <a:p>
            <a:pPr lvl="0">
              <a:lnSpc>
                <a:spcPct val="150000"/>
              </a:lnSpc>
              <a:buSzPts val="4000"/>
            </a:pPr>
            <a:r>
              <a:rPr lang="es-ES" sz="1800" b="1" dirty="0">
                <a:solidFill>
                  <a:schemeClr val="tx1"/>
                </a:solidFill>
              </a:rPr>
              <a:t>Responder:</a:t>
            </a:r>
          </a:p>
        </p:txBody>
      </p:sp>
      <p:pic>
        <p:nvPicPr>
          <p:cNvPr id="8198" name="Picture 6" descr="Icono De Reloj De Diseño, Clipart De Reloj, Reloj Los Iconos, Icono De Reloj  PNG y Vector para Descargar Gratis | Pngtree"/>
          <p:cNvPicPr>
            <a:picLocks noChangeAspect="1" noChangeArrowheads="1"/>
          </p:cNvPicPr>
          <p:nvPr/>
        </p:nvPicPr>
        <p:blipFill rotWithShape="1">
          <a:blip r:embed="rId5">
            <a:extLst>
              <a:ext uri="{28A0092B-C50C-407E-A947-70E740481C1C}">
                <a14:useLocalDpi xmlns:a14="http://schemas.microsoft.com/office/drawing/2010/main" val="0"/>
              </a:ext>
            </a:extLst>
          </a:blip>
          <a:srcRect l="8951" t="8219" r="6853" b="10061"/>
          <a:stretch/>
        </p:blipFill>
        <p:spPr bwMode="auto">
          <a:xfrm>
            <a:off x="9858231" y="5263350"/>
            <a:ext cx="571912" cy="555091"/>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0436292" y="5403569"/>
            <a:ext cx="1573196" cy="388696"/>
          </a:xfrm>
          <a:prstGeom prst="rect">
            <a:avLst/>
          </a:prstGeom>
        </p:spPr>
        <p:txBody>
          <a:bodyPr wrap="square">
            <a:spAutoFit/>
          </a:bodyPr>
          <a:lstStyle/>
          <a:p>
            <a:pPr lvl="0" algn="just">
              <a:lnSpc>
                <a:spcPct val="107000"/>
              </a:lnSpc>
              <a:spcAft>
                <a:spcPts val="800"/>
              </a:spcAft>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90 minutos</a:t>
            </a:r>
          </a:p>
        </p:txBody>
      </p:sp>
      <p:sp>
        <p:nvSpPr>
          <p:cNvPr id="21" name="Rectángulo redondeado 20"/>
          <p:cNvSpPr/>
          <p:nvPr/>
        </p:nvSpPr>
        <p:spPr>
          <a:xfrm>
            <a:off x="6966857" y="5101037"/>
            <a:ext cx="2661611" cy="958800"/>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Google Shape;108;p3"/>
          <p:cNvSpPr txBox="1"/>
          <p:nvPr/>
        </p:nvSpPr>
        <p:spPr>
          <a:xfrm>
            <a:off x="7476705" y="5246151"/>
            <a:ext cx="2253645" cy="646290"/>
          </a:xfrm>
          <a:prstGeom prst="rect">
            <a:avLst/>
          </a:prstGeom>
          <a:noFill/>
          <a:ln>
            <a:noFill/>
          </a:ln>
        </p:spPr>
        <p:txBody>
          <a:bodyPr spcFirstLastPara="1" wrap="square" lIns="91425" tIns="45700" rIns="91425" bIns="45700" anchor="t" anchorCtr="0">
            <a:spAutoFit/>
          </a:bodyPr>
          <a:lstStyle/>
          <a:p>
            <a:pPr lvl="0"/>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Guía del Participante Pg. </a:t>
            </a: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13</a:t>
            </a:r>
            <a:endPar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6"/>
          <a:stretch>
            <a:fillRect/>
          </a:stretch>
        </p:blipFill>
        <p:spPr>
          <a:xfrm>
            <a:off x="7113807" y="5324475"/>
            <a:ext cx="360657" cy="487256"/>
          </a:xfrm>
          <a:prstGeom prst="rect">
            <a:avLst/>
          </a:prstGeom>
        </p:spPr>
      </p:pic>
      <p:sp>
        <p:nvSpPr>
          <p:cNvPr id="18"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9"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4802876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3"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4"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15" name="Imagen 14">
            <a:extLst>
              <a:ext uri="{FF2B5EF4-FFF2-40B4-BE49-F238E27FC236}">
                <a16:creationId xmlns:a16="http://schemas.microsoft.com/office/drawing/2014/main" id="{B40D4288-B882-422C-8EA1-8A350D4EAD6A}"/>
              </a:ext>
            </a:extLst>
          </p:cNvPr>
          <p:cNvPicPr>
            <a:picLocks noChangeAspect="1"/>
          </p:cNvPicPr>
          <p:nvPr/>
        </p:nvPicPr>
        <p:blipFill>
          <a:blip r:embed="rId3"/>
          <a:stretch>
            <a:fillRect/>
          </a:stretch>
        </p:blipFill>
        <p:spPr>
          <a:xfrm>
            <a:off x="542433" y="892724"/>
            <a:ext cx="11065790" cy="5268091"/>
          </a:xfrm>
          <a:prstGeom prst="rect">
            <a:avLst/>
          </a:prstGeom>
        </p:spPr>
      </p:pic>
    </p:spTree>
    <p:extLst>
      <p:ext uri="{BB962C8B-B14F-4D97-AF65-F5344CB8AC3E}">
        <p14:creationId xmlns:p14="http://schemas.microsoft.com/office/powerpoint/2010/main" val="19478365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rgbClr val="FF4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lvl="0" algn="ctr">
              <a:buSzPts val="4000"/>
            </a:pPr>
            <a:r>
              <a:rPr lang="es-ES" sz="3200" b="1" dirty="0">
                <a:solidFill>
                  <a:schemeClr val="tx1"/>
                </a:solidFill>
              </a:rPr>
              <a:t>Líneas y símbolos de planos de arquitectura en planta</a:t>
            </a:r>
          </a:p>
        </p:txBody>
      </p:sp>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1"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635799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Plano en planta</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7" name="Google Shape;306;p17">
            <a:extLst>
              <a:ext uri="{FF2B5EF4-FFF2-40B4-BE49-F238E27FC236}">
                <a16:creationId xmlns:a16="http://schemas.microsoft.com/office/drawing/2014/main" id="{F7B189B9-C0EA-4D63-A548-344CA74CF97B}"/>
              </a:ext>
            </a:extLst>
          </p:cNvPr>
          <p:cNvSpPr/>
          <p:nvPr/>
        </p:nvSpPr>
        <p:spPr>
          <a:xfrm>
            <a:off x="1908379" y="1866681"/>
            <a:ext cx="8639651" cy="436863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 name="Rectángulo 7">
            <a:extLst>
              <a:ext uri="{FF2B5EF4-FFF2-40B4-BE49-F238E27FC236}">
                <a16:creationId xmlns:a16="http://schemas.microsoft.com/office/drawing/2014/main" id="{42F398AF-39D4-43E0-BCA4-1475FFE71209}"/>
              </a:ext>
            </a:extLst>
          </p:cNvPr>
          <p:cNvSpPr/>
          <p:nvPr/>
        </p:nvSpPr>
        <p:spPr>
          <a:xfrm>
            <a:off x="721647" y="5053312"/>
            <a:ext cx="2777067" cy="8149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a:solidFill>
                  <a:schemeClr val="tx1"/>
                </a:solidFill>
              </a:rPr>
              <a:t>Plano en planta de una vivienda</a:t>
            </a:r>
          </a:p>
        </p:txBody>
      </p:sp>
      <p:sp>
        <p:nvSpPr>
          <p:cNvPr id="9" name="Rectángulo 8">
            <a:extLst>
              <a:ext uri="{FF2B5EF4-FFF2-40B4-BE49-F238E27FC236}">
                <a16:creationId xmlns:a16="http://schemas.microsoft.com/office/drawing/2014/main" id="{BA4DD2F4-DDBC-401B-BB5D-BC6E737FCB96}"/>
              </a:ext>
            </a:extLst>
          </p:cNvPr>
          <p:cNvSpPr/>
          <p:nvPr/>
        </p:nvSpPr>
        <p:spPr>
          <a:xfrm>
            <a:off x="8443248" y="1866681"/>
            <a:ext cx="2777067" cy="97524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a:solidFill>
                  <a:schemeClr val="tx1"/>
                </a:solidFill>
              </a:rPr>
              <a:t>Vista en 3D del plano en planta de una vivienda</a:t>
            </a:r>
          </a:p>
        </p:txBody>
      </p:sp>
    </p:spTree>
    <p:extLst>
      <p:ext uri="{BB962C8B-B14F-4D97-AF65-F5344CB8AC3E}">
        <p14:creationId xmlns:p14="http://schemas.microsoft.com/office/powerpoint/2010/main" val="34719272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6" name="Google Shape;304;p17"/>
          <p:cNvSpPr/>
          <p:nvPr/>
        </p:nvSpPr>
        <p:spPr>
          <a:xfrm>
            <a:off x="668314" y="1075024"/>
            <a:ext cx="5512349" cy="5782976"/>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Plano en planta</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7" name="Google Shape;305;p17"/>
          <p:cNvSpPr/>
          <p:nvPr/>
        </p:nvSpPr>
        <p:spPr>
          <a:xfrm>
            <a:off x="689216" y="4232425"/>
            <a:ext cx="5085051" cy="789891"/>
          </a:xfrm>
          <a:custGeom>
            <a:avLst/>
            <a:gdLst/>
            <a:ahLst/>
            <a:cxnLst/>
            <a:rect l="l" t="t" r="r" b="b"/>
            <a:pathLst>
              <a:path w="8148447" h="725677" extrusionOk="0">
                <a:moveTo>
                  <a:pt x="0" y="0"/>
                </a:moveTo>
                <a:lnTo>
                  <a:pt x="4290187" y="725677"/>
                </a:lnTo>
                <a:lnTo>
                  <a:pt x="8148447" y="362838"/>
                </a:lnTo>
              </a:path>
            </a:pathLst>
          </a:custGeom>
          <a:noFill/>
          <a:ln w="76200" cap="flat" cmpd="sng">
            <a:solidFill>
              <a:srgbClr val="FF0000"/>
            </a:solidFill>
            <a:prstDash val="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 name="Google Shape;306;p17"/>
          <p:cNvSpPr/>
          <p:nvPr/>
        </p:nvSpPr>
        <p:spPr>
          <a:xfrm>
            <a:off x="6807200" y="2128629"/>
            <a:ext cx="5092974" cy="384883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9" name="Conector recto de flecha 8">
            <a:extLst>
              <a:ext uri="{FF2B5EF4-FFF2-40B4-BE49-F238E27FC236}">
                <a16:creationId xmlns:a16="http://schemas.microsoft.com/office/drawing/2014/main" id="{81B2A933-2DAB-4DB7-B0DF-B93CBF9A56D8}"/>
              </a:ext>
            </a:extLst>
          </p:cNvPr>
          <p:cNvCxnSpPr/>
          <p:nvPr/>
        </p:nvCxnSpPr>
        <p:spPr>
          <a:xfrm>
            <a:off x="5825067" y="4564662"/>
            <a:ext cx="0" cy="91530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id="{1264DD07-DA52-400C-84F6-62751EE14D8A}"/>
              </a:ext>
            </a:extLst>
          </p:cNvPr>
          <p:cNvSpPr/>
          <p:nvPr/>
        </p:nvSpPr>
        <p:spPr>
          <a:xfrm>
            <a:off x="5960533" y="4690533"/>
            <a:ext cx="982134" cy="56787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a:solidFill>
                  <a:schemeClr val="tx1"/>
                </a:solidFill>
              </a:rPr>
              <a:t>1.20 m</a:t>
            </a:r>
          </a:p>
        </p:txBody>
      </p:sp>
      <p:sp>
        <p:nvSpPr>
          <p:cNvPr id="12" name="Rectángulo 11">
            <a:extLst>
              <a:ext uri="{FF2B5EF4-FFF2-40B4-BE49-F238E27FC236}">
                <a16:creationId xmlns:a16="http://schemas.microsoft.com/office/drawing/2014/main" id="{8318BDA9-238F-4D4A-AE2C-F1D4A2B19C54}"/>
              </a:ext>
            </a:extLst>
          </p:cNvPr>
          <p:cNvSpPr/>
          <p:nvPr/>
        </p:nvSpPr>
        <p:spPr>
          <a:xfrm>
            <a:off x="6807200" y="5519812"/>
            <a:ext cx="2777067" cy="45765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a:solidFill>
                  <a:schemeClr val="tx1"/>
                </a:solidFill>
              </a:rPr>
              <a:t>Plano en planta de una vivienda</a:t>
            </a:r>
          </a:p>
        </p:txBody>
      </p:sp>
      <p:sp>
        <p:nvSpPr>
          <p:cNvPr id="14" name="Rectángulo 13">
            <a:extLst>
              <a:ext uri="{FF2B5EF4-FFF2-40B4-BE49-F238E27FC236}">
                <a16:creationId xmlns:a16="http://schemas.microsoft.com/office/drawing/2014/main" id="{3C152D16-17B4-4278-948A-A0AFFCF83EE1}"/>
              </a:ext>
            </a:extLst>
          </p:cNvPr>
          <p:cNvSpPr/>
          <p:nvPr/>
        </p:nvSpPr>
        <p:spPr>
          <a:xfrm>
            <a:off x="9123107" y="2010691"/>
            <a:ext cx="2777067" cy="56884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a:solidFill>
                  <a:schemeClr val="tx1"/>
                </a:solidFill>
              </a:rPr>
              <a:t>Vista en 3D del plano en planta</a:t>
            </a:r>
          </a:p>
        </p:txBody>
      </p:sp>
      <p:sp>
        <p:nvSpPr>
          <p:cNvPr id="15" name="Paralelogramo 14">
            <a:extLst>
              <a:ext uri="{FF2B5EF4-FFF2-40B4-BE49-F238E27FC236}">
                <a16:creationId xmlns:a16="http://schemas.microsoft.com/office/drawing/2014/main" id="{F1F40693-DF9F-4A43-9906-8C493918BEE4}"/>
              </a:ext>
            </a:extLst>
          </p:cNvPr>
          <p:cNvSpPr/>
          <p:nvPr/>
        </p:nvSpPr>
        <p:spPr>
          <a:xfrm rot="975992">
            <a:off x="380988" y="4267675"/>
            <a:ext cx="3632735" cy="327563"/>
          </a:xfrm>
          <a:prstGeom prst="parallelogram">
            <a:avLst>
              <a:gd name="adj" fmla="val 197667"/>
            </a:avLst>
          </a:prstGeom>
          <a:solidFill>
            <a:srgbClr val="FF0000">
              <a:alpha val="11000"/>
            </a:srgb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Tree>
    <p:extLst>
      <p:ext uri="{BB962C8B-B14F-4D97-AF65-F5344CB8AC3E}">
        <p14:creationId xmlns:p14="http://schemas.microsoft.com/office/powerpoint/2010/main" val="189538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grpSp>
        <p:nvGrpSpPr>
          <p:cNvPr id="2" name="Grupo 1"/>
          <p:cNvGrpSpPr/>
          <p:nvPr/>
        </p:nvGrpSpPr>
        <p:grpSpPr>
          <a:xfrm>
            <a:off x="1018768" y="1835685"/>
            <a:ext cx="9659564" cy="4347603"/>
            <a:chOff x="972273" y="1747777"/>
            <a:chExt cx="10405644" cy="4595150"/>
          </a:xfrm>
        </p:grpSpPr>
        <p:pic>
          <p:nvPicPr>
            <p:cNvPr id="7" name="Imagen 6">
              <a:extLst>
                <a:ext uri="{FF2B5EF4-FFF2-40B4-BE49-F238E27FC236}">
                  <a16:creationId xmlns:a16="http://schemas.microsoft.com/office/drawing/2014/main" id="{58ADD7F8-BF97-4011-BF44-4E4CC896C055}"/>
                </a:ext>
              </a:extLst>
            </p:cNvPr>
            <p:cNvPicPr>
              <a:picLocks noChangeAspect="1"/>
            </p:cNvPicPr>
            <p:nvPr/>
          </p:nvPicPr>
          <p:blipFill>
            <a:blip r:embed="rId3"/>
            <a:stretch>
              <a:fillRect/>
            </a:stretch>
          </p:blipFill>
          <p:spPr>
            <a:xfrm>
              <a:off x="972273" y="1747777"/>
              <a:ext cx="10405644" cy="4595150"/>
            </a:xfrm>
            <a:prstGeom prst="rect">
              <a:avLst/>
            </a:prstGeom>
          </p:spPr>
        </p:pic>
        <p:sp>
          <p:nvSpPr>
            <p:cNvPr id="8" name="Google Shape;316;p18"/>
            <p:cNvSpPr/>
            <p:nvPr/>
          </p:nvSpPr>
          <p:spPr>
            <a:xfrm>
              <a:off x="5229154" y="5822602"/>
              <a:ext cx="535037" cy="381713"/>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600" b="0" i="0" u="none" strike="noStrike" cap="none">
                  <a:solidFill>
                    <a:schemeClr val="lt1"/>
                  </a:solidFill>
                  <a:latin typeface="Arial"/>
                  <a:ea typeface="Arial"/>
                  <a:cs typeface="Arial"/>
                  <a:sym typeface="Arial"/>
                </a:rPr>
                <a:t>2´</a:t>
              </a:r>
              <a:endParaRPr sz="1600" b="0" i="0" u="none" strike="noStrike" cap="none">
                <a:solidFill>
                  <a:srgbClr val="000000"/>
                </a:solidFill>
                <a:latin typeface="Arial"/>
                <a:ea typeface="Arial"/>
                <a:cs typeface="Arial"/>
                <a:sym typeface="Arial"/>
              </a:endParaRPr>
            </a:p>
          </p:txBody>
        </p:sp>
        <p:sp>
          <p:nvSpPr>
            <p:cNvPr id="9" name="Google Shape;317;p18"/>
            <p:cNvSpPr/>
            <p:nvPr/>
          </p:nvSpPr>
          <p:spPr>
            <a:xfrm>
              <a:off x="3644543" y="5822602"/>
              <a:ext cx="535037" cy="381713"/>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600" b="0" i="0" u="none" strike="noStrike" cap="none">
                  <a:solidFill>
                    <a:schemeClr val="lt1"/>
                  </a:solidFill>
                  <a:latin typeface="Arial"/>
                  <a:ea typeface="Arial"/>
                  <a:cs typeface="Arial"/>
                  <a:sym typeface="Arial"/>
                </a:rPr>
                <a:t>1´</a:t>
              </a:r>
              <a:endParaRPr sz="1600" b="0" i="0" u="none" strike="noStrike" cap="none">
                <a:solidFill>
                  <a:srgbClr val="000000"/>
                </a:solidFill>
                <a:latin typeface="Arial"/>
                <a:ea typeface="Arial"/>
                <a:cs typeface="Arial"/>
                <a:sym typeface="Arial"/>
              </a:endParaRPr>
            </a:p>
          </p:txBody>
        </p:sp>
        <p:sp>
          <p:nvSpPr>
            <p:cNvPr id="11" name="Google Shape;318;p18"/>
            <p:cNvSpPr/>
            <p:nvPr/>
          </p:nvSpPr>
          <p:spPr>
            <a:xfrm>
              <a:off x="6809835" y="5822602"/>
              <a:ext cx="535037" cy="381713"/>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600" b="0" i="0" u="none" strike="noStrike" cap="none">
                  <a:solidFill>
                    <a:schemeClr val="lt1"/>
                  </a:solidFill>
                  <a:latin typeface="Arial"/>
                  <a:ea typeface="Arial"/>
                  <a:cs typeface="Arial"/>
                  <a:sym typeface="Arial"/>
                </a:rPr>
                <a:t>3</a:t>
              </a:r>
              <a:endParaRPr sz="1600" b="0" i="0" u="none" strike="noStrike" cap="none">
                <a:solidFill>
                  <a:srgbClr val="000000"/>
                </a:solidFill>
                <a:latin typeface="Arial"/>
                <a:ea typeface="Arial"/>
                <a:cs typeface="Arial"/>
                <a:sym typeface="Arial"/>
              </a:endParaRPr>
            </a:p>
          </p:txBody>
        </p:sp>
        <p:sp>
          <p:nvSpPr>
            <p:cNvPr id="12" name="Google Shape;319;p18"/>
            <p:cNvSpPr/>
            <p:nvPr/>
          </p:nvSpPr>
          <p:spPr>
            <a:xfrm>
              <a:off x="7514098" y="5817445"/>
              <a:ext cx="535037" cy="381713"/>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600" b="0" i="0" u="none" strike="noStrike" cap="none">
                  <a:solidFill>
                    <a:schemeClr val="lt1"/>
                  </a:solidFill>
                  <a:latin typeface="Arial"/>
                  <a:ea typeface="Arial"/>
                  <a:cs typeface="Arial"/>
                  <a:sym typeface="Arial"/>
                </a:rPr>
                <a:t>3´</a:t>
              </a:r>
              <a:endParaRPr sz="1600" b="0" i="0" u="none" strike="noStrike" cap="none">
                <a:solidFill>
                  <a:srgbClr val="000000"/>
                </a:solidFill>
                <a:latin typeface="Arial"/>
                <a:ea typeface="Arial"/>
                <a:cs typeface="Arial"/>
                <a:sym typeface="Arial"/>
              </a:endParaRPr>
            </a:p>
          </p:txBody>
        </p:sp>
        <p:sp>
          <p:nvSpPr>
            <p:cNvPr id="14" name="Google Shape;320;p18"/>
            <p:cNvSpPr/>
            <p:nvPr/>
          </p:nvSpPr>
          <p:spPr>
            <a:xfrm>
              <a:off x="9409382" y="5817444"/>
              <a:ext cx="535037" cy="381713"/>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600" b="0" i="0" u="none" strike="noStrike" cap="none">
                  <a:solidFill>
                    <a:schemeClr val="lt1"/>
                  </a:solidFill>
                  <a:latin typeface="Arial"/>
                  <a:ea typeface="Arial"/>
                  <a:cs typeface="Arial"/>
                  <a:sym typeface="Arial"/>
                </a:rPr>
                <a:t>5</a:t>
              </a:r>
              <a:endParaRPr sz="1600" b="0" i="0" u="none" strike="noStrike" cap="none">
                <a:solidFill>
                  <a:srgbClr val="000000"/>
                </a:solidFill>
                <a:latin typeface="Arial"/>
                <a:ea typeface="Arial"/>
                <a:cs typeface="Arial"/>
                <a:sym typeface="Arial"/>
              </a:endParaRPr>
            </a:p>
          </p:txBody>
        </p:sp>
        <p:sp>
          <p:nvSpPr>
            <p:cNvPr id="15" name="Google Shape;321;p18"/>
            <p:cNvSpPr/>
            <p:nvPr/>
          </p:nvSpPr>
          <p:spPr>
            <a:xfrm>
              <a:off x="2260564" y="5822602"/>
              <a:ext cx="535037" cy="381713"/>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600" b="0" i="0" u="none" strike="noStrike" cap="none" dirty="0">
                  <a:solidFill>
                    <a:schemeClr val="lt1"/>
                  </a:solidFill>
                  <a:latin typeface="Arial"/>
                  <a:ea typeface="Arial"/>
                  <a:cs typeface="Arial"/>
                  <a:sym typeface="Arial"/>
                </a:rPr>
                <a:t>1</a:t>
              </a:r>
              <a:endParaRPr sz="1600" b="0" i="0" u="none" strike="noStrike" cap="none" dirty="0">
                <a:solidFill>
                  <a:srgbClr val="000000"/>
                </a:solidFill>
                <a:latin typeface="Arial"/>
                <a:ea typeface="Arial"/>
                <a:cs typeface="Arial"/>
                <a:sym typeface="Arial"/>
              </a:endParaRPr>
            </a:p>
          </p:txBody>
        </p:sp>
        <p:sp>
          <p:nvSpPr>
            <p:cNvPr id="16" name="Google Shape;322;p18"/>
            <p:cNvSpPr/>
            <p:nvPr/>
          </p:nvSpPr>
          <p:spPr>
            <a:xfrm>
              <a:off x="4726072" y="1909677"/>
              <a:ext cx="535037" cy="381713"/>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600" b="0" i="0" u="none" strike="noStrike" cap="none">
                  <a:solidFill>
                    <a:schemeClr val="lt1"/>
                  </a:solidFill>
                  <a:latin typeface="Arial"/>
                  <a:ea typeface="Arial"/>
                  <a:cs typeface="Arial"/>
                  <a:sym typeface="Arial"/>
                </a:rPr>
                <a:t>2</a:t>
              </a:r>
              <a:endParaRPr sz="1600" b="0" i="0" u="none" strike="noStrike" cap="none">
                <a:solidFill>
                  <a:srgbClr val="000000"/>
                </a:solidFill>
                <a:latin typeface="Arial"/>
                <a:ea typeface="Arial"/>
                <a:cs typeface="Arial"/>
                <a:sym typeface="Arial"/>
              </a:endParaRPr>
            </a:p>
          </p:txBody>
        </p:sp>
        <p:sp>
          <p:nvSpPr>
            <p:cNvPr id="17" name="Google Shape;323;p18"/>
            <p:cNvSpPr/>
            <p:nvPr/>
          </p:nvSpPr>
          <p:spPr>
            <a:xfrm>
              <a:off x="6809835" y="1909677"/>
              <a:ext cx="535037" cy="381713"/>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600" b="0" i="0" u="none" strike="noStrike" cap="none" dirty="0">
                  <a:solidFill>
                    <a:schemeClr val="lt1"/>
                  </a:solidFill>
                  <a:latin typeface="Arial"/>
                  <a:ea typeface="Arial"/>
                  <a:cs typeface="Arial"/>
                  <a:sym typeface="Arial"/>
                </a:rPr>
                <a:t>3</a:t>
              </a:r>
              <a:endParaRPr sz="1600" b="0" i="0" u="none" strike="noStrike" cap="none" dirty="0">
                <a:solidFill>
                  <a:srgbClr val="000000"/>
                </a:solidFill>
                <a:latin typeface="Arial"/>
                <a:ea typeface="Arial"/>
                <a:cs typeface="Arial"/>
                <a:sym typeface="Arial"/>
              </a:endParaRPr>
            </a:p>
          </p:txBody>
        </p:sp>
        <p:sp>
          <p:nvSpPr>
            <p:cNvPr id="18" name="Google Shape;324;p18"/>
            <p:cNvSpPr/>
            <p:nvPr/>
          </p:nvSpPr>
          <p:spPr>
            <a:xfrm>
              <a:off x="7703417" y="1909677"/>
              <a:ext cx="535037" cy="381713"/>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600" b="0" i="0" u="none" strike="noStrike" cap="none">
                  <a:solidFill>
                    <a:schemeClr val="lt1"/>
                  </a:solidFill>
                  <a:latin typeface="Arial"/>
                  <a:ea typeface="Arial"/>
                  <a:cs typeface="Arial"/>
                  <a:sym typeface="Arial"/>
                </a:rPr>
                <a:t>4</a:t>
              </a:r>
              <a:endParaRPr sz="1600" b="0" i="0" u="none" strike="noStrike" cap="none">
                <a:solidFill>
                  <a:srgbClr val="000000"/>
                </a:solidFill>
                <a:latin typeface="Arial"/>
                <a:ea typeface="Arial"/>
                <a:cs typeface="Arial"/>
                <a:sym typeface="Arial"/>
              </a:endParaRPr>
            </a:p>
          </p:txBody>
        </p:sp>
        <p:sp>
          <p:nvSpPr>
            <p:cNvPr id="19" name="Google Shape;325;p18"/>
            <p:cNvSpPr/>
            <p:nvPr/>
          </p:nvSpPr>
          <p:spPr>
            <a:xfrm>
              <a:off x="9409382" y="1909677"/>
              <a:ext cx="535037" cy="381713"/>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600" b="0" i="0" u="none" strike="noStrike" cap="none">
                  <a:solidFill>
                    <a:schemeClr val="lt1"/>
                  </a:solidFill>
                  <a:latin typeface="Arial"/>
                  <a:ea typeface="Arial"/>
                  <a:cs typeface="Arial"/>
                  <a:sym typeface="Arial"/>
                </a:rPr>
                <a:t>5</a:t>
              </a:r>
              <a:endParaRPr sz="1600" b="0" i="0" u="none" strike="noStrike" cap="none">
                <a:solidFill>
                  <a:srgbClr val="000000"/>
                </a:solidFill>
                <a:latin typeface="Arial"/>
                <a:ea typeface="Arial"/>
                <a:cs typeface="Arial"/>
                <a:sym typeface="Arial"/>
              </a:endParaRPr>
            </a:p>
          </p:txBody>
        </p:sp>
        <p:sp>
          <p:nvSpPr>
            <p:cNvPr id="20" name="Google Shape;326;p18"/>
            <p:cNvSpPr/>
            <p:nvPr/>
          </p:nvSpPr>
          <p:spPr>
            <a:xfrm>
              <a:off x="2260564" y="1909677"/>
              <a:ext cx="535037" cy="381713"/>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600" b="0" i="0" u="none" strike="noStrike" cap="none" dirty="0">
                  <a:solidFill>
                    <a:schemeClr val="lt1"/>
                  </a:solidFill>
                  <a:latin typeface="Arial"/>
                  <a:ea typeface="Arial"/>
                  <a:cs typeface="Arial"/>
                  <a:sym typeface="Arial"/>
                </a:rPr>
                <a:t>1</a:t>
              </a:r>
              <a:endParaRPr sz="1600" b="0" i="0" u="none" strike="noStrike" cap="none" dirty="0">
                <a:solidFill>
                  <a:srgbClr val="000000"/>
                </a:solidFill>
                <a:latin typeface="Arial"/>
                <a:ea typeface="Arial"/>
                <a:cs typeface="Arial"/>
                <a:sym typeface="Arial"/>
              </a:endParaRPr>
            </a:p>
          </p:txBody>
        </p:sp>
        <p:sp>
          <p:nvSpPr>
            <p:cNvPr id="21" name="Google Shape;327;p18"/>
            <p:cNvSpPr/>
            <p:nvPr/>
          </p:nvSpPr>
          <p:spPr>
            <a:xfrm>
              <a:off x="1484312" y="2712983"/>
              <a:ext cx="302274" cy="346187"/>
            </a:xfrm>
            <a:prstGeom prst="ellipse">
              <a:avLst/>
            </a:prstGeom>
            <a:solidFill>
              <a:schemeClr val="bg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800" b="0" i="0" u="none" strike="noStrike" cap="none" dirty="0">
                  <a:solidFill>
                    <a:schemeClr val="tx1"/>
                  </a:solidFill>
                  <a:latin typeface="Arial"/>
                  <a:ea typeface="Arial"/>
                  <a:cs typeface="Arial"/>
                  <a:sym typeface="Arial"/>
                </a:rPr>
                <a:t>A</a:t>
              </a:r>
              <a:endParaRPr sz="1800" b="0" i="0" u="none" strike="noStrike" cap="none" dirty="0">
                <a:solidFill>
                  <a:schemeClr val="tx1"/>
                </a:solidFill>
                <a:latin typeface="Arial"/>
                <a:ea typeface="Arial"/>
                <a:cs typeface="Arial"/>
                <a:sym typeface="Arial"/>
              </a:endParaRPr>
            </a:p>
          </p:txBody>
        </p:sp>
        <p:sp>
          <p:nvSpPr>
            <p:cNvPr id="22" name="Google Shape;328;p18"/>
            <p:cNvSpPr/>
            <p:nvPr/>
          </p:nvSpPr>
          <p:spPr>
            <a:xfrm>
              <a:off x="1484312" y="4017182"/>
              <a:ext cx="302274" cy="346187"/>
            </a:xfrm>
            <a:prstGeom prst="ellipse">
              <a:avLst/>
            </a:prstGeom>
            <a:solidFill>
              <a:schemeClr val="bg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800" b="0" i="0" u="none" strike="noStrike" cap="none" dirty="0">
                  <a:solidFill>
                    <a:schemeClr val="tx1"/>
                  </a:solidFill>
                  <a:latin typeface="Arial"/>
                  <a:ea typeface="Arial"/>
                  <a:cs typeface="Arial"/>
                  <a:sym typeface="Arial"/>
                </a:rPr>
                <a:t>B</a:t>
              </a:r>
              <a:endParaRPr sz="1800" b="0" i="0" u="none" strike="noStrike" cap="none" dirty="0">
                <a:solidFill>
                  <a:schemeClr val="tx1"/>
                </a:solidFill>
                <a:latin typeface="Arial"/>
                <a:ea typeface="Arial"/>
                <a:cs typeface="Arial"/>
                <a:sym typeface="Arial"/>
              </a:endParaRPr>
            </a:p>
          </p:txBody>
        </p:sp>
        <p:sp>
          <p:nvSpPr>
            <p:cNvPr id="23" name="Google Shape;329;p18"/>
            <p:cNvSpPr/>
            <p:nvPr/>
          </p:nvSpPr>
          <p:spPr>
            <a:xfrm>
              <a:off x="1484312" y="5099503"/>
              <a:ext cx="302274" cy="346187"/>
            </a:xfrm>
            <a:prstGeom prst="ellipse">
              <a:avLst/>
            </a:prstGeom>
            <a:solidFill>
              <a:schemeClr val="bg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800" b="0" i="0" u="none" strike="noStrike" cap="none" dirty="0">
                  <a:solidFill>
                    <a:schemeClr val="tx1"/>
                  </a:solidFill>
                  <a:latin typeface="Arial"/>
                  <a:ea typeface="Arial"/>
                  <a:cs typeface="Arial"/>
                  <a:sym typeface="Arial"/>
                </a:rPr>
                <a:t>C</a:t>
              </a:r>
              <a:endParaRPr sz="1800" b="0" i="0" u="none" strike="noStrike" cap="none" dirty="0">
                <a:solidFill>
                  <a:schemeClr val="tx1"/>
                </a:solidFill>
                <a:latin typeface="Arial"/>
                <a:ea typeface="Arial"/>
                <a:cs typeface="Arial"/>
                <a:sym typeface="Arial"/>
              </a:endParaRPr>
            </a:p>
          </p:txBody>
        </p:sp>
        <p:sp>
          <p:nvSpPr>
            <p:cNvPr id="24" name="Google Shape;327;p18">
              <a:extLst>
                <a:ext uri="{FF2B5EF4-FFF2-40B4-BE49-F238E27FC236}">
                  <a16:creationId xmlns:a16="http://schemas.microsoft.com/office/drawing/2014/main" id="{94520BFF-D9F0-4E6F-962F-1DE476F25CE4}"/>
                </a:ext>
              </a:extLst>
            </p:cNvPr>
            <p:cNvSpPr/>
            <p:nvPr/>
          </p:nvSpPr>
          <p:spPr>
            <a:xfrm>
              <a:off x="10556551" y="2712983"/>
              <a:ext cx="302274" cy="346187"/>
            </a:xfrm>
            <a:prstGeom prst="ellipse">
              <a:avLst/>
            </a:prstGeom>
            <a:solidFill>
              <a:schemeClr val="bg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800" b="0" i="0" u="none" strike="noStrike" cap="none" dirty="0">
                  <a:solidFill>
                    <a:schemeClr val="tx1"/>
                  </a:solidFill>
                  <a:latin typeface="Arial"/>
                  <a:ea typeface="Arial"/>
                  <a:cs typeface="Arial"/>
                  <a:sym typeface="Arial"/>
                </a:rPr>
                <a:t>A</a:t>
              </a:r>
              <a:endParaRPr sz="1800" b="0" i="0" u="none" strike="noStrike" cap="none" dirty="0">
                <a:solidFill>
                  <a:schemeClr val="tx1"/>
                </a:solidFill>
                <a:latin typeface="Arial"/>
                <a:ea typeface="Arial"/>
                <a:cs typeface="Arial"/>
                <a:sym typeface="Arial"/>
              </a:endParaRPr>
            </a:p>
          </p:txBody>
        </p:sp>
        <p:sp>
          <p:nvSpPr>
            <p:cNvPr id="25" name="Google Shape;328;p18">
              <a:extLst>
                <a:ext uri="{FF2B5EF4-FFF2-40B4-BE49-F238E27FC236}">
                  <a16:creationId xmlns:a16="http://schemas.microsoft.com/office/drawing/2014/main" id="{30DBC4C5-1B48-471E-A89A-FBA79485605A}"/>
                </a:ext>
              </a:extLst>
            </p:cNvPr>
            <p:cNvSpPr/>
            <p:nvPr/>
          </p:nvSpPr>
          <p:spPr>
            <a:xfrm>
              <a:off x="10556551" y="4017182"/>
              <a:ext cx="302274" cy="346187"/>
            </a:xfrm>
            <a:prstGeom prst="ellipse">
              <a:avLst/>
            </a:prstGeom>
            <a:solidFill>
              <a:schemeClr val="bg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800" b="0" i="0" u="none" strike="noStrike" cap="none">
                  <a:solidFill>
                    <a:schemeClr val="tx1"/>
                  </a:solidFill>
                  <a:latin typeface="Arial"/>
                  <a:ea typeface="Arial"/>
                  <a:cs typeface="Arial"/>
                  <a:sym typeface="Arial"/>
                </a:rPr>
                <a:t>B</a:t>
              </a:r>
              <a:endParaRPr sz="1800" b="0" i="0" u="none" strike="noStrike" cap="none">
                <a:solidFill>
                  <a:schemeClr val="tx1"/>
                </a:solidFill>
                <a:latin typeface="Arial"/>
                <a:ea typeface="Arial"/>
                <a:cs typeface="Arial"/>
                <a:sym typeface="Arial"/>
              </a:endParaRPr>
            </a:p>
          </p:txBody>
        </p:sp>
        <p:sp>
          <p:nvSpPr>
            <p:cNvPr id="26" name="Google Shape;329;p18">
              <a:extLst>
                <a:ext uri="{FF2B5EF4-FFF2-40B4-BE49-F238E27FC236}">
                  <a16:creationId xmlns:a16="http://schemas.microsoft.com/office/drawing/2014/main" id="{2236965F-4A2F-4DED-B96D-E9E0430DE318}"/>
                </a:ext>
              </a:extLst>
            </p:cNvPr>
            <p:cNvSpPr/>
            <p:nvPr/>
          </p:nvSpPr>
          <p:spPr>
            <a:xfrm>
              <a:off x="10556551" y="5099503"/>
              <a:ext cx="302274" cy="346187"/>
            </a:xfrm>
            <a:prstGeom prst="ellipse">
              <a:avLst/>
            </a:prstGeom>
            <a:solidFill>
              <a:schemeClr val="bg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800" b="0" i="0" u="none" strike="noStrike" cap="none">
                  <a:solidFill>
                    <a:schemeClr val="tx1"/>
                  </a:solidFill>
                  <a:latin typeface="Arial"/>
                  <a:ea typeface="Arial"/>
                  <a:cs typeface="Arial"/>
                  <a:sym typeface="Arial"/>
                </a:rPr>
                <a:t>C</a:t>
              </a:r>
              <a:endParaRPr sz="1800" b="0" i="0" u="none" strike="noStrike" cap="none">
                <a:solidFill>
                  <a:schemeClr val="tx1"/>
                </a:solidFill>
                <a:latin typeface="Arial"/>
                <a:ea typeface="Arial"/>
                <a:cs typeface="Arial"/>
                <a:sym typeface="Arial"/>
              </a:endParaRPr>
            </a:p>
          </p:txBody>
        </p:sp>
      </p:grpSp>
      <p:sp>
        <p:nvSpPr>
          <p:cNvPr id="4" name="Google Shape;123;p5"/>
          <p:cNvSpPr/>
          <p:nvPr/>
        </p:nvSpPr>
        <p:spPr>
          <a:xfrm>
            <a:off x="232560" y="1267807"/>
            <a:ext cx="11664256" cy="567878"/>
          </a:xfrm>
          <a:prstGeom prst="rect">
            <a:avLst/>
          </a:prstGeom>
          <a:solidFill>
            <a:srgbClr val="FF0000">
              <a:alpha val="56862"/>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Ejes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045810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Ejes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grpSp>
        <p:nvGrpSpPr>
          <p:cNvPr id="2" name="Grupo 1"/>
          <p:cNvGrpSpPr/>
          <p:nvPr/>
        </p:nvGrpSpPr>
        <p:grpSpPr>
          <a:xfrm>
            <a:off x="1468219" y="1835685"/>
            <a:ext cx="9163619" cy="4507242"/>
            <a:chOff x="972273" y="1407149"/>
            <a:chExt cx="10405644" cy="4935778"/>
          </a:xfrm>
        </p:grpSpPr>
        <p:pic>
          <p:nvPicPr>
            <p:cNvPr id="7" name="Imagen 6">
              <a:extLst>
                <a:ext uri="{FF2B5EF4-FFF2-40B4-BE49-F238E27FC236}">
                  <a16:creationId xmlns:a16="http://schemas.microsoft.com/office/drawing/2014/main" id="{0872867C-B10B-4278-AAB9-C69309ACCAE1}"/>
                </a:ext>
              </a:extLst>
            </p:cNvPr>
            <p:cNvPicPr>
              <a:picLocks noChangeAspect="1"/>
            </p:cNvPicPr>
            <p:nvPr/>
          </p:nvPicPr>
          <p:blipFill>
            <a:blip r:embed="rId3"/>
            <a:stretch>
              <a:fillRect/>
            </a:stretch>
          </p:blipFill>
          <p:spPr>
            <a:xfrm>
              <a:off x="972273" y="1407149"/>
              <a:ext cx="10405644" cy="4935778"/>
            </a:xfrm>
            <a:prstGeom prst="rect">
              <a:avLst/>
            </a:prstGeom>
          </p:spPr>
        </p:pic>
        <p:sp>
          <p:nvSpPr>
            <p:cNvPr id="8" name="Google Shape;318;p18">
              <a:extLst>
                <a:ext uri="{FF2B5EF4-FFF2-40B4-BE49-F238E27FC236}">
                  <a16:creationId xmlns:a16="http://schemas.microsoft.com/office/drawing/2014/main" id="{ED097E28-D86B-4EEA-BAC0-0D18C976F628}"/>
                </a:ext>
              </a:extLst>
            </p:cNvPr>
            <p:cNvSpPr/>
            <p:nvPr/>
          </p:nvSpPr>
          <p:spPr>
            <a:xfrm>
              <a:off x="6781150" y="5762904"/>
              <a:ext cx="535037" cy="381713"/>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600" b="0" i="0" u="none" strike="noStrike" cap="none">
                  <a:solidFill>
                    <a:schemeClr val="lt1"/>
                  </a:solidFill>
                  <a:latin typeface="Arial"/>
                  <a:ea typeface="Arial"/>
                  <a:cs typeface="Arial"/>
                  <a:sym typeface="Arial"/>
                </a:rPr>
                <a:t>3</a:t>
              </a:r>
              <a:endParaRPr sz="1600" b="0" i="0" u="none" strike="noStrike" cap="none">
                <a:solidFill>
                  <a:srgbClr val="000000"/>
                </a:solidFill>
                <a:latin typeface="Arial"/>
                <a:ea typeface="Arial"/>
                <a:cs typeface="Arial"/>
                <a:sym typeface="Arial"/>
              </a:endParaRPr>
            </a:p>
          </p:txBody>
        </p:sp>
        <p:sp>
          <p:nvSpPr>
            <p:cNvPr id="9" name="Google Shape;323;p18">
              <a:extLst>
                <a:ext uri="{FF2B5EF4-FFF2-40B4-BE49-F238E27FC236}">
                  <a16:creationId xmlns:a16="http://schemas.microsoft.com/office/drawing/2014/main" id="{3F69B4CF-C6D9-426E-B98C-10D201614092}"/>
                </a:ext>
              </a:extLst>
            </p:cNvPr>
            <p:cNvSpPr/>
            <p:nvPr/>
          </p:nvSpPr>
          <p:spPr>
            <a:xfrm>
              <a:off x="6736332" y="1670523"/>
              <a:ext cx="535037" cy="381713"/>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600" b="0" i="0" u="none" strike="noStrike" cap="none" dirty="0">
                  <a:solidFill>
                    <a:schemeClr val="lt1"/>
                  </a:solidFill>
                  <a:latin typeface="Arial"/>
                  <a:ea typeface="Arial"/>
                  <a:cs typeface="Arial"/>
                  <a:sym typeface="Arial"/>
                </a:rPr>
                <a:t>3</a:t>
              </a:r>
              <a:endParaRPr sz="1600" b="0" i="0" u="none" strike="noStrike" cap="none" dirty="0">
                <a:solidFill>
                  <a:srgbClr val="000000"/>
                </a:solidFill>
                <a:latin typeface="Arial"/>
                <a:ea typeface="Arial"/>
                <a:cs typeface="Arial"/>
                <a:sym typeface="Arial"/>
              </a:endParaRPr>
            </a:p>
          </p:txBody>
        </p:sp>
        <p:sp>
          <p:nvSpPr>
            <p:cNvPr id="11" name="Google Shape;327;p18">
              <a:extLst>
                <a:ext uri="{FF2B5EF4-FFF2-40B4-BE49-F238E27FC236}">
                  <a16:creationId xmlns:a16="http://schemas.microsoft.com/office/drawing/2014/main" id="{81ED2491-76EF-4D55-84FF-AE57760E6B4D}"/>
                </a:ext>
              </a:extLst>
            </p:cNvPr>
            <p:cNvSpPr/>
            <p:nvPr/>
          </p:nvSpPr>
          <p:spPr>
            <a:xfrm>
              <a:off x="1484312" y="2712983"/>
              <a:ext cx="302274" cy="346187"/>
            </a:xfrm>
            <a:prstGeom prst="ellipse">
              <a:avLst/>
            </a:prstGeom>
            <a:solidFill>
              <a:schemeClr val="bg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800" b="0" i="0" u="none" strike="noStrike" cap="none" dirty="0">
                  <a:solidFill>
                    <a:schemeClr val="tx1"/>
                  </a:solidFill>
                  <a:latin typeface="Arial"/>
                  <a:ea typeface="Arial"/>
                  <a:cs typeface="Arial"/>
                  <a:sym typeface="Arial"/>
                </a:rPr>
                <a:t>A</a:t>
              </a:r>
              <a:endParaRPr sz="1800" b="0" i="0" u="none" strike="noStrike" cap="none" dirty="0">
                <a:solidFill>
                  <a:schemeClr val="tx1"/>
                </a:solidFill>
                <a:latin typeface="Arial"/>
                <a:ea typeface="Arial"/>
                <a:cs typeface="Arial"/>
                <a:sym typeface="Arial"/>
              </a:endParaRPr>
            </a:p>
          </p:txBody>
        </p:sp>
        <p:sp>
          <p:nvSpPr>
            <p:cNvPr id="12" name="Google Shape;328;p18">
              <a:extLst>
                <a:ext uri="{FF2B5EF4-FFF2-40B4-BE49-F238E27FC236}">
                  <a16:creationId xmlns:a16="http://schemas.microsoft.com/office/drawing/2014/main" id="{86052110-DD72-4B15-91D8-3698E7C3A81D}"/>
                </a:ext>
              </a:extLst>
            </p:cNvPr>
            <p:cNvSpPr/>
            <p:nvPr/>
          </p:nvSpPr>
          <p:spPr>
            <a:xfrm>
              <a:off x="1484312" y="3869699"/>
              <a:ext cx="302274" cy="346187"/>
            </a:xfrm>
            <a:prstGeom prst="ellipse">
              <a:avLst/>
            </a:prstGeom>
            <a:solidFill>
              <a:schemeClr val="bg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800" b="0" i="0" u="none" strike="noStrike" cap="none" dirty="0">
                  <a:solidFill>
                    <a:schemeClr val="tx1"/>
                  </a:solidFill>
                  <a:latin typeface="Arial"/>
                  <a:ea typeface="Arial"/>
                  <a:cs typeface="Arial"/>
                  <a:sym typeface="Arial"/>
                </a:rPr>
                <a:t>B</a:t>
              </a:r>
              <a:endParaRPr sz="1800" b="0" i="0" u="none" strike="noStrike" cap="none" dirty="0">
                <a:solidFill>
                  <a:schemeClr val="tx1"/>
                </a:solidFill>
                <a:latin typeface="Arial"/>
                <a:ea typeface="Arial"/>
                <a:cs typeface="Arial"/>
                <a:sym typeface="Arial"/>
              </a:endParaRPr>
            </a:p>
          </p:txBody>
        </p:sp>
        <p:sp>
          <p:nvSpPr>
            <p:cNvPr id="14" name="Google Shape;329;p18">
              <a:extLst>
                <a:ext uri="{FF2B5EF4-FFF2-40B4-BE49-F238E27FC236}">
                  <a16:creationId xmlns:a16="http://schemas.microsoft.com/office/drawing/2014/main" id="{75396E9A-BFFB-49EF-9A88-17CD2D698E9C}"/>
                </a:ext>
              </a:extLst>
            </p:cNvPr>
            <p:cNvSpPr/>
            <p:nvPr/>
          </p:nvSpPr>
          <p:spPr>
            <a:xfrm>
              <a:off x="1484312" y="4991350"/>
              <a:ext cx="302274" cy="346187"/>
            </a:xfrm>
            <a:prstGeom prst="ellipse">
              <a:avLst/>
            </a:prstGeom>
            <a:solidFill>
              <a:schemeClr val="bg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800" b="0" i="0" u="none" strike="noStrike" cap="none" dirty="0">
                  <a:solidFill>
                    <a:schemeClr val="tx1"/>
                  </a:solidFill>
                  <a:latin typeface="Arial"/>
                  <a:ea typeface="Arial"/>
                  <a:cs typeface="Arial"/>
                  <a:sym typeface="Arial"/>
                </a:rPr>
                <a:t>C</a:t>
              </a:r>
              <a:endParaRPr sz="1800" b="0" i="0" u="none" strike="noStrike" cap="none" dirty="0">
                <a:solidFill>
                  <a:schemeClr val="tx1"/>
                </a:solidFill>
                <a:latin typeface="Arial"/>
                <a:ea typeface="Arial"/>
                <a:cs typeface="Arial"/>
                <a:sym typeface="Arial"/>
              </a:endParaRPr>
            </a:p>
          </p:txBody>
        </p:sp>
        <p:sp>
          <p:nvSpPr>
            <p:cNvPr id="15" name="Google Shape;327;p18">
              <a:extLst>
                <a:ext uri="{FF2B5EF4-FFF2-40B4-BE49-F238E27FC236}">
                  <a16:creationId xmlns:a16="http://schemas.microsoft.com/office/drawing/2014/main" id="{6E18B4A4-D92C-43A3-A08E-20DF0051287D}"/>
                </a:ext>
              </a:extLst>
            </p:cNvPr>
            <p:cNvSpPr/>
            <p:nvPr/>
          </p:nvSpPr>
          <p:spPr>
            <a:xfrm>
              <a:off x="10556551" y="2712983"/>
              <a:ext cx="302274" cy="346187"/>
            </a:xfrm>
            <a:prstGeom prst="ellipse">
              <a:avLst/>
            </a:prstGeom>
            <a:solidFill>
              <a:schemeClr val="bg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800" b="0" i="0" u="none" strike="noStrike" cap="none" dirty="0">
                  <a:solidFill>
                    <a:schemeClr val="tx1"/>
                  </a:solidFill>
                  <a:latin typeface="Arial"/>
                  <a:ea typeface="Arial"/>
                  <a:cs typeface="Arial"/>
                  <a:sym typeface="Arial"/>
                </a:rPr>
                <a:t>A</a:t>
              </a:r>
              <a:endParaRPr sz="1800" b="0" i="0" u="none" strike="noStrike" cap="none" dirty="0">
                <a:solidFill>
                  <a:schemeClr val="tx1"/>
                </a:solidFill>
                <a:latin typeface="Arial"/>
                <a:ea typeface="Arial"/>
                <a:cs typeface="Arial"/>
                <a:sym typeface="Arial"/>
              </a:endParaRPr>
            </a:p>
          </p:txBody>
        </p:sp>
        <p:sp>
          <p:nvSpPr>
            <p:cNvPr id="16" name="Google Shape;328;p18">
              <a:extLst>
                <a:ext uri="{FF2B5EF4-FFF2-40B4-BE49-F238E27FC236}">
                  <a16:creationId xmlns:a16="http://schemas.microsoft.com/office/drawing/2014/main" id="{2D52F33D-D38D-41A9-BFD0-3C7CA8FBD7D9}"/>
                </a:ext>
              </a:extLst>
            </p:cNvPr>
            <p:cNvSpPr/>
            <p:nvPr/>
          </p:nvSpPr>
          <p:spPr>
            <a:xfrm>
              <a:off x="10556551" y="3869699"/>
              <a:ext cx="302274" cy="346187"/>
            </a:xfrm>
            <a:prstGeom prst="ellipse">
              <a:avLst/>
            </a:prstGeom>
            <a:solidFill>
              <a:schemeClr val="bg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800" b="0" i="0" u="none" strike="noStrike" cap="none" dirty="0">
                  <a:solidFill>
                    <a:schemeClr val="tx1"/>
                  </a:solidFill>
                  <a:latin typeface="Arial"/>
                  <a:ea typeface="Arial"/>
                  <a:cs typeface="Arial"/>
                  <a:sym typeface="Arial"/>
                </a:rPr>
                <a:t>B</a:t>
              </a:r>
              <a:endParaRPr sz="1800" b="0" i="0" u="none" strike="noStrike" cap="none" dirty="0">
                <a:solidFill>
                  <a:schemeClr val="tx1"/>
                </a:solidFill>
                <a:latin typeface="Arial"/>
                <a:ea typeface="Arial"/>
                <a:cs typeface="Arial"/>
                <a:sym typeface="Arial"/>
              </a:endParaRPr>
            </a:p>
          </p:txBody>
        </p:sp>
        <p:sp>
          <p:nvSpPr>
            <p:cNvPr id="17" name="Google Shape;329;p18">
              <a:extLst>
                <a:ext uri="{FF2B5EF4-FFF2-40B4-BE49-F238E27FC236}">
                  <a16:creationId xmlns:a16="http://schemas.microsoft.com/office/drawing/2014/main" id="{5228E5CE-80A4-4E43-BDCE-27EBD795E5E0}"/>
                </a:ext>
              </a:extLst>
            </p:cNvPr>
            <p:cNvSpPr/>
            <p:nvPr/>
          </p:nvSpPr>
          <p:spPr>
            <a:xfrm>
              <a:off x="10556551" y="4991350"/>
              <a:ext cx="302274" cy="346187"/>
            </a:xfrm>
            <a:prstGeom prst="ellipse">
              <a:avLst/>
            </a:prstGeom>
            <a:solidFill>
              <a:schemeClr val="bg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800" b="0" i="0" u="none" strike="noStrike" cap="none">
                  <a:solidFill>
                    <a:schemeClr val="tx1"/>
                  </a:solidFill>
                  <a:latin typeface="Arial"/>
                  <a:ea typeface="Arial"/>
                  <a:cs typeface="Arial"/>
                  <a:sym typeface="Arial"/>
                </a:rPr>
                <a:t>C</a:t>
              </a:r>
              <a:endParaRPr sz="1800" b="0" i="0" u="none" strike="noStrike" cap="none">
                <a:solidFill>
                  <a:schemeClr val="tx1"/>
                </a:solidFill>
                <a:latin typeface="Arial"/>
                <a:ea typeface="Arial"/>
                <a:cs typeface="Arial"/>
                <a:sym typeface="Arial"/>
              </a:endParaRPr>
            </a:p>
          </p:txBody>
        </p:sp>
        <p:sp>
          <p:nvSpPr>
            <p:cNvPr id="18" name="Rectángulo 17">
              <a:extLst>
                <a:ext uri="{FF2B5EF4-FFF2-40B4-BE49-F238E27FC236}">
                  <a16:creationId xmlns:a16="http://schemas.microsoft.com/office/drawing/2014/main" id="{075F1E53-364A-45FC-A93C-B38E1C52B1EB}"/>
                </a:ext>
              </a:extLst>
            </p:cNvPr>
            <p:cNvSpPr/>
            <p:nvPr/>
          </p:nvSpPr>
          <p:spPr>
            <a:xfrm rot="5400000">
              <a:off x="6936356" y="3265642"/>
              <a:ext cx="228312" cy="332085"/>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9" name="Rectángulo 18">
              <a:extLst>
                <a:ext uri="{FF2B5EF4-FFF2-40B4-BE49-F238E27FC236}">
                  <a16:creationId xmlns:a16="http://schemas.microsoft.com/office/drawing/2014/main" id="{3B062C6C-B46B-4349-9FF2-A557358CEAA6}"/>
                </a:ext>
              </a:extLst>
            </p:cNvPr>
            <p:cNvSpPr/>
            <p:nvPr/>
          </p:nvSpPr>
          <p:spPr>
            <a:xfrm rot="5400000">
              <a:off x="6875566" y="2441453"/>
              <a:ext cx="173426" cy="389960"/>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20" name="Rectángulo 19">
              <a:extLst>
                <a:ext uri="{FF2B5EF4-FFF2-40B4-BE49-F238E27FC236}">
                  <a16:creationId xmlns:a16="http://schemas.microsoft.com/office/drawing/2014/main" id="{F4129713-E8D2-491D-A36B-83949A5C79B9}"/>
                </a:ext>
              </a:extLst>
            </p:cNvPr>
            <p:cNvSpPr/>
            <p:nvPr/>
          </p:nvSpPr>
          <p:spPr>
            <a:xfrm rot="5400000">
              <a:off x="6767758" y="3641570"/>
              <a:ext cx="264568" cy="514433"/>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21" name="Rectángulo 20">
              <a:extLst>
                <a:ext uri="{FF2B5EF4-FFF2-40B4-BE49-F238E27FC236}">
                  <a16:creationId xmlns:a16="http://schemas.microsoft.com/office/drawing/2014/main" id="{284F3A30-46BE-4EB2-BEC0-72963C093427}"/>
                </a:ext>
              </a:extLst>
            </p:cNvPr>
            <p:cNvSpPr/>
            <p:nvPr/>
          </p:nvSpPr>
          <p:spPr>
            <a:xfrm rot="5400000">
              <a:off x="6498456" y="5020584"/>
              <a:ext cx="143194" cy="238688"/>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22" name="Rectángulo 21">
              <a:extLst>
                <a:ext uri="{FF2B5EF4-FFF2-40B4-BE49-F238E27FC236}">
                  <a16:creationId xmlns:a16="http://schemas.microsoft.com/office/drawing/2014/main" id="{7FFD096B-AAF3-4D1B-8DB7-E9562608DE6F}"/>
                </a:ext>
              </a:extLst>
            </p:cNvPr>
            <p:cNvSpPr/>
            <p:nvPr/>
          </p:nvSpPr>
          <p:spPr>
            <a:xfrm rot="5400000">
              <a:off x="6804674" y="2934531"/>
              <a:ext cx="494595" cy="179387"/>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grpSp>
    </p:spTree>
    <p:extLst>
      <p:ext uri="{BB962C8B-B14F-4D97-AF65-F5344CB8AC3E}">
        <p14:creationId xmlns:p14="http://schemas.microsoft.com/office/powerpoint/2010/main" val="28217299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Ejes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grpSp>
        <p:nvGrpSpPr>
          <p:cNvPr id="3" name="Grupo 2"/>
          <p:cNvGrpSpPr/>
          <p:nvPr/>
        </p:nvGrpSpPr>
        <p:grpSpPr>
          <a:xfrm>
            <a:off x="972273" y="1835685"/>
            <a:ext cx="9737056" cy="4432593"/>
            <a:chOff x="972273" y="1407149"/>
            <a:chExt cx="10405644" cy="4861129"/>
          </a:xfrm>
        </p:grpSpPr>
        <p:pic>
          <p:nvPicPr>
            <p:cNvPr id="23" name="Imagen 22">
              <a:extLst>
                <a:ext uri="{FF2B5EF4-FFF2-40B4-BE49-F238E27FC236}">
                  <a16:creationId xmlns:a16="http://schemas.microsoft.com/office/drawing/2014/main" id="{64E3B615-3D57-4B64-AA2C-DF8080D50720}"/>
                </a:ext>
              </a:extLst>
            </p:cNvPr>
            <p:cNvPicPr>
              <a:picLocks noChangeAspect="1"/>
            </p:cNvPicPr>
            <p:nvPr/>
          </p:nvPicPr>
          <p:blipFill>
            <a:blip r:embed="rId3"/>
            <a:stretch>
              <a:fillRect/>
            </a:stretch>
          </p:blipFill>
          <p:spPr>
            <a:xfrm>
              <a:off x="972273" y="1407149"/>
              <a:ext cx="10405644" cy="4861129"/>
            </a:xfrm>
            <a:prstGeom prst="rect">
              <a:avLst/>
            </a:prstGeom>
          </p:spPr>
        </p:pic>
        <p:cxnSp>
          <p:nvCxnSpPr>
            <p:cNvPr id="24" name="Google Shape;369;p20"/>
            <p:cNvCxnSpPr/>
            <p:nvPr/>
          </p:nvCxnSpPr>
          <p:spPr>
            <a:xfrm>
              <a:off x="1469461" y="4017182"/>
              <a:ext cx="9531384" cy="0"/>
            </a:xfrm>
            <a:prstGeom prst="straightConnector1">
              <a:avLst/>
            </a:prstGeom>
            <a:noFill/>
            <a:ln w="38100" cap="flat" cmpd="sng">
              <a:solidFill>
                <a:schemeClr val="accent4"/>
              </a:solidFill>
              <a:prstDash val="solid"/>
              <a:miter lim="800000"/>
              <a:headEnd type="none" w="sm" len="sm"/>
              <a:tailEnd type="none" w="sm" len="sm"/>
            </a:ln>
          </p:spPr>
        </p:cxnSp>
        <p:cxnSp>
          <p:nvCxnSpPr>
            <p:cNvPr id="25" name="Google Shape;370;p20"/>
            <p:cNvCxnSpPr/>
            <p:nvPr/>
          </p:nvCxnSpPr>
          <p:spPr>
            <a:xfrm>
              <a:off x="5084411" y="2347520"/>
              <a:ext cx="0" cy="1652064"/>
            </a:xfrm>
            <a:prstGeom prst="straightConnector1">
              <a:avLst/>
            </a:prstGeom>
            <a:noFill/>
            <a:ln w="38100" cap="flat" cmpd="sng">
              <a:solidFill>
                <a:schemeClr val="accent4"/>
              </a:solidFill>
              <a:prstDash val="solid"/>
              <a:miter lim="800000"/>
              <a:headEnd type="none" w="sm" len="sm"/>
              <a:tailEnd type="none" w="sm" len="sm"/>
            </a:ln>
          </p:spPr>
        </p:cxnSp>
        <p:sp>
          <p:nvSpPr>
            <p:cNvPr id="26" name="Google Shape;371;p20"/>
            <p:cNvSpPr/>
            <p:nvPr/>
          </p:nvSpPr>
          <p:spPr>
            <a:xfrm>
              <a:off x="4726072" y="2644744"/>
              <a:ext cx="445368" cy="1019081"/>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sz="1600">
                <a:solidFill>
                  <a:schemeClr val="tx1"/>
                </a:solidFill>
                <a:latin typeface="+mn-lt"/>
                <a:ea typeface="+mn-ea"/>
                <a:cs typeface="+mn-cs"/>
              </a:endParaRPr>
            </a:p>
          </p:txBody>
        </p:sp>
        <p:sp>
          <p:nvSpPr>
            <p:cNvPr id="27" name="Google Shape;322;p18">
              <a:extLst>
                <a:ext uri="{FF2B5EF4-FFF2-40B4-BE49-F238E27FC236}">
                  <a16:creationId xmlns:a16="http://schemas.microsoft.com/office/drawing/2014/main" id="{D8BC8888-3FA7-42C4-9663-6573407A5C1B}"/>
                </a:ext>
              </a:extLst>
            </p:cNvPr>
            <p:cNvSpPr/>
            <p:nvPr/>
          </p:nvSpPr>
          <p:spPr>
            <a:xfrm>
              <a:off x="4654952" y="1757277"/>
              <a:ext cx="535037" cy="381713"/>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600" b="0" i="0" u="none" strike="noStrike" cap="none">
                  <a:solidFill>
                    <a:schemeClr val="lt1"/>
                  </a:solidFill>
                  <a:latin typeface="Arial"/>
                  <a:ea typeface="Arial"/>
                  <a:cs typeface="Arial"/>
                  <a:sym typeface="Arial"/>
                </a:rPr>
                <a:t>2</a:t>
              </a:r>
              <a:endParaRPr sz="1600" b="0" i="0" u="none" strike="noStrike" cap="none">
                <a:solidFill>
                  <a:srgbClr val="000000"/>
                </a:solidFill>
                <a:latin typeface="Arial"/>
                <a:ea typeface="Arial"/>
                <a:cs typeface="Arial"/>
                <a:sym typeface="Arial"/>
              </a:endParaRPr>
            </a:p>
          </p:txBody>
        </p:sp>
        <p:sp>
          <p:nvSpPr>
            <p:cNvPr id="28" name="Google Shape;328;p18">
              <a:extLst>
                <a:ext uri="{FF2B5EF4-FFF2-40B4-BE49-F238E27FC236}">
                  <a16:creationId xmlns:a16="http://schemas.microsoft.com/office/drawing/2014/main" id="{11560854-5F9B-447E-BBE1-F954B617E237}"/>
                </a:ext>
              </a:extLst>
            </p:cNvPr>
            <p:cNvSpPr/>
            <p:nvPr/>
          </p:nvSpPr>
          <p:spPr>
            <a:xfrm>
              <a:off x="1484312" y="3818399"/>
              <a:ext cx="302274" cy="346187"/>
            </a:xfrm>
            <a:prstGeom prst="ellipse">
              <a:avLst/>
            </a:prstGeom>
            <a:solidFill>
              <a:schemeClr val="bg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800" b="0" i="0" u="none" strike="noStrike" cap="none" dirty="0">
                  <a:solidFill>
                    <a:schemeClr val="tx1"/>
                  </a:solidFill>
                  <a:latin typeface="Arial"/>
                  <a:ea typeface="Arial"/>
                  <a:cs typeface="Arial"/>
                  <a:sym typeface="Arial"/>
                </a:rPr>
                <a:t>B</a:t>
              </a:r>
              <a:endParaRPr sz="1800" b="0" i="0" u="none" strike="noStrike" cap="none" dirty="0">
                <a:solidFill>
                  <a:schemeClr val="tx1"/>
                </a:solidFill>
                <a:latin typeface="Arial"/>
                <a:ea typeface="Arial"/>
                <a:cs typeface="Arial"/>
                <a:sym typeface="Arial"/>
              </a:endParaRPr>
            </a:p>
          </p:txBody>
        </p:sp>
        <p:sp>
          <p:nvSpPr>
            <p:cNvPr id="29" name="Google Shape;328;p18">
              <a:extLst>
                <a:ext uri="{FF2B5EF4-FFF2-40B4-BE49-F238E27FC236}">
                  <a16:creationId xmlns:a16="http://schemas.microsoft.com/office/drawing/2014/main" id="{E5AABBA3-82F8-404D-89FC-B215E9D9FF4D}"/>
                </a:ext>
              </a:extLst>
            </p:cNvPr>
            <p:cNvSpPr/>
            <p:nvPr/>
          </p:nvSpPr>
          <p:spPr>
            <a:xfrm>
              <a:off x="10556551" y="3818399"/>
              <a:ext cx="302274" cy="346187"/>
            </a:xfrm>
            <a:prstGeom prst="ellipse">
              <a:avLst/>
            </a:prstGeom>
            <a:solidFill>
              <a:schemeClr val="bg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800" b="0" i="0" u="none" strike="noStrike" cap="none">
                  <a:solidFill>
                    <a:schemeClr val="tx1"/>
                  </a:solidFill>
                  <a:latin typeface="Arial"/>
                  <a:ea typeface="Arial"/>
                  <a:cs typeface="Arial"/>
                  <a:sym typeface="Arial"/>
                </a:rPr>
                <a:t>B</a:t>
              </a:r>
              <a:endParaRPr sz="1800" b="0" i="0" u="none" strike="noStrike" cap="none">
                <a:solidFill>
                  <a:schemeClr val="tx1"/>
                </a:solidFill>
                <a:latin typeface="Arial"/>
                <a:ea typeface="Arial"/>
                <a:cs typeface="Arial"/>
                <a:sym typeface="Arial"/>
              </a:endParaRPr>
            </a:p>
          </p:txBody>
        </p:sp>
      </p:grpSp>
    </p:spTree>
    <p:extLst>
      <p:ext uri="{BB962C8B-B14F-4D97-AF65-F5344CB8AC3E}">
        <p14:creationId xmlns:p14="http://schemas.microsoft.com/office/powerpoint/2010/main" val="261312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5" name="Rectángulo 4"/>
          <p:cNvSpPr/>
          <p:nvPr/>
        </p:nvSpPr>
        <p:spPr>
          <a:xfrm>
            <a:off x="0" y="3674225"/>
            <a:ext cx="12192000" cy="745246"/>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6" name="Google Shape;100;p2"/>
          <p:cNvSpPr txBox="1"/>
          <p:nvPr/>
        </p:nvSpPr>
        <p:spPr>
          <a:xfrm>
            <a:off x="325439" y="3754460"/>
            <a:ext cx="8267749" cy="5847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PE" sz="3200" b="1" i="0" u="none" strike="noStrike" cap="none" dirty="0">
                <a:solidFill>
                  <a:schemeClr val="tx1"/>
                </a:solidFill>
                <a:latin typeface="Arial"/>
                <a:ea typeface="Arial"/>
                <a:cs typeface="Arial"/>
                <a:sym typeface="Arial"/>
              </a:rPr>
              <a:t>SESIÓN N° 01</a:t>
            </a:r>
            <a:endParaRPr sz="3200" b="1" i="0" u="none" strike="noStrike" cap="none" dirty="0">
              <a:solidFill>
                <a:schemeClr val="tx1"/>
              </a:solidFill>
              <a:latin typeface="Arial"/>
              <a:ea typeface="Arial"/>
              <a:cs typeface="Arial"/>
              <a:sym typeface="Arial"/>
            </a:endParaRPr>
          </a:p>
        </p:txBody>
      </p:sp>
      <p:sp>
        <p:nvSpPr>
          <p:cNvPr id="8" name="Google Shape;101;p2"/>
          <p:cNvSpPr txBox="1"/>
          <p:nvPr/>
        </p:nvSpPr>
        <p:spPr>
          <a:xfrm>
            <a:off x="325439" y="4499706"/>
            <a:ext cx="11445383" cy="83095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PE" sz="2400" b="1" i="0" u="none" strike="noStrike" cap="none" dirty="0">
                <a:solidFill>
                  <a:schemeClr val="tx1">
                    <a:lumMod val="50000"/>
                    <a:lumOff val="50000"/>
                  </a:schemeClr>
                </a:solidFill>
                <a:sym typeface="Arial"/>
              </a:rPr>
              <a:t>CRITERIOS PARA DISEÑO ARQUITECTÓNICO E INTERPRETACIÓN DE ESCALAS</a:t>
            </a:r>
            <a:endParaRPr sz="2400" dirty="0">
              <a:solidFill>
                <a:schemeClr val="tx1">
                  <a:lumMod val="50000"/>
                  <a:lumOff val="50000"/>
                </a:schemeClr>
              </a:solidFill>
            </a:endParaRPr>
          </a:p>
        </p:txBody>
      </p:sp>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Grosor de líneas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7" name="Google Shape;421;p23"/>
          <p:cNvSpPr txBox="1"/>
          <p:nvPr/>
        </p:nvSpPr>
        <p:spPr>
          <a:xfrm>
            <a:off x="2817981" y="2612374"/>
            <a:ext cx="3158259" cy="551847"/>
          </a:xfrm>
          <a:prstGeom prst="rect">
            <a:avLst/>
          </a:prstGeom>
          <a:noFill/>
          <a:ln>
            <a:noFill/>
          </a:ln>
        </p:spPr>
        <p:txBody>
          <a:bodyPr spcFirstLastPara="1" wrap="square" lIns="0" tIns="0" rIns="0" bIns="0" anchor="t" anchorCtr="0">
            <a:noAutofit/>
          </a:bodyPr>
          <a:lstStyle/>
          <a:p>
            <a:pPr marL="12700" marR="24765" lvl="0" indent="0" algn="ctr" rtl="0">
              <a:lnSpc>
                <a:spcPct val="79722"/>
              </a:lnSpc>
              <a:spcBef>
                <a:spcPts val="0"/>
              </a:spcBef>
              <a:spcAft>
                <a:spcPts val="0"/>
              </a:spcAft>
              <a:buClr>
                <a:srgbClr val="000000"/>
              </a:buClr>
              <a:buSzPts val="1800"/>
              <a:buFont typeface="Arial"/>
              <a:buNone/>
            </a:pPr>
            <a:r>
              <a:rPr lang="es-PE" sz="1800" b="0" i="0" u="none" strike="noStrike" cap="none" dirty="0">
                <a:solidFill>
                  <a:schemeClr val="dk1"/>
                </a:solidFill>
                <a:latin typeface="Arial"/>
                <a:ea typeface="Arial"/>
                <a:cs typeface="Arial"/>
                <a:sym typeface="Arial"/>
              </a:rPr>
              <a:t>Dibujo de muros, línea de</a:t>
            </a:r>
            <a:endParaRPr sz="1800" b="0" i="0" u="none" strike="noStrike" cap="none" dirty="0">
              <a:solidFill>
                <a:schemeClr val="dk1"/>
              </a:solidFill>
              <a:latin typeface="Arial"/>
              <a:ea typeface="Arial"/>
              <a:cs typeface="Arial"/>
              <a:sym typeface="Arial"/>
            </a:endParaRPr>
          </a:p>
          <a:p>
            <a:pPr marL="12700" marR="0" lvl="0" indent="0" algn="ctr" rtl="0">
              <a:lnSpc>
                <a:spcPct val="95621"/>
              </a:lnSpc>
              <a:spcBef>
                <a:spcPts val="0"/>
              </a:spcBef>
              <a:spcAft>
                <a:spcPts val="0"/>
              </a:spcAft>
              <a:buClr>
                <a:srgbClr val="000000"/>
              </a:buClr>
              <a:buSzPts val="1800"/>
              <a:buFont typeface="Arial"/>
              <a:buNone/>
            </a:pPr>
            <a:r>
              <a:rPr lang="es-PE" sz="1800" b="0" i="0" u="none" strike="noStrike" cap="none" dirty="0">
                <a:solidFill>
                  <a:schemeClr val="dk1"/>
                </a:solidFill>
                <a:latin typeface="Arial"/>
                <a:ea typeface="Arial"/>
                <a:cs typeface="Arial"/>
                <a:sym typeface="Arial"/>
              </a:rPr>
              <a:t>tierra, elementos cortados.</a:t>
            </a:r>
            <a:endParaRPr sz="1800" b="0" i="0" u="none" strike="noStrike" cap="none" dirty="0">
              <a:solidFill>
                <a:schemeClr val="dk1"/>
              </a:solidFill>
              <a:latin typeface="Arial"/>
              <a:ea typeface="Arial"/>
              <a:cs typeface="Arial"/>
              <a:sym typeface="Arial"/>
            </a:endParaRPr>
          </a:p>
        </p:txBody>
      </p:sp>
      <p:sp>
        <p:nvSpPr>
          <p:cNvPr id="8" name="Google Shape;422;p23"/>
          <p:cNvSpPr txBox="1"/>
          <p:nvPr/>
        </p:nvSpPr>
        <p:spPr>
          <a:xfrm>
            <a:off x="2898255" y="4000528"/>
            <a:ext cx="2778768" cy="552209"/>
          </a:xfrm>
          <a:prstGeom prst="rect">
            <a:avLst/>
          </a:prstGeom>
          <a:noFill/>
          <a:ln>
            <a:noFill/>
          </a:ln>
        </p:spPr>
        <p:txBody>
          <a:bodyPr spcFirstLastPara="1" wrap="square" lIns="0" tIns="0" rIns="0" bIns="0" anchor="t" anchorCtr="0">
            <a:noAutofit/>
          </a:bodyPr>
          <a:lstStyle/>
          <a:p>
            <a:pPr marL="12700" marR="0" lvl="0" indent="0" algn="ctr" rtl="0">
              <a:lnSpc>
                <a:spcPct val="79722"/>
              </a:lnSpc>
              <a:spcBef>
                <a:spcPts val="0"/>
              </a:spcBef>
              <a:spcAft>
                <a:spcPts val="0"/>
              </a:spcAft>
              <a:buClr>
                <a:srgbClr val="000000"/>
              </a:buClr>
              <a:buSzPts val="1800"/>
              <a:buFont typeface="Arial"/>
              <a:buNone/>
            </a:pPr>
            <a:r>
              <a:rPr lang="es-PE" sz="1800" b="0" i="0" u="none" strike="noStrike" cap="none" dirty="0">
                <a:solidFill>
                  <a:schemeClr val="dk1"/>
                </a:solidFill>
                <a:latin typeface="Arial"/>
                <a:ea typeface="Arial"/>
                <a:cs typeface="Arial"/>
                <a:sym typeface="Arial"/>
              </a:rPr>
              <a:t>Dibujo de objetos vistos</a:t>
            </a:r>
            <a:endParaRPr sz="1800" b="0" i="0" u="none" strike="noStrike" cap="none" dirty="0">
              <a:solidFill>
                <a:schemeClr val="dk1"/>
              </a:solidFill>
              <a:latin typeface="Arial"/>
              <a:ea typeface="Arial"/>
              <a:cs typeface="Arial"/>
              <a:sym typeface="Arial"/>
            </a:endParaRPr>
          </a:p>
          <a:p>
            <a:pPr marL="12700" marR="24765" lvl="0" indent="0" algn="ctr" rtl="0">
              <a:lnSpc>
                <a:spcPct val="95621"/>
              </a:lnSpc>
              <a:spcBef>
                <a:spcPts val="0"/>
              </a:spcBef>
              <a:spcAft>
                <a:spcPts val="0"/>
              </a:spcAft>
              <a:buClr>
                <a:srgbClr val="000000"/>
              </a:buClr>
              <a:buSzPts val="1800"/>
              <a:buFont typeface="Arial"/>
              <a:buNone/>
            </a:pPr>
            <a:r>
              <a:rPr lang="es-PE" sz="1800" b="0" i="0" u="none" strike="noStrike" cap="none" dirty="0">
                <a:solidFill>
                  <a:schemeClr val="dk1"/>
                </a:solidFill>
                <a:latin typeface="Arial"/>
                <a:ea typeface="Arial"/>
                <a:cs typeface="Arial"/>
                <a:sym typeface="Arial"/>
              </a:rPr>
              <a:t>Cercanos.</a:t>
            </a:r>
            <a:endParaRPr sz="1800" b="0" i="0" u="none" strike="noStrike" cap="none" dirty="0">
              <a:solidFill>
                <a:schemeClr val="dk1"/>
              </a:solidFill>
              <a:latin typeface="Arial"/>
              <a:ea typeface="Arial"/>
              <a:cs typeface="Arial"/>
              <a:sym typeface="Arial"/>
            </a:endParaRPr>
          </a:p>
        </p:txBody>
      </p:sp>
      <p:sp>
        <p:nvSpPr>
          <p:cNvPr id="9" name="Google Shape;423;p23"/>
          <p:cNvSpPr txBox="1"/>
          <p:nvPr/>
        </p:nvSpPr>
        <p:spPr>
          <a:xfrm>
            <a:off x="2895596" y="5310400"/>
            <a:ext cx="2939315" cy="551847"/>
          </a:xfrm>
          <a:prstGeom prst="rect">
            <a:avLst/>
          </a:prstGeom>
          <a:noFill/>
          <a:ln>
            <a:noFill/>
          </a:ln>
        </p:spPr>
        <p:txBody>
          <a:bodyPr spcFirstLastPara="1" wrap="square" lIns="0" tIns="0" rIns="0" bIns="0" anchor="t" anchorCtr="0">
            <a:noAutofit/>
          </a:bodyPr>
          <a:lstStyle/>
          <a:p>
            <a:pPr marL="12700" marR="0" lvl="0" indent="0" algn="ctr" rtl="0">
              <a:lnSpc>
                <a:spcPct val="79722"/>
              </a:lnSpc>
              <a:spcBef>
                <a:spcPts val="0"/>
              </a:spcBef>
              <a:spcAft>
                <a:spcPts val="0"/>
              </a:spcAft>
              <a:buClr>
                <a:srgbClr val="000000"/>
              </a:buClr>
              <a:buSzPts val="1800"/>
              <a:buFont typeface="Arial"/>
              <a:buNone/>
            </a:pPr>
            <a:r>
              <a:rPr lang="es-PE" sz="1800" b="0" i="0" u="none" strike="noStrike" cap="none" dirty="0">
                <a:solidFill>
                  <a:schemeClr val="dk1"/>
                </a:solidFill>
                <a:latin typeface="Arial"/>
                <a:ea typeface="Arial"/>
                <a:cs typeface="Arial"/>
                <a:sym typeface="Arial"/>
              </a:rPr>
              <a:t>Dibujo de objetos vistos –</a:t>
            </a:r>
            <a:endParaRPr sz="1800" b="0" i="0" u="none" strike="noStrike" cap="none" dirty="0">
              <a:solidFill>
                <a:schemeClr val="dk1"/>
              </a:solidFill>
              <a:latin typeface="Arial"/>
              <a:ea typeface="Arial"/>
              <a:cs typeface="Arial"/>
              <a:sym typeface="Arial"/>
            </a:endParaRPr>
          </a:p>
          <a:p>
            <a:pPr marL="12700" marR="24765" lvl="0" indent="0" algn="ctr" rtl="0">
              <a:lnSpc>
                <a:spcPct val="95621"/>
              </a:lnSpc>
              <a:spcBef>
                <a:spcPts val="0"/>
              </a:spcBef>
              <a:spcAft>
                <a:spcPts val="0"/>
              </a:spcAft>
              <a:buClr>
                <a:srgbClr val="000000"/>
              </a:buClr>
              <a:buSzPts val="1800"/>
              <a:buFont typeface="Arial"/>
              <a:buNone/>
            </a:pPr>
            <a:r>
              <a:rPr lang="es-PE" sz="1800" b="0" i="0" u="none" strike="noStrike" cap="none" dirty="0">
                <a:solidFill>
                  <a:schemeClr val="dk1"/>
                </a:solidFill>
                <a:latin typeface="Arial"/>
                <a:ea typeface="Arial"/>
                <a:cs typeface="Arial"/>
                <a:sym typeface="Arial"/>
              </a:rPr>
              <a:t>Mobiliario, etc.</a:t>
            </a:r>
            <a:endParaRPr sz="1800" b="0" i="0" u="none" strike="noStrike" cap="none" dirty="0">
              <a:solidFill>
                <a:schemeClr val="dk1"/>
              </a:solidFill>
              <a:latin typeface="Arial"/>
              <a:ea typeface="Arial"/>
              <a:cs typeface="Arial"/>
              <a:sym typeface="Arial"/>
            </a:endParaRPr>
          </a:p>
        </p:txBody>
      </p:sp>
      <p:grpSp>
        <p:nvGrpSpPr>
          <p:cNvPr id="10" name="Google Shape;424;p23"/>
          <p:cNvGrpSpPr/>
          <p:nvPr/>
        </p:nvGrpSpPr>
        <p:grpSpPr>
          <a:xfrm>
            <a:off x="268010" y="5182957"/>
            <a:ext cx="2143506" cy="504050"/>
            <a:chOff x="921004" y="4367982"/>
            <a:chExt cx="2143506" cy="504050"/>
          </a:xfrm>
          <a:solidFill>
            <a:schemeClr val="accent2">
              <a:lumMod val="60000"/>
              <a:lumOff val="40000"/>
            </a:schemeClr>
          </a:solidFill>
        </p:grpSpPr>
        <p:sp>
          <p:nvSpPr>
            <p:cNvPr id="11" name="Google Shape;425;p23"/>
            <p:cNvSpPr/>
            <p:nvPr/>
          </p:nvSpPr>
          <p:spPr>
            <a:xfrm>
              <a:off x="921004" y="4367982"/>
              <a:ext cx="2143506" cy="504050"/>
            </a:xfrm>
            <a:custGeom>
              <a:avLst/>
              <a:gdLst/>
              <a:ahLst/>
              <a:cxnLst/>
              <a:rect l="l" t="t" r="r" b="b"/>
              <a:pathLst>
                <a:path w="2143506" h="504050" extrusionOk="0">
                  <a:moveTo>
                    <a:pt x="0" y="504050"/>
                  </a:moveTo>
                  <a:lnTo>
                    <a:pt x="2143506" y="504050"/>
                  </a:lnTo>
                  <a:lnTo>
                    <a:pt x="2143506" y="0"/>
                  </a:lnTo>
                  <a:lnTo>
                    <a:pt x="0" y="0"/>
                  </a:lnTo>
                  <a:lnTo>
                    <a:pt x="0" y="504050"/>
                  </a:lnTo>
                  <a:close/>
                </a:path>
              </a:pathLst>
            </a:custGeom>
            <a:gr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tx1"/>
                </a:solidFill>
                <a:latin typeface="Arial"/>
                <a:ea typeface="Arial"/>
                <a:cs typeface="Arial"/>
                <a:sym typeface="Arial"/>
              </a:endParaRPr>
            </a:p>
          </p:txBody>
        </p:sp>
        <p:sp>
          <p:nvSpPr>
            <p:cNvPr id="12" name="Google Shape;426;p23"/>
            <p:cNvSpPr/>
            <p:nvPr/>
          </p:nvSpPr>
          <p:spPr>
            <a:xfrm>
              <a:off x="921004" y="4367982"/>
              <a:ext cx="2143506" cy="504050"/>
            </a:xfrm>
            <a:custGeom>
              <a:avLst/>
              <a:gdLst/>
              <a:ahLst/>
              <a:cxnLst/>
              <a:rect l="l" t="t" r="r" b="b"/>
              <a:pathLst>
                <a:path w="2143506" h="504050" extrusionOk="0">
                  <a:moveTo>
                    <a:pt x="0" y="504050"/>
                  </a:moveTo>
                  <a:lnTo>
                    <a:pt x="2143506" y="504050"/>
                  </a:lnTo>
                  <a:lnTo>
                    <a:pt x="2143506" y="0"/>
                  </a:lnTo>
                  <a:lnTo>
                    <a:pt x="0" y="0"/>
                  </a:lnTo>
                  <a:lnTo>
                    <a:pt x="0" y="504050"/>
                  </a:lnTo>
                  <a:close/>
                </a:path>
              </a:pathLst>
            </a:custGeom>
            <a:gr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tx1"/>
                </a:solidFill>
                <a:latin typeface="Arial"/>
                <a:ea typeface="Arial"/>
                <a:cs typeface="Arial"/>
                <a:sym typeface="Arial"/>
              </a:endParaRPr>
            </a:p>
          </p:txBody>
        </p:sp>
        <p:sp>
          <p:nvSpPr>
            <p:cNvPr id="13" name="Google Shape;427;p23"/>
            <p:cNvSpPr txBox="1"/>
            <p:nvPr/>
          </p:nvSpPr>
          <p:spPr>
            <a:xfrm>
              <a:off x="921004" y="4367982"/>
              <a:ext cx="2143506" cy="504050"/>
            </a:xfrm>
            <a:prstGeom prst="rect">
              <a:avLst/>
            </a:prstGeom>
            <a:grp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tx1"/>
                </a:solidFill>
                <a:latin typeface="Arial"/>
                <a:ea typeface="Arial"/>
                <a:cs typeface="Arial"/>
                <a:sym typeface="Arial"/>
              </a:endParaRPr>
            </a:p>
            <a:p>
              <a:pPr marR="0" lvl="0" algn="l" rtl="0">
                <a:lnSpc>
                  <a:spcPct val="95621"/>
                </a:lnSpc>
                <a:spcBef>
                  <a:spcPts val="0"/>
                </a:spcBef>
                <a:spcAft>
                  <a:spcPts val="0"/>
                </a:spcAft>
                <a:buClr>
                  <a:srgbClr val="000000"/>
                </a:buClr>
                <a:buSzPts val="1400"/>
                <a:buFont typeface="Arial"/>
                <a:buNone/>
              </a:pPr>
              <a:r>
                <a:rPr lang="es-PE" sz="1400" b="1" i="0" u="none" strike="noStrike" cap="none" dirty="0">
                  <a:solidFill>
                    <a:schemeClr val="tx1"/>
                  </a:solidFill>
                  <a:latin typeface="Arial"/>
                  <a:ea typeface="Arial"/>
                  <a:cs typeface="Arial"/>
                  <a:sym typeface="Arial"/>
                </a:rPr>
                <a:t>CONTINUA FINA</a:t>
              </a:r>
              <a:endParaRPr sz="1400" b="0" i="0" u="none" strike="noStrike" cap="none" dirty="0">
                <a:solidFill>
                  <a:schemeClr val="tx1"/>
                </a:solidFill>
                <a:latin typeface="Arial"/>
                <a:ea typeface="Arial"/>
                <a:cs typeface="Arial"/>
                <a:sym typeface="Arial"/>
              </a:endParaRPr>
            </a:p>
          </p:txBody>
        </p:sp>
      </p:grpSp>
      <p:sp>
        <p:nvSpPr>
          <p:cNvPr id="14" name="Google Shape;429;p23"/>
          <p:cNvSpPr/>
          <p:nvPr/>
        </p:nvSpPr>
        <p:spPr>
          <a:xfrm>
            <a:off x="268010" y="3438738"/>
            <a:ext cx="2143506" cy="438323"/>
          </a:xfrm>
          <a:custGeom>
            <a:avLst/>
            <a:gdLst/>
            <a:ahLst/>
            <a:cxnLst/>
            <a:rect l="l" t="t" r="r" b="b"/>
            <a:pathLst>
              <a:path w="2143506" h="504050" extrusionOk="0">
                <a:moveTo>
                  <a:pt x="0" y="504050"/>
                </a:moveTo>
                <a:lnTo>
                  <a:pt x="2143506" y="504050"/>
                </a:lnTo>
                <a:lnTo>
                  <a:pt x="2143506" y="0"/>
                </a:lnTo>
                <a:lnTo>
                  <a:pt x="0" y="0"/>
                </a:lnTo>
                <a:lnTo>
                  <a:pt x="0" y="504050"/>
                </a:lnTo>
                <a:close/>
              </a:path>
            </a:pathLst>
          </a:cu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15" name="Google Shape;431;p23"/>
          <p:cNvGrpSpPr/>
          <p:nvPr/>
        </p:nvGrpSpPr>
        <p:grpSpPr>
          <a:xfrm>
            <a:off x="268010" y="2465507"/>
            <a:ext cx="2143506" cy="504050"/>
            <a:chOff x="915238" y="3002605"/>
            <a:chExt cx="2143506" cy="504050"/>
          </a:xfrm>
          <a:solidFill>
            <a:schemeClr val="accent2">
              <a:lumMod val="60000"/>
              <a:lumOff val="40000"/>
            </a:schemeClr>
          </a:solidFill>
        </p:grpSpPr>
        <p:sp>
          <p:nvSpPr>
            <p:cNvPr id="16" name="Google Shape;432;p23"/>
            <p:cNvSpPr/>
            <p:nvPr/>
          </p:nvSpPr>
          <p:spPr>
            <a:xfrm>
              <a:off x="915238" y="3002605"/>
              <a:ext cx="2143506" cy="504050"/>
            </a:xfrm>
            <a:custGeom>
              <a:avLst/>
              <a:gdLst/>
              <a:ahLst/>
              <a:cxnLst/>
              <a:rect l="l" t="t" r="r" b="b"/>
              <a:pathLst>
                <a:path w="2143506" h="504050" extrusionOk="0">
                  <a:moveTo>
                    <a:pt x="0" y="504050"/>
                  </a:moveTo>
                  <a:lnTo>
                    <a:pt x="2143506" y="504050"/>
                  </a:lnTo>
                  <a:lnTo>
                    <a:pt x="2143506" y="0"/>
                  </a:lnTo>
                  <a:lnTo>
                    <a:pt x="0" y="0"/>
                  </a:lnTo>
                  <a:lnTo>
                    <a:pt x="0" y="504050"/>
                  </a:lnTo>
                  <a:close/>
                </a:path>
              </a:pathLst>
            </a:custGeom>
            <a:gr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tx1"/>
                </a:solidFill>
                <a:latin typeface="Arial"/>
                <a:ea typeface="Arial"/>
                <a:cs typeface="Arial"/>
                <a:sym typeface="Arial"/>
              </a:endParaRPr>
            </a:p>
          </p:txBody>
        </p:sp>
        <p:sp>
          <p:nvSpPr>
            <p:cNvPr id="17" name="Google Shape;433;p23"/>
            <p:cNvSpPr/>
            <p:nvPr/>
          </p:nvSpPr>
          <p:spPr>
            <a:xfrm>
              <a:off x="915238" y="3002605"/>
              <a:ext cx="2143506" cy="504050"/>
            </a:xfrm>
            <a:custGeom>
              <a:avLst/>
              <a:gdLst/>
              <a:ahLst/>
              <a:cxnLst/>
              <a:rect l="l" t="t" r="r" b="b"/>
              <a:pathLst>
                <a:path w="2143506" h="504050" extrusionOk="0">
                  <a:moveTo>
                    <a:pt x="0" y="504050"/>
                  </a:moveTo>
                  <a:lnTo>
                    <a:pt x="2143506" y="504050"/>
                  </a:lnTo>
                  <a:lnTo>
                    <a:pt x="2143506" y="0"/>
                  </a:lnTo>
                  <a:lnTo>
                    <a:pt x="0" y="0"/>
                  </a:lnTo>
                  <a:lnTo>
                    <a:pt x="0" y="504050"/>
                  </a:lnTo>
                  <a:close/>
                </a:path>
              </a:pathLst>
            </a:custGeom>
            <a:gr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tx1"/>
                </a:solidFill>
                <a:latin typeface="Arial"/>
                <a:ea typeface="Arial"/>
                <a:cs typeface="Arial"/>
                <a:sym typeface="Arial"/>
              </a:endParaRPr>
            </a:p>
          </p:txBody>
        </p:sp>
        <p:sp>
          <p:nvSpPr>
            <p:cNvPr id="18" name="Google Shape;434;p23"/>
            <p:cNvSpPr txBox="1"/>
            <p:nvPr/>
          </p:nvSpPr>
          <p:spPr>
            <a:xfrm>
              <a:off x="915238" y="3002605"/>
              <a:ext cx="2143506" cy="504050"/>
            </a:xfrm>
            <a:prstGeom prst="rect">
              <a:avLst/>
            </a:prstGeom>
            <a:gr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tx1"/>
                </a:solidFill>
                <a:latin typeface="Arial"/>
                <a:ea typeface="Arial"/>
                <a:cs typeface="Arial"/>
                <a:sym typeface="Arial"/>
              </a:endParaRPr>
            </a:p>
            <a:p>
              <a:pPr marR="0" lvl="0" algn="ctr" rtl="0">
                <a:lnSpc>
                  <a:spcPct val="95621"/>
                </a:lnSpc>
                <a:spcBef>
                  <a:spcPts val="0"/>
                </a:spcBef>
                <a:spcAft>
                  <a:spcPts val="0"/>
                </a:spcAft>
                <a:buClr>
                  <a:srgbClr val="000000"/>
                </a:buClr>
                <a:buSzPts val="1400"/>
                <a:buFont typeface="Arial"/>
                <a:buNone/>
              </a:pPr>
              <a:r>
                <a:rPr lang="es-PE" sz="1400" b="1" i="0" u="none" strike="noStrike" cap="none" dirty="0">
                  <a:solidFill>
                    <a:schemeClr val="tx1"/>
                  </a:solidFill>
                  <a:latin typeface="Arial"/>
                  <a:ea typeface="Arial"/>
                  <a:cs typeface="Arial"/>
                  <a:sym typeface="Arial"/>
                </a:rPr>
                <a:t>CONTINUA GRUESA</a:t>
              </a:r>
              <a:endParaRPr sz="1400" b="0" i="0" u="none" strike="noStrike" cap="none" dirty="0">
                <a:solidFill>
                  <a:schemeClr val="tx1"/>
                </a:solidFill>
                <a:latin typeface="Arial"/>
                <a:ea typeface="Arial"/>
                <a:cs typeface="Arial"/>
                <a:sym typeface="Arial"/>
              </a:endParaRPr>
            </a:p>
          </p:txBody>
        </p:sp>
      </p:grpSp>
      <p:cxnSp>
        <p:nvCxnSpPr>
          <p:cNvPr id="19" name="Google Shape;435;p23"/>
          <p:cNvCxnSpPr>
            <a:cxnSpLocks/>
          </p:cNvCxnSpPr>
          <p:nvPr/>
        </p:nvCxnSpPr>
        <p:spPr>
          <a:xfrm>
            <a:off x="268010" y="3242864"/>
            <a:ext cx="2627586" cy="0"/>
          </a:xfrm>
          <a:prstGeom prst="straightConnector1">
            <a:avLst/>
          </a:prstGeom>
          <a:noFill/>
          <a:ln w="76200" cap="flat" cmpd="sng">
            <a:solidFill>
              <a:schemeClr val="dk1"/>
            </a:solidFill>
            <a:prstDash val="solid"/>
            <a:miter lim="800000"/>
            <a:headEnd type="none" w="sm" len="sm"/>
            <a:tailEnd type="none" w="sm" len="sm"/>
          </a:ln>
        </p:spPr>
      </p:cxnSp>
      <p:cxnSp>
        <p:nvCxnSpPr>
          <p:cNvPr id="20" name="Google Shape;436;p23"/>
          <p:cNvCxnSpPr/>
          <p:nvPr/>
        </p:nvCxnSpPr>
        <p:spPr>
          <a:xfrm>
            <a:off x="283776" y="4552737"/>
            <a:ext cx="2506716" cy="0"/>
          </a:xfrm>
          <a:prstGeom prst="straightConnector1">
            <a:avLst/>
          </a:prstGeom>
          <a:noFill/>
          <a:ln w="38100" cap="flat" cmpd="sng">
            <a:solidFill>
              <a:schemeClr val="dk1"/>
            </a:solidFill>
            <a:prstDash val="solid"/>
            <a:miter lim="800000"/>
            <a:headEnd type="none" w="sm" len="sm"/>
            <a:tailEnd type="none" w="sm" len="sm"/>
          </a:ln>
        </p:spPr>
      </p:cxnSp>
      <p:cxnSp>
        <p:nvCxnSpPr>
          <p:cNvPr id="21" name="Google Shape;437;p23"/>
          <p:cNvCxnSpPr/>
          <p:nvPr/>
        </p:nvCxnSpPr>
        <p:spPr>
          <a:xfrm>
            <a:off x="283776" y="5865907"/>
            <a:ext cx="2454165" cy="0"/>
          </a:xfrm>
          <a:prstGeom prst="straightConnector1">
            <a:avLst/>
          </a:prstGeom>
          <a:noFill/>
          <a:ln w="9525" cap="flat" cmpd="sng">
            <a:solidFill>
              <a:schemeClr val="dk1"/>
            </a:solidFill>
            <a:prstDash val="solid"/>
            <a:miter lim="800000"/>
            <a:headEnd type="none" w="sm" len="sm"/>
            <a:tailEnd type="none" w="sm" len="sm"/>
          </a:ln>
        </p:spPr>
      </p:cxnSp>
      <p:sp>
        <p:nvSpPr>
          <p:cNvPr id="22" name="Google Shape;446;p24">
            <a:extLst>
              <a:ext uri="{FF2B5EF4-FFF2-40B4-BE49-F238E27FC236}">
                <a16:creationId xmlns:a16="http://schemas.microsoft.com/office/drawing/2014/main" id="{129E9F47-E851-4F7D-AFE2-5F8F272DDADA}"/>
              </a:ext>
            </a:extLst>
          </p:cNvPr>
          <p:cNvSpPr txBox="1"/>
          <p:nvPr/>
        </p:nvSpPr>
        <p:spPr>
          <a:xfrm>
            <a:off x="9014988" y="2668623"/>
            <a:ext cx="3158259" cy="301638"/>
          </a:xfrm>
          <a:prstGeom prst="rect">
            <a:avLst/>
          </a:prstGeom>
          <a:noFill/>
          <a:ln>
            <a:noFill/>
          </a:ln>
        </p:spPr>
        <p:txBody>
          <a:bodyPr spcFirstLastPara="1" wrap="square" lIns="0" tIns="0" rIns="0" bIns="0" anchor="t" anchorCtr="0">
            <a:noAutofit/>
          </a:bodyPr>
          <a:lstStyle/>
          <a:p>
            <a:pPr marL="12700" marR="24765" lvl="0" indent="0" algn="ctr" rtl="0">
              <a:lnSpc>
                <a:spcPct val="79722"/>
              </a:lnSpc>
              <a:spcBef>
                <a:spcPts val="0"/>
              </a:spcBef>
              <a:spcAft>
                <a:spcPts val="0"/>
              </a:spcAft>
              <a:buClr>
                <a:srgbClr val="000000"/>
              </a:buClr>
              <a:buSzPts val="1800"/>
              <a:buFont typeface="Arial"/>
              <a:buNone/>
            </a:pPr>
            <a:r>
              <a:rPr lang="es-PE" sz="1800" b="0" i="0" u="none" strike="noStrike" cap="none" dirty="0">
                <a:solidFill>
                  <a:schemeClr val="dk1"/>
                </a:solidFill>
                <a:latin typeface="Arial"/>
                <a:ea typeface="Arial"/>
                <a:cs typeface="Arial"/>
                <a:sym typeface="Arial"/>
              </a:rPr>
              <a:t>Proyecciones.</a:t>
            </a:r>
            <a:endParaRPr sz="1800" b="0" i="0" u="none" strike="noStrike" cap="none" dirty="0">
              <a:solidFill>
                <a:schemeClr val="dk1"/>
              </a:solidFill>
              <a:latin typeface="Arial"/>
              <a:ea typeface="Arial"/>
              <a:cs typeface="Arial"/>
              <a:sym typeface="Arial"/>
            </a:endParaRPr>
          </a:p>
        </p:txBody>
      </p:sp>
      <p:sp>
        <p:nvSpPr>
          <p:cNvPr id="23" name="Google Shape;447;p24">
            <a:extLst>
              <a:ext uri="{FF2B5EF4-FFF2-40B4-BE49-F238E27FC236}">
                <a16:creationId xmlns:a16="http://schemas.microsoft.com/office/drawing/2014/main" id="{FD19CED3-D18C-43E8-8B2C-56B4D30F5BE2}"/>
              </a:ext>
            </a:extLst>
          </p:cNvPr>
          <p:cNvSpPr txBox="1"/>
          <p:nvPr/>
        </p:nvSpPr>
        <p:spPr>
          <a:xfrm>
            <a:off x="9459358" y="3908401"/>
            <a:ext cx="2269520" cy="552209"/>
          </a:xfrm>
          <a:prstGeom prst="rect">
            <a:avLst/>
          </a:prstGeom>
          <a:noFill/>
          <a:ln>
            <a:noFill/>
          </a:ln>
        </p:spPr>
        <p:txBody>
          <a:bodyPr spcFirstLastPara="1" wrap="square" lIns="0" tIns="0" rIns="0" bIns="0" anchor="t" anchorCtr="0">
            <a:noAutofit/>
          </a:bodyPr>
          <a:lstStyle/>
          <a:p>
            <a:pPr marL="12700" marR="0" lvl="0" indent="0" algn="ctr" rtl="0">
              <a:lnSpc>
                <a:spcPct val="79722"/>
              </a:lnSpc>
              <a:spcBef>
                <a:spcPts val="0"/>
              </a:spcBef>
              <a:spcAft>
                <a:spcPts val="0"/>
              </a:spcAft>
              <a:buClr>
                <a:srgbClr val="000000"/>
              </a:buClr>
              <a:buSzPts val="1800"/>
              <a:buFont typeface="Arial"/>
              <a:buNone/>
            </a:pPr>
            <a:r>
              <a:rPr lang="es-PE" sz="1800" b="0" i="0" u="none" strike="noStrike" cap="none" dirty="0">
                <a:solidFill>
                  <a:schemeClr val="dk1"/>
                </a:solidFill>
                <a:latin typeface="Arial"/>
                <a:ea typeface="Arial"/>
                <a:cs typeface="Arial"/>
                <a:sym typeface="Arial"/>
              </a:rPr>
              <a:t>Secciones, tuberías, etc.</a:t>
            </a:r>
            <a:endParaRPr sz="1400" b="0" i="0" u="none" strike="noStrike" cap="none" dirty="0">
              <a:solidFill>
                <a:srgbClr val="000000"/>
              </a:solidFill>
              <a:latin typeface="Arial"/>
              <a:ea typeface="Arial"/>
              <a:cs typeface="Arial"/>
              <a:sym typeface="Arial"/>
            </a:endParaRPr>
          </a:p>
        </p:txBody>
      </p:sp>
      <p:sp>
        <p:nvSpPr>
          <p:cNvPr id="24" name="Google Shape;448;p24">
            <a:extLst>
              <a:ext uri="{FF2B5EF4-FFF2-40B4-BE49-F238E27FC236}">
                <a16:creationId xmlns:a16="http://schemas.microsoft.com/office/drawing/2014/main" id="{FD4F6BAC-76C8-4171-BB8B-EEB32C5E057E}"/>
              </a:ext>
            </a:extLst>
          </p:cNvPr>
          <p:cNvSpPr txBox="1"/>
          <p:nvPr/>
        </p:nvSpPr>
        <p:spPr>
          <a:xfrm>
            <a:off x="9459358" y="5194639"/>
            <a:ext cx="2269520" cy="551847"/>
          </a:xfrm>
          <a:prstGeom prst="rect">
            <a:avLst/>
          </a:prstGeom>
          <a:noFill/>
          <a:ln>
            <a:noFill/>
          </a:ln>
        </p:spPr>
        <p:txBody>
          <a:bodyPr spcFirstLastPara="1" wrap="square" lIns="0" tIns="0" rIns="0" bIns="0" anchor="t" anchorCtr="0">
            <a:noAutofit/>
          </a:bodyPr>
          <a:lstStyle/>
          <a:p>
            <a:pPr marL="12700" marR="0" lvl="0" indent="0" algn="ctr" rtl="0">
              <a:lnSpc>
                <a:spcPct val="79722"/>
              </a:lnSpc>
              <a:spcBef>
                <a:spcPts val="0"/>
              </a:spcBef>
              <a:spcAft>
                <a:spcPts val="0"/>
              </a:spcAft>
              <a:buClr>
                <a:srgbClr val="000000"/>
              </a:buClr>
              <a:buSzPts val="1800"/>
              <a:buFont typeface="Arial"/>
              <a:buNone/>
            </a:pPr>
            <a:r>
              <a:rPr lang="es-PE" sz="1800" b="0" i="0" u="none" strike="noStrike" cap="none" dirty="0">
                <a:solidFill>
                  <a:schemeClr val="dk1"/>
                </a:solidFill>
                <a:latin typeface="Arial"/>
                <a:ea typeface="Arial"/>
                <a:cs typeface="Arial"/>
                <a:sym typeface="Arial"/>
              </a:rPr>
              <a:t>Definir texturas y materiales.</a:t>
            </a:r>
            <a:endParaRPr sz="1400" b="0" i="0" u="none" strike="noStrike" cap="none" dirty="0">
              <a:solidFill>
                <a:srgbClr val="000000"/>
              </a:solidFill>
              <a:latin typeface="Arial"/>
              <a:ea typeface="Arial"/>
              <a:cs typeface="Arial"/>
              <a:sym typeface="Arial"/>
            </a:endParaRPr>
          </a:p>
        </p:txBody>
      </p:sp>
      <p:grpSp>
        <p:nvGrpSpPr>
          <p:cNvPr id="25" name="Google Shape;449;p24">
            <a:extLst>
              <a:ext uri="{FF2B5EF4-FFF2-40B4-BE49-F238E27FC236}">
                <a16:creationId xmlns:a16="http://schemas.microsoft.com/office/drawing/2014/main" id="{229941EA-EAC3-4892-8ED9-DF5CD352A9A0}"/>
              </a:ext>
            </a:extLst>
          </p:cNvPr>
          <p:cNvGrpSpPr/>
          <p:nvPr/>
        </p:nvGrpSpPr>
        <p:grpSpPr>
          <a:xfrm>
            <a:off x="6665916" y="5194639"/>
            <a:ext cx="2143506" cy="504050"/>
            <a:chOff x="921004" y="4367982"/>
            <a:chExt cx="2143506" cy="504050"/>
          </a:xfrm>
          <a:solidFill>
            <a:schemeClr val="accent6">
              <a:lumMod val="40000"/>
              <a:lumOff val="60000"/>
            </a:schemeClr>
          </a:solidFill>
        </p:grpSpPr>
        <p:sp>
          <p:nvSpPr>
            <p:cNvPr id="26" name="Google Shape;450;p24">
              <a:extLst>
                <a:ext uri="{FF2B5EF4-FFF2-40B4-BE49-F238E27FC236}">
                  <a16:creationId xmlns:a16="http://schemas.microsoft.com/office/drawing/2014/main" id="{6A0E944E-8DC6-4694-AA22-682CA438281A}"/>
                </a:ext>
              </a:extLst>
            </p:cNvPr>
            <p:cNvSpPr/>
            <p:nvPr/>
          </p:nvSpPr>
          <p:spPr>
            <a:xfrm>
              <a:off x="921004" y="4367982"/>
              <a:ext cx="2143506" cy="504050"/>
            </a:xfrm>
            <a:custGeom>
              <a:avLst/>
              <a:gdLst/>
              <a:ahLst/>
              <a:cxnLst/>
              <a:rect l="l" t="t" r="r" b="b"/>
              <a:pathLst>
                <a:path w="2143506" h="504050" extrusionOk="0">
                  <a:moveTo>
                    <a:pt x="0" y="504050"/>
                  </a:moveTo>
                  <a:lnTo>
                    <a:pt x="2143506" y="504050"/>
                  </a:lnTo>
                  <a:lnTo>
                    <a:pt x="2143506" y="0"/>
                  </a:lnTo>
                  <a:lnTo>
                    <a:pt x="0" y="0"/>
                  </a:lnTo>
                  <a:lnTo>
                    <a:pt x="0" y="504050"/>
                  </a:lnTo>
                  <a:close/>
                </a:path>
              </a:pathLst>
            </a:custGeom>
            <a:gr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tx1"/>
                </a:solidFill>
                <a:latin typeface="Arial"/>
                <a:ea typeface="Arial"/>
                <a:cs typeface="Arial"/>
                <a:sym typeface="Arial"/>
              </a:endParaRPr>
            </a:p>
          </p:txBody>
        </p:sp>
        <p:sp>
          <p:nvSpPr>
            <p:cNvPr id="27" name="Google Shape;451;p24">
              <a:extLst>
                <a:ext uri="{FF2B5EF4-FFF2-40B4-BE49-F238E27FC236}">
                  <a16:creationId xmlns:a16="http://schemas.microsoft.com/office/drawing/2014/main" id="{A5B4A8EC-5F38-434C-A253-DB87346BE4CA}"/>
                </a:ext>
              </a:extLst>
            </p:cNvPr>
            <p:cNvSpPr/>
            <p:nvPr/>
          </p:nvSpPr>
          <p:spPr>
            <a:xfrm>
              <a:off x="921004" y="4367982"/>
              <a:ext cx="2143506" cy="504050"/>
            </a:xfrm>
            <a:custGeom>
              <a:avLst/>
              <a:gdLst/>
              <a:ahLst/>
              <a:cxnLst/>
              <a:rect l="l" t="t" r="r" b="b"/>
              <a:pathLst>
                <a:path w="2143506" h="504050" extrusionOk="0">
                  <a:moveTo>
                    <a:pt x="0" y="504050"/>
                  </a:moveTo>
                  <a:lnTo>
                    <a:pt x="2143506" y="504050"/>
                  </a:lnTo>
                  <a:lnTo>
                    <a:pt x="2143506" y="0"/>
                  </a:lnTo>
                  <a:lnTo>
                    <a:pt x="0" y="0"/>
                  </a:lnTo>
                  <a:lnTo>
                    <a:pt x="0" y="504050"/>
                  </a:lnTo>
                  <a:close/>
                </a:path>
              </a:pathLst>
            </a:custGeom>
            <a:gr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tx1"/>
                </a:solidFill>
                <a:latin typeface="Arial"/>
                <a:ea typeface="Arial"/>
                <a:cs typeface="Arial"/>
                <a:sym typeface="Arial"/>
              </a:endParaRPr>
            </a:p>
          </p:txBody>
        </p:sp>
        <p:sp>
          <p:nvSpPr>
            <p:cNvPr id="28" name="Google Shape;452;p24">
              <a:extLst>
                <a:ext uri="{FF2B5EF4-FFF2-40B4-BE49-F238E27FC236}">
                  <a16:creationId xmlns:a16="http://schemas.microsoft.com/office/drawing/2014/main" id="{842D90F3-9EE1-4E40-B79E-EEACDD89BC53}"/>
                </a:ext>
              </a:extLst>
            </p:cNvPr>
            <p:cNvSpPr txBox="1"/>
            <p:nvPr/>
          </p:nvSpPr>
          <p:spPr>
            <a:xfrm>
              <a:off x="921004" y="4367982"/>
              <a:ext cx="2143506" cy="504050"/>
            </a:xfrm>
            <a:prstGeom prst="rect">
              <a:avLst/>
            </a:prstGeom>
            <a:gr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tx1"/>
                </a:solidFill>
                <a:latin typeface="Arial"/>
                <a:ea typeface="Arial"/>
                <a:cs typeface="Arial"/>
                <a:sym typeface="Arial"/>
              </a:endParaRPr>
            </a:p>
            <a:p>
              <a:pPr marL="0" marR="0" lvl="0" indent="0" algn="ctr" rtl="0">
                <a:lnSpc>
                  <a:spcPct val="95621"/>
                </a:lnSpc>
                <a:spcBef>
                  <a:spcPts val="0"/>
                </a:spcBef>
                <a:spcAft>
                  <a:spcPts val="0"/>
                </a:spcAft>
                <a:buClr>
                  <a:srgbClr val="000000"/>
                </a:buClr>
                <a:buSzPts val="1400"/>
                <a:buFont typeface="Arial"/>
                <a:buNone/>
              </a:pPr>
              <a:r>
                <a:rPr lang="es-PE" sz="1400" b="1" i="0" u="none" strike="noStrike" cap="none">
                  <a:solidFill>
                    <a:schemeClr val="tx1"/>
                  </a:solidFill>
                  <a:latin typeface="Arial"/>
                  <a:ea typeface="Arial"/>
                  <a:cs typeface="Arial"/>
                  <a:sym typeface="Arial"/>
                </a:rPr>
                <a:t>ACHURADOS</a:t>
              </a:r>
              <a:endParaRPr sz="1400" b="0" i="0" u="none" strike="noStrike" cap="none">
                <a:solidFill>
                  <a:schemeClr val="tx1"/>
                </a:solidFill>
                <a:latin typeface="Arial"/>
                <a:ea typeface="Arial"/>
                <a:cs typeface="Arial"/>
                <a:sym typeface="Arial"/>
              </a:endParaRPr>
            </a:p>
          </p:txBody>
        </p:sp>
      </p:grpSp>
      <p:sp>
        <p:nvSpPr>
          <p:cNvPr id="29" name="Google Shape;453;p24">
            <a:extLst>
              <a:ext uri="{FF2B5EF4-FFF2-40B4-BE49-F238E27FC236}">
                <a16:creationId xmlns:a16="http://schemas.microsoft.com/office/drawing/2014/main" id="{8234EA44-66CC-4BB4-8769-75BE8F9D5494}"/>
              </a:ext>
            </a:extLst>
          </p:cNvPr>
          <p:cNvSpPr txBox="1"/>
          <p:nvPr/>
        </p:nvSpPr>
        <p:spPr>
          <a:xfrm>
            <a:off x="6665916" y="3797962"/>
            <a:ext cx="2143506" cy="504050"/>
          </a:xfrm>
          <a:prstGeom prst="rect">
            <a:avLst/>
          </a:prstGeom>
          <a:solidFill>
            <a:schemeClr val="accent6">
              <a:lumMod val="40000"/>
              <a:lumOff val="60000"/>
            </a:schemeClr>
          </a:solidFill>
          <a:ln>
            <a:noFill/>
          </a:ln>
        </p:spPr>
        <p:txBody>
          <a:bodyPr spcFirstLastPara="1" wrap="square" lIns="0" tIns="0" rIns="0" bIns="0" anchor="t" anchorCtr="0">
            <a:noAutofit/>
          </a:bodyPr>
          <a:lstStyle/>
          <a:p>
            <a:pPr marL="0" marR="149175" lvl="0" indent="0" algn="ctr" rtl="0">
              <a:lnSpc>
                <a:spcPct val="100020"/>
              </a:lnSpc>
              <a:spcBef>
                <a:spcPts val="0"/>
              </a:spcBef>
              <a:spcAft>
                <a:spcPts val="0"/>
              </a:spcAft>
              <a:buClr>
                <a:srgbClr val="000000"/>
              </a:buClr>
              <a:buSzPts val="1400"/>
              <a:buFont typeface="Arial"/>
              <a:buNone/>
            </a:pPr>
            <a:r>
              <a:rPr lang="es-PE" sz="1400" b="1" i="0" u="none" strike="noStrike" cap="none" dirty="0">
                <a:solidFill>
                  <a:schemeClr val="tx1"/>
                </a:solidFill>
                <a:latin typeface="Arial"/>
                <a:ea typeface="Arial"/>
                <a:cs typeface="Arial"/>
                <a:sym typeface="Arial"/>
              </a:rPr>
              <a:t>DISCONTINUA PUNTOS Y LÍNEAS</a:t>
            </a:r>
            <a:endParaRPr sz="1400" b="0" i="0" u="none" strike="noStrike" cap="none" dirty="0">
              <a:solidFill>
                <a:schemeClr val="tx1"/>
              </a:solidFill>
              <a:latin typeface="Arial"/>
              <a:ea typeface="Arial"/>
              <a:cs typeface="Arial"/>
              <a:sym typeface="Arial"/>
            </a:endParaRPr>
          </a:p>
        </p:txBody>
      </p:sp>
      <p:grpSp>
        <p:nvGrpSpPr>
          <p:cNvPr id="30" name="Google Shape;454;p24">
            <a:extLst>
              <a:ext uri="{FF2B5EF4-FFF2-40B4-BE49-F238E27FC236}">
                <a16:creationId xmlns:a16="http://schemas.microsoft.com/office/drawing/2014/main" id="{6D938EC5-35B7-466D-A1E2-9FDD9F109BAD}"/>
              </a:ext>
            </a:extLst>
          </p:cNvPr>
          <p:cNvGrpSpPr/>
          <p:nvPr/>
        </p:nvGrpSpPr>
        <p:grpSpPr>
          <a:xfrm>
            <a:off x="6665916" y="2485518"/>
            <a:ext cx="2143506" cy="504050"/>
            <a:chOff x="915238" y="3002605"/>
            <a:chExt cx="2143506" cy="504050"/>
          </a:xfrm>
          <a:solidFill>
            <a:schemeClr val="accent6">
              <a:lumMod val="40000"/>
              <a:lumOff val="60000"/>
            </a:schemeClr>
          </a:solidFill>
        </p:grpSpPr>
        <p:sp>
          <p:nvSpPr>
            <p:cNvPr id="31" name="Google Shape;455;p24">
              <a:extLst>
                <a:ext uri="{FF2B5EF4-FFF2-40B4-BE49-F238E27FC236}">
                  <a16:creationId xmlns:a16="http://schemas.microsoft.com/office/drawing/2014/main" id="{8EA633F4-6E7E-426A-ADB3-160B1569C2F5}"/>
                </a:ext>
              </a:extLst>
            </p:cNvPr>
            <p:cNvSpPr/>
            <p:nvPr/>
          </p:nvSpPr>
          <p:spPr>
            <a:xfrm>
              <a:off x="915238" y="3002605"/>
              <a:ext cx="2143506" cy="504050"/>
            </a:xfrm>
            <a:custGeom>
              <a:avLst/>
              <a:gdLst/>
              <a:ahLst/>
              <a:cxnLst/>
              <a:rect l="l" t="t" r="r" b="b"/>
              <a:pathLst>
                <a:path w="2143506" h="504050" extrusionOk="0">
                  <a:moveTo>
                    <a:pt x="0" y="504050"/>
                  </a:moveTo>
                  <a:lnTo>
                    <a:pt x="2143506" y="504050"/>
                  </a:lnTo>
                  <a:lnTo>
                    <a:pt x="2143506" y="0"/>
                  </a:lnTo>
                  <a:lnTo>
                    <a:pt x="0" y="0"/>
                  </a:lnTo>
                  <a:lnTo>
                    <a:pt x="0" y="504050"/>
                  </a:lnTo>
                  <a:close/>
                </a:path>
              </a:pathLst>
            </a:custGeom>
            <a:gr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tx1"/>
                </a:solidFill>
                <a:latin typeface="Arial"/>
                <a:ea typeface="Arial"/>
                <a:cs typeface="Arial"/>
                <a:sym typeface="Arial"/>
              </a:endParaRPr>
            </a:p>
          </p:txBody>
        </p:sp>
        <p:sp>
          <p:nvSpPr>
            <p:cNvPr id="32" name="Google Shape;456;p24">
              <a:extLst>
                <a:ext uri="{FF2B5EF4-FFF2-40B4-BE49-F238E27FC236}">
                  <a16:creationId xmlns:a16="http://schemas.microsoft.com/office/drawing/2014/main" id="{55EB10EC-18D8-4988-B115-6AAEBF1BFEA1}"/>
                </a:ext>
              </a:extLst>
            </p:cNvPr>
            <p:cNvSpPr/>
            <p:nvPr/>
          </p:nvSpPr>
          <p:spPr>
            <a:xfrm>
              <a:off x="915238" y="3002605"/>
              <a:ext cx="2143506" cy="504050"/>
            </a:xfrm>
            <a:custGeom>
              <a:avLst/>
              <a:gdLst/>
              <a:ahLst/>
              <a:cxnLst/>
              <a:rect l="l" t="t" r="r" b="b"/>
              <a:pathLst>
                <a:path w="2143506" h="504050" extrusionOk="0">
                  <a:moveTo>
                    <a:pt x="0" y="504050"/>
                  </a:moveTo>
                  <a:lnTo>
                    <a:pt x="2143506" y="504050"/>
                  </a:lnTo>
                  <a:lnTo>
                    <a:pt x="2143506" y="0"/>
                  </a:lnTo>
                  <a:lnTo>
                    <a:pt x="0" y="0"/>
                  </a:lnTo>
                  <a:lnTo>
                    <a:pt x="0" y="504050"/>
                  </a:lnTo>
                  <a:close/>
                </a:path>
              </a:pathLst>
            </a:custGeom>
            <a:gr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tx1"/>
                </a:solidFill>
                <a:latin typeface="Arial"/>
                <a:ea typeface="Arial"/>
                <a:cs typeface="Arial"/>
                <a:sym typeface="Arial"/>
              </a:endParaRPr>
            </a:p>
          </p:txBody>
        </p:sp>
        <p:sp>
          <p:nvSpPr>
            <p:cNvPr id="33" name="Google Shape;457;p24">
              <a:extLst>
                <a:ext uri="{FF2B5EF4-FFF2-40B4-BE49-F238E27FC236}">
                  <a16:creationId xmlns:a16="http://schemas.microsoft.com/office/drawing/2014/main" id="{141791F5-C322-43EF-B76B-E9648B9737F0}"/>
                </a:ext>
              </a:extLst>
            </p:cNvPr>
            <p:cNvSpPr txBox="1"/>
            <p:nvPr/>
          </p:nvSpPr>
          <p:spPr>
            <a:xfrm>
              <a:off x="915238" y="3002605"/>
              <a:ext cx="2143506" cy="504050"/>
            </a:xfrm>
            <a:prstGeom prst="rect">
              <a:avLst/>
            </a:prstGeom>
            <a:grp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tx1"/>
                </a:solidFill>
                <a:latin typeface="Arial"/>
                <a:ea typeface="Arial"/>
                <a:cs typeface="Arial"/>
                <a:sym typeface="Arial"/>
              </a:endParaRPr>
            </a:p>
            <a:p>
              <a:pPr marL="0" marR="0" lvl="0" indent="0" algn="ctr" rtl="0">
                <a:lnSpc>
                  <a:spcPct val="95621"/>
                </a:lnSpc>
                <a:spcBef>
                  <a:spcPts val="0"/>
                </a:spcBef>
                <a:spcAft>
                  <a:spcPts val="0"/>
                </a:spcAft>
                <a:buClr>
                  <a:srgbClr val="000000"/>
                </a:buClr>
                <a:buSzPts val="1400"/>
                <a:buFont typeface="Arial"/>
                <a:buNone/>
              </a:pPr>
              <a:r>
                <a:rPr lang="es-PE" sz="1400" b="1" i="0" u="none" strike="noStrike" cap="none" dirty="0">
                  <a:solidFill>
                    <a:schemeClr val="tx1"/>
                  </a:solidFill>
                  <a:latin typeface="Arial"/>
                  <a:ea typeface="Arial"/>
                  <a:cs typeface="Arial"/>
                  <a:sym typeface="Arial"/>
                </a:rPr>
                <a:t>DISCONTINUA</a:t>
              </a:r>
              <a:endParaRPr sz="1400" b="0" i="0" u="none" strike="noStrike" cap="none" dirty="0">
                <a:solidFill>
                  <a:schemeClr val="tx1"/>
                </a:solidFill>
                <a:latin typeface="Arial"/>
                <a:ea typeface="Arial"/>
                <a:cs typeface="Arial"/>
                <a:sym typeface="Arial"/>
              </a:endParaRPr>
            </a:p>
          </p:txBody>
        </p:sp>
      </p:grpSp>
      <p:pic>
        <p:nvPicPr>
          <p:cNvPr id="34" name="Google Shape;463;p24">
            <a:extLst>
              <a:ext uri="{FF2B5EF4-FFF2-40B4-BE49-F238E27FC236}">
                <a16:creationId xmlns:a16="http://schemas.microsoft.com/office/drawing/2014/main" id="{C6BE0B29-A9B8-4C99-B981-514CDA82DBC5}"/>
              </a:ext>
            </a:extLst>
          </p:cNvPr>
          <p:cNvPicPr preferRelativeResize="0"/>
          <p:nvPr/>
        </p:nvPicPr>
        <p:blipFill rotWithShape="1">
          <a:blip r:embed="rId3">
            <a:alphaModFix/>
          </a:blip>
          <a:srcRect t="65393" b="12051"/>
          <a:stretch/>
        </p:blipFill>
        <p:spPr>
          <a:xfrm>
            <a:off x="6668818" y="5735125"/>
            <a:ext cx="2627586" cy="376636"/>
          </a:xfrm>
          <a:prstGeom prst="rect">
            <a:avLst/>
          </a:prstGeom>
          <a:noFill/>
          <a:ln>
            <a:noFill/>
          </a:ln>
        </p:spPr>
      </p:pic>
      <p:cxnSp>
        <p:nvCxnSpPr>
          <p:cNvPr id="35" name="Google Shape;435;p23">
            <a:extLst>
              <a:ext uri="{FF2B5EF4-FFF2-40B4-BE49-F238E27FC236}">
                <a16:creationId xmlns:a16="http://schemas.microsoft.com/office/drawing/2014/main" id="{7D65E564-6824-4941-AEEB-80460FBE0C37}"/>
              </a:ext>
            </a:extLst>
          </p:cNvPr>
          <p:cNvCxnSpPr>
            <a:cxnSpLocks/>
          </p:cNvCxnSpPr>
          <p:nvPr/>
        </p:nvCxnSpPr>
        <p:spPr>
          <a:xfrm>
            <a:off x="6623939" y="3241593"/>
            <a:ext cx="2627586" cy="0"/>
          </a:xfrm>
          <a:prstGeom prst="straightConnector1">
            <a:avLst/>
          </a:prstGeom>
          <a:noFill/>
          <a:ln w="19050" cap="flat" cmpd="sng">
            <a:solidFill>
              <a:schemeClr val="dk1"/>
            </a:solidFill>
            <a:prstDash val="dash"/>
            <a:miter lim="800000"/>
            <a:headEnd type="none" w="sm" len="sm"/>
            <a:tailEnd type="none" w="sm" len="sm"/>
          </a:ln>
        </p:spPr>
      </p:cxnSp>
      <p:cxnSp>
        <p:nvCxnSpPr>
          <p:cNvPr id="36" name="Google Shape;436;p23">
            <a:extLst>
              <a:ext uri="{FF2B5EF4-FFF2-40B4-BE49-F238E27FC236}">
                <a16:creationId xmlns:a16="http://schemas.microsoft.com/office/drawing/2014/main" id="{081C6F65-0E3A-4DFB-90A7-44C012AAA3D2}"/>
              </a:ext>
            </a:extLst>
          </p:cNvPr>
          <p:cNvCxnSpPr/>
          <p:nvPr/>
        </p:nvCxnSpPr>
        <p:spPr>
          <a:xfrm>
            <a:off x="6639705" y="4551466"/>
            <a:ext cx="2506716" cy="0"/>
          </a:xfrm>
          <a:prstGeom prst="straightConnector1">
            <a:avLst/>
          </a:prstGeom>
          <a:noFill/>
          <a:ln w="38100" cap="flat" cmpd="sng">
            <a:solidFill>
              <a:schemeClr val="dk1"/>
            </a:solidFill>
            <a:prstDash val="lgDashDot"/>
            <a:miter lim="800000"/>
            <a:headEnd type="none" w="sm" len="sm"/>
            <a:tailEnd type="none" w="sm" len="sm"/>
          </a:ln>
        </p:spPr>
      </p:cxnSp>
      <p:sp>
        <p:nvSpPr>
          <p:cNvPr id="37" name="Google Shape;430;p23">
            <a:extLst>
              <a:ext uri="{FF2B5EF4-FFF2-40B4-BE49-F238E27FC236}">
                <a16:creationId xmlns:a16="http://schemas.microsoft.com/office/drawing/2014/main" id="{C90B806A-C07B-48DE-8F41-4BC0F83CC82D}"/>
              </a:ext>
            </a:extLst>
          </p:cNvPr>
          <p:cNvSpPr txBox="1"/>
          <p:nvPr/>
        </p:nvSpPr>
        <p:spPr>
          <a:xfrm>
            <a:off x="268010" y="3972271"/>
            <a:ext cx="2143506" cy="438323"/>
          </a:xfrm>
          <a:prstGeom prst="rect">
            <a:avLst/>
          </a:prstGeom>
          <a:solidFill>
            <a:schemeClr val="accent2">
              <a:lumMod val="60000"/>
              <a:lumOff val="40000"/>
            </a:schemeClr>
          </a:solidFill>
          <a:ln>
            <a:noFill/>
          </a:ln>
        </p:spPr>
        <p:txBody>
          <a:bodyPr spcFirstLastPara="1" wrap="square" lIns="0" tIns="0" rIns="0" bIns="0" anchor="t" anchorCtr="0">
            <a:noAutofit/>
          </a:bodyPr>
          <a:lstStyle/>
          <a:p>
            <a:pPr marL="28575" marR="316778" lvl="0" indent="-28575" algn="ctr" rtl="0">
              <a:lnSpc>
                <a:spcPct val="99924"/>
              </a:lnSpc>
              <a:spcBef>
                <a:spcPts val="0"/>
              </a:spcBef>
              <a:spcAft>
                <a:spcPts val="0"/>
              </a:spcAft>
              <a:buClr>
                <a:srgbClr val="000000"/>
              </a:buClr>
              <a:buSzPts val="1400"/>
              <a:buFont typeface="Arial"/>
              <a:buNone/>
            </a:pPr>
            <a:r>
              <a:rPr lang="es-PE" sz="1400" b="1" i="0" u="none" strike="noStrike" cap="none" dirty="0">
                <a:solidFill>
                  <a:schemeClr val="tx1"/>
                </a:solidFill>
                <a:latin typeface="Arial"/>
                <a:ea typeface="Arial"/>
                <a:cs typeface="Arial"/>
                <a:sym typeface="Arial"/>
              </a:rPr>
              <a:t>CONTINUA GROSOR MEDIO</a:t>
            </a:r>
            <a:endParaRPr sz="1400" b="0" i="0" u="none" strike="noStrike" cap="none" dirty="0">
              <a:solidFill>
                <a:schemeClr val="tx1"/>
              </a:solidFill>
              <a:latin typeface="Arial"/>
              <a:ea typeface="Arial"/>
              <a:cs typeface="Arial"/>
              <a:sym typeface="Arial"/>
            </a:endParaRPr>
          </a:p>
        </p:txBody>
      </p:sp>
      <p:cxnSp>
        <p:nvCxnSpPr>
          <p:cNvPr id="38" name="Conector recto 37">
            <a:extLst>
              <a:ext uri="{FF2B5EF4-FFF2-40B4-BE49-F238E27FC236}">
                <a16:creationId xmlns:a16="http://schemas.microsoft.com/office/drawing/2014/main" id="{C80CD972-0F8F-4085-901F-AB651133B733}"/>
              </a:ext>
            </a:extLst>
          </p:cNvPr>
          <p:cNvCxnSpPr/>
          <p:nvPr/>
        </p:nvCxnSpPr>
        <p:spPr>
          <a:xfrm>
            <a:off x="6240162" y="2286003"/>
            <a:ext cx="0" cy="38257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CuadroTexto 38">
            <a:extLst>
              <a:ext uri="{FF2B5EF4-FFF2-40B4-BE49-F238E27FC236}">
                <a16:creationId xmlns:a16="http://schemas.microsoft.com/office/drawing/2014/main" id="{27F695AD-7FBF-4696-9C03-27751EFD28D3}"/>
              </a:ext>
            </a:extLst>
          </p:cNvPr>
          <p:cNvSpPr txBox="1"/>
          <p:nvPr/>
        </p:nvSpPr>
        <p:spPr>
          <a:xfrm>
            <a:off x="192946" y="1897155"/>
            <a:ext cx="2916622" cy="400110"/>
          </a:xfrm>
          <a:prstGeom prst="rect">
            <a:avLst/>
          </a:prstGeom>
          <a:noFill/>
        </p:spPr>
        <p:txBody>
          <a:bodyPr wrap="square" rtlCol="0">
            <a:spAutoFit/>
          </a:bodyPr>
          <a:lstStyle/>
          <a:p>
            <a:r>
              <a:rPr lang="es-PE" sz="2000" b="1" dirty="0"/>
              <a:t>Líneas Continuas</a:t>
            </a:r>
          </a:p>
        </p:txBody>
      </p:sp>
      <p:sp>
        <p:nvSpPr>
          <p:cNvPr id="40" name="CuadroTexto 39">
            <a:extLst>
              <a:ext uri="{FF2B5EF4-FFF2-40B4-BE49-F238E27FC236}">
                <a16:creationId xmlns:a16="http://schemas.microsoft.com/office/drawing/2014/main" id="{77A0717F-8FDA-409D-894F-0F7ABAFBAA53}"/>
              </a:ext>
            </a:extLst>
          </p:cNvPr>
          <p:cNvSpPr txBox="1"/>
          <p:nvPr/>
        </p:nvSpPr>
        <p:spPr>
          <a:xfrm>
            <a:off x="6639705" y="1897155"/>
            <a:ext cx="2916622" cy="400110"/>
          </a:xfrm>
          <a:prstGeom prst="rect">
            <a:avLst/>
          </a:prstGeom>
          <a:noFill/>
        </p:spPr>
        <p:txBody>
          <a:bodyPr wrap="square" rtlCol="0">
            <a:spAutoFit/>
          </a:bodyPr>
          <a:lstStyle/>
          <a:p>
            <a:r>
              <a:rPr lang="es-PE" sz="2000" b="1" dirty="0"/>
              <a:t>Líneas Discontinuas</a:t>
            </a:r>
          </a:p>
        </p:txBody>
      </p:sp>
    </p:spTree>
    <p:extLst>
      <p:ext uri="{BB962C8B-B14F-4D97-AF65-F5344CB8AC3E}">
        <p14:creationId xmlns:p14="http://schemas.microsoft.com/office/powerpoint/2010/main" val="16514437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Líneas y símbolos de muros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7" name="Google Shape;498;p27"/>
          <p:cNvSpPr txBox="1"/>
          <p:nvPr/>
        </p:nvSpPr>
        <p:spPr>
          <a:xfrm>
            <a:off x="332221" y="2119409"/>
            <a:ext cx="5959369" cy="3692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PE" sz="1800" b="0" i="0" u="sng" strike="noStrike" cap="none" dirty="0">
                <a:solidFill>
                  <a:schemeClr val="dk1"/>
                </a:solidFill>
                <a:latin typeface="Arial"/>
                <a:ea typeface="Arial"/>
                <a:cs typeface="Arial"/>
                <a:sym typeface="Arial"/>
              </a:rPr>
              <a:t>Para Muros</a:t>
            </a:r>
            <a:endParaRPr sz="1400" b="0" i="0" u="none" strike="noStrike" cap="none" dirty="0">
              <a:solidFill>
                <a:srgbClr val="000000"/>
              </a:solidFill>
              <a:latin typeface="Arial"/>
              <a:ea typeface="Arial"/>
              <a:cs typeface="Arial"/>
              <a:sym typeface="Arial"/>
            </a:endParaRPr>
          </a:p>
        </p:txBody>
      </p:sp>
      <p:grpSp>
        <p:nvGrpSpPr>
          <p:cNvPr id="8" name="Google Shape;500;p27"/>
          <p:cNvGrpSpPr/>
          <p:nvPr/>
        </p:nvGrpSpPr>
        <p:grpSpPr>
          <a:xfrm>
            <a:off x="427555" y="2772424"/>
            <a:ext cx="3360782" cy="3062563"/>
            <a:chOff x="7128933" y="1835683"/>
            <a:chExt cx="4080934" cy="4256063"/>
          </a:xfrm>
        </p:grpSpPr>
        <p:sp>
          <p:nvSpPr>
            <p:cNvPr id="9" name="Google Shape;501;p27"/>
            <p:cNvSpPr/>
            <p:nvPr/>
          </p:nvSpPr>
          <p:spPr>
            <a:xfrm>
              <a:off x="7128933" y="1835683"/>
              <a:ext cx="4080934" cy="567877"/>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0" name="Google Shape;502;p27"/>
            <p:cNvSpPr/>
            <p:nvPr/>
          </p:nvSpPr>
          <p:spPr>
            <a:xfrm>
              <a:off x="7128933" y="2927532"/>
              <a:ext cx="4080934" cy="567877"/>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grpSp>
          <p:nvGrpSpPr>
            <p:cNvPr id="11" name="Google Shape;503;p27"/>
            <p:cNvGrpSpPr/>
            <p:nvPr/>
          </p:nvGrpSpPr>
          <p:grpSpPr>
            <a:xfrm>
              <a:off x="7128933" y="3979252"/>
              <a:ext cx="4080934" cy="567877"/>
              <a:chOff x="7128933" y="4424326"/>
              <a:chExt cx="4080934" cy="567878"/>
            </a:xfrm>
          </p:grpSpPr>
          <p:sp>
            <p:nvSpPr>
              <p:cNvPr id="17" name="Google Shape;504;p27"/>
              <p:cNvSpPr/>
              <p:nvPr/>
            </p:nvSpPr>
            <p:spPr>
              <a:xfrm>
                <a:off x="7128933" y="4424326"/>
                <a:ext cx="4080934" cy="56787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8" name="Google Shape;505;p27"/>
              <p:cNvSpPr/>
              <p:nvPr/>
            </p:nvSpPr>
            <p:spPr>
              <a:xfrm>
                <a:off x="7128933" y="4680372"/>
                <a:ext cx="4080934" cy="45719"/>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grpSp>
        <p:sp>
          <p:nvSpPr>
            <p:cNvPr id="12" name="Google Shape;506;p27"/>
            <p:cNvSpPr/>
            <p:nvPr/>
          </p:nvSpPr>
          <p:spPr>
            <a:xfrm>
              <a:off x="7128933" y="5030972"/>
              <a:ext cx="4080934" cy="567877"/>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3" name="Google Shape;507;p27"/>
            <p:cNvSpPr txBox="1"/>
            <p:nvPr/>
          </p:nvSpPr>
          <p:spPr>
            <a:xfrm>
              <a:off x="7203440" y="2448557"/>
              <a:ext cx="4006427" cy="4704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dirty="0">
                  <a:solidFill>
                    <a:schemeClr val="dk1"/>
                  </a:solidFill>
                  <a:latin typeface="Arial"/>
                  <a:ea typeface="Arial"/>
                  <a:cs typeface="Arial"/>
                  <a:sym typeface="Arial"/>
                </a:rPr>
                <a:t>Muro alto de ambiente techado</a:t>
              </a:r>
              <a:endParaRPr b="0" i="0" u="none" strike="noStrike" cap="none" dirty="0">
                <a:solidFill>
                  <a:srgbClr val="000000"/>
                </a:solidFill>
                <a:latin typeface="Arial"/>
                <a:ea typeface="Arial"/>
                <a:cs typeface="Arial"/>
                <a:sym typeface="Arial"/>
              </a:endParaRPr>
            </a:p>
          </p:txBody>
        </p:sp>
        <p:sp>
          <p:nvSpPr>
            <p:cNvPr id="14" name="Google Shape;508;p27"/>
            <p:cNvSpPr txBox="1"/>
            <p:nvPr/>
          </p:nvSpPr>
          <p:spPr>
            <a:xfrm>
              <a:off x="7203440" y="3518374"/>
              <a:ext cx="4006427" cy="4704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chemeClr val="dk1"/>
                  </a:solidFill>
                  <a:latin typeface="Arial"/>
                  <a:ea typeface="Arial"/>
                  <a:cs typeface="Arial"/>
                  <a:sym typeface="Arial"/>
                </a:rPr>
                <a:t>Muro alto de ambiente sin techar</a:t>
              </a:r>
              <a:endParaRPr b="0" i="0" u="none" strike="noStrike" cap="none">
                <a:solidFill>
                  <a:srgbClr val="000000"/>
                </a:solidFill>
                <a:latin typeface="Arial"/>
                <a:ea typeface="Arial"/>
                <a:cs typeface="Arial"/>
                <a:sym typeface="Arial"/>
              </a:endParaRPr>
            </a:p>
          </p:txBody>
        </p:sp>
        <p:sp>
          <p:nvSpPr>
            <p:cNvPr id="15" name="Google Shape;509;p27"/>
            <p:cNvSpPr txBox="1"/>
            <p:nvPr/>
          </p:nvSpPr>
          <p:spPr>
            <a:xfrm>
              <a:off x="7203440" y="4562185"/>
              <a:ext cx="4006427" cy="4704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chemeClr val="dk1"/>
                  </a:solidFill>
                  <a:latin typeface="Arial"/>
                  <a:ea typeface="Arial"/>
                  <a:cs typeface="Arial"/>
                  <a:sym typeface="Arial"/>
                </a:rPr>
                <a:t>Muro de alfeizer</a:t>
              </a:r>
              <a:endParaRPr sz="1600" b="0" i="0" u="none" strike="noStrike" cap="none">
                <a:solidFill>
                  <a:schemeClr val="dk1"/>
                </a:solidFill>
                <a:latin typeface="Arial"/>
                <a:ea typeface="Arial"/>
                <a:cs typeface="Arial"/>
                <a:sym typeface="Arial"/>
              </a:endParaRPr>
            </a:p>
          </p:txBody>
        </p:sp>
        <p:sp>
          <p:nvSpPr>
            <p:cNvPr id="16" name="Google Shape;510;p27"/>
            <p:cNvSpPr txBox="1"/>
            <p:nvPr/>
          </p:nvSpPr>
          <p:spPr>
            <a:xfrm>
              <a:off x="7203440" y="5621311"/>
              <a:ext cx="4006427" cy="4704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chemeClr val="dk1"/>
                  </a:solidFill>
                  <a:latin typeface="Arial"/>
                  <a:ea typeface="Arial"/>
                  <a:cs typeface="Arial"/>
                  <a:sym typeface="Arial"/>
                </a:rPr>
                <a:t>Muro de parapeto</a:t>
              </a:r>
              <a:endParaRPr b="0" i="0" u="none" strike="noStrike" cap="none">
                <a:solidFill>
                  <a:srgbClr val="000000"/>
                </a:solidFill>
                <a:latin typeface="Arial"/>
                <a:ea typeface="Arial"/>
                <a:cs typeface="Arial"/>
                <a:sym typeface="Arial"/>
              </a:endParaRPr>
            </a:p>
          </p:txBody>
        </p:sp>
      </p:grpSp>
      <p:pic>
        <p:nvPicPr>
          <p:cNvPr id="19" name="Google Shape;511;p27"/>
          <p:cNvPicPr preferRelativeResize="0"/>
          <p:nvPr/>
        </p:nvPicPr>
        <p:blipFill rotWithShape="1">
          <a:blip r:embed="rId3">
            <a:alphaModFix/>
          </a:blip>
          <a:srcRect/>
          <a:stretch/>
        </p:blipFill>
        <p:spPr>
          <a:xfrm>
            <a:off x="4228627" y="2121781"/>
            <a:ext cx="7631152" cy="3722933"/>
          </a:xfrm>
          <a:prstGeom prst="rect">
            <a:avLst/>
          </a:prstGeom>
          <a:noFill/>
          <a:ln>
            <a:noFill/>
          </a:ln>
        </p:spPr>
      </p:pic>
      <p:sp>
        <p:nvSpPr>
          <p:cNvPr id="20" name="Google Shape;512;p27"/>
          <p:cNvSpPr txBox="1"/>
          <p:nvPr/>
        </p:nvSpPr>
        <p:spPr>
          <a:xfrm>
            <a:off x="8138159" y="1636627"/>
            <a:ext cx="3648261" cy="369291"/>
          </a:xfrm>
          <a:prstGeom prst="rect">
            <a:avLst/>
          </a:prstGeom>
          <a:solidFill>
            <a:schemeClr val="accent2">
              <a:lumMod val="60000"/>
              <a:lumOff val="4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dirty="0">
                <a:solidFill>
                  <a:schemeClr val="tx1"/>
                </a:solidFill>
                <a:latin typeface="Arial"/>
                <a:ea typeface="Arial"/>
                <a:cs typeface="Arial"/>
                <a:sym typeface="Arial"/>
              </a:rPr>
              <a:t>Muros altos de ambiente techado</a:t>
            </a:r>
            <a:endParaRPr sz="1400" b="0" i="0" u="none" strike="noStrike" cap="none" dirty="0">
              <a:solidFill>
                <a:schemeClr val="tx1"/>
              </a:solidFill>
              <a:latin typeface="Arial"/>
              <a:ea typeface="Arial"/>
              <a:cs typeface="Arial"/>
              <a:sym typeface="Arial"/>
            </a:endParaRPr>
          </a:p>
        </p:txBody>
      </p:sp>
      <p:cxnSp>
        <p:nvCxnSpPr>
          <p:cNvPr id="21" name="Google Shape;513;p27"/>
          <p:cNvCxnSpPr>
            <a:cxnSpLocks/>
            <a:stCxn id="29" idx="0"/>
            <a:endCxn id="20" idx="2"/>
          </p:cNvCxnSpPr>
          <p:nvPr/>
        </p:nvCxnSpPr>
        <p:spPr>
          <a:xfrm flipV="1">
            <a:off x="7950999" y="2005918"/>
            <a:ext cx="2011291" cy="181999"/>
          </a:xfrm>
          <a:prstGeom prst="straightConnector1">
            <a:avLst/>
          </a:prstGeom>
          <a:noFill/>
          <a:ln w="12700" cap="flat" cmpd="sng">
            <a:solidFill>
              <a:srgbClr val="FF0000"/>
            </a:solidFill>
            <a:prstDash val="solid"/>
            <a:miter lim="800000"/>
            <a:headEnd type="none" w="sm" len="sm"/>
            <a:tailEnd type="none" w="sm" len="sm"/>
          </a:ln>
        </p:spPr>
      </p:cxnSp>
      <p:cxnSp>
        <p:nvCxnSpPr>
          <p:cNvPr id="22" name="Google Shape;514;p27"/>
          <p:cNvCxnSpPr>
            <a:cxnSpLocks/>
            <a:stCxn id="28" idx="2"/>
            <a:endCxn id="20" idx="2"/>
          </p:cNvCxnSpPr>
          <p:nvPr/>
        </p:nvCxnSpPr>
        <p:spPr>
          <a:xfrm flipH="1" flipV="1">
            <a:off x="9962290" y="2005918"/>
            <a:ext cx="1697204" cy="1258542"/>
          </a:xfrm>
          <a:prstGeom prst="straightConnector1">
            <a:avLst/>
          </a:prstGeom>
          <a:noFill/>
          <a:ln w="12700" cap="flat" cmpd="sng">
            <a:solidFill>
              <a:srgbClr val="FF0000"/>
            </a:solidFill>
            <a:prstDash val="solid"/>
            <a:miter lim="800000"/>
            <a:headEnd type="none" w="sm" len="sm"/>
            <a:tailEnd type="none" w="sm" len="sm"/>
          </a:ln>
        </p:spPr>
      </p:cxnSp>
      <p:sp>
        <p:nvSpPr>
          <p:cNvPr id="23" name="Google Shape;515;p27"/>
          <p:cNvSpPr txBox="1"/>
          <p:nvPr/>
        </p:nvSpPr>
        <p:spPr>
          <a:xfrm>
            <a:off x="4228626" y="5910330"/>
            <a:ext cx="3828254" cy="369291"/>
          </a:xfrm>
          <a:prstGeom prst="rect">
            <a:avLst/>
          </a:prstGeom>
          <a:solidFill>
            <a:schemeClr val="accent2">
              <a:lumMod val="60000"/>
              <a:lumOff val="4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dirty="0">
                <a:solidFill>
                  <a:schemeClr val="tx1"/>
                </a:solidFill>
                <a:latin typeface="Arial"/>
                <a:ea typeface="Arial"/>
                <a:cs typeface="Arial"/>
                <a:sym typeface="Arial"/>
              </a:rPr>
              <a:t>Muros altos de ambiente sin techar</a:t>
            </a:r>
            <a:endParaRPr sz="1400" b="0" i="0" u="none" strike="noStrike" cap="none" dirty="0">
              <a:solidFill>
                <a:schemeClr val="tx1"/>
              </a:solidFill>
              <a:latin typeface="Arial"/>
              <a:ea typeface="Arial"/>
              <a:cs typeface="Arial"/>
              <a:sym typeface="Arial"/>
            </a:endParaRPr>
          </a:p>
        </p:txBody>
      </p:sp>
      <p:cxnSp>
        <p:nvCxnSpPr>
          <p:cNvPr id="24" name="Google Shape;516;p27"/>
          <p:cNvCxnSpPr>
            <a:cxnSpLocks/>
            <a:stCxn id="23" idx="0"/>
            <a:endCxn id="32" idx="2"/>
          </p:cNvCxnSpPr>
          <p:nvPr/>
        </p:nvCxnSpPr>
        <p:spPr>
          <a:xfrm flipH="1" flipV="1">
            <a:off x="5041605" y="5809831"/>
            <a:ext cx="1101148" cy="100499"/>
          </a:xfrm>
          <a:prstGeom prst="straightConnector1">
            <a:avLst/>
          </a:prstGeom>
          <a:noFill/>
          <a:ln w="12700" cap="flat" cmpd="sng">
            <a:solidFill>
              <a:srgbClr val="FF0000"/>
            </a:solidFill>
            <a:prstDash val="solid"/>
            <a:miter lim="800000"/>
            <a:headEnd type="none" w="sm" len="sm"/>
            <a:tailEnd type="none" w="sm" len="sm"/>
          </a:ln>
        </p:spPr>
      </p:cxnSp>
      <p:cxnSp>
        <p:nvCxnSpPr>
          <p:cNvPr id="25" name="Google Shape;517;p27"/>
          <p:cNvCxnSpPr>
            <a:cxnSpLocks/>
          </p:cNvCxnSpPr>
          <p:nvPr/>
        </p:nvCxnSpPr>
        <p:spPr>
          <a:xfrm flipV="1">
            <a:off x="6191998" y="5823657"/>
            <a:ext cx="4693253" cy="86673"/>
          </a:xfrm>
          <a:prstGeom prst="straightConnector1">
            <a:avLst/>
          </a:prstGeom>
          <a:noFill/>
          <a:ln w="12700" cap="flat" cmpd="sng">
            <a:solidFill>
              <a:srgbClr val="FF0000"/>
            </a:solidFill>
            <a:prstDash val="solid"/>
            <a:miter lim="800000"/>
            <a:headEnd type="none" w="sm" len="sm"/>
            <a:tailEnd type="none" w="sm" len="sm"/>
          </a:ln>
        </p:spPr>
      </p:cxnSp>
      <p:cxnSp>
        <p:nvCxnSpPr>
          <p:cNvPr id="26" name="Google Shape;518;p27"/>
          <p:cNvCxnSpPr>
            <a:cxnSpLocks/>
            <a:stCxn id="23" idx="0"/>
            <a:endCxn id="31" idx="2"/>
          </p:cNvCxnSpPr>
          <p:nvPr/>
        </p:nvCxnSpPr>
        <p:spPr>
          <a:xfrm flipH="1" flipV="1">
            <a:off x="5587153" y="2388201"/>
            <a:ext cx="555600" cy="3522129"/>
          </a:xfrm>
          <a:prstGeom prst="straightConnector1">
            <a:avLst/>
          </a:prstGeom>
          <a:noFill/>
          <a:ln w="12700" cap="flat" cmpd="sng">
            <a:solidFill>
              <a:srgbClr val="FF0000"/>
            </a:solidFill>
            <a:prstDash val="solid"/>
            <a:miter lim="800000"/>
            <a:headEnd type="none" w="sm" len="sm"/>
            <a:tailEnd type="none" w="sm" len="sm"/>
          </a:ln>
        </p:spPr>
      </p:cxnSp>
      <p:cxnSp>
        <p:nvCxnSpPr>
          <p:cNvPr id="27" name="Google Shape;519;p27"/>
          <p:cNvCxnSpPr>
            <a:cxnSpLocks/>
            <a:stCxn id="20" idx="2"/>
            <a:endCxn id="30" idx="0"/>
          </p:cNvCxnSpPr>
          <p:nvPr/>
        </p:nvCxnSpPr>
        <p:spPr>
          <a:xfrm flipH="1">
            <a:off x="9419716" y="2005918"/>
            <a:ext cx="542574" cy="1901398"/>
          </a:xfrm>
          <a:prstGeom prst="straightConnector1">
            <a:avLst/>
          </a:prstGeom>
          <a:noFill/>
          <a:ln w="12700" cap="flat" cmpd="sng">
            <a:solidFill>
              <a:srgbClr val="FF0000"/>
            </a:solidFill>
            <a:prstDash val="solid"/>
            <a:miter lim="800000"/>
            <a:headEnd type="none" w="sm" len="sm"/>
            <a:tailEnd type="none" w="sm" len="sm"/>
          </a:ln>
        </p:spPr>
      </p:cxnSp>
      <p:sp>
        <p:nvSpPr>
          <p:cNvPr id="28" name="Rectángulo 27">
            <a:extLst>
              <a:ext uri="{FF2B5EF4-FFF2-40B4-BE49-F238E27FC236}">
                <a16:creationId xmlns:a16="http://schemas.microsoft.com/office/drawing/2014/main" id="{03BE9EAF-EF3E-4A3F-86C2-84F09B70992F}"/>
              </a:ext>
            </a:extLst>
          </p:cNvPr>
          <p:cNvSpPr/>
          <p:nvPr/>
        </p:nvSpPr>
        <p:spPr>
          <a:xfrm rot="5400000">
            <a:off x="10870385" y="3164318"/>
            <a:ext cx="1778502" cy="200284"/>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29" name="Rectángulo 28">
            <a:extLst>
              <a:ext uri="{FF2B5EF4-FFF2-40B4-BE49-F238E27FC236}">
                <a16:creationId xmlns:a16="http://schemas.microsoft.com/office/drawing/2014/main" id="{0AFA2C9D-E8FE-43F3-A831-19922DC78C7B}"/>
              </a:ext>
            </a:extLst>
          </p:cNvPr>
          <p:cNvSpPr/>
          <p:nvPr/>
        </p:nvSpPr>
        <p:spPr>
          <a:xfrm>
            <a:off x="7061748" y="2187917"/>
            <a:ext cx="1778502" cy="200284"/>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30" name="Rectángulo 29">
            <a:extLst>
              <a:ext uri="{FF2B5EF4-FFF2-40B4-BE49-F238E27FC236}">
                <a16:creationId xmlns:a16="http://schemas.microsoft.com/office/drawing/2014/main" id="{7DDCDDA0-C9D2-4934-AE29-3B88E41CECAA}"/>
              </a:ext>
            </a:extLst>
          </p:cNvPr>
          <p:cNvSpPr/>
          <p:nvPr/>
        </p:nvSpPr>
        <p:spPr>
          <a:xfrm>
            <a:off x="9105344" y="3907316"/>
            <a:ext cx="628743" cy="177383"/>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31" name="Rectángulo 30">
            <a:extLst>
              <a:ext uri="{FF2B5EF4-FFF2-40B4-BE49-F238E27FC236}">
                <a16:creationId xmlns:a16="http://schemas.microsoft.com/office/drawing/2014/main" id="{0ECF5DA9-3C3D-4BF8-8E25-6E4E4E826214}"/>
              </a:ext>
            </a:extLst>
          </p:cNvPr>
          <p:cNvSpPr/>
          <p:nvPr/>
        </p:nvSpPr>
        <p:spPr>
          <a:xfrm>
            <a:off x="4558616" y="2190768"/>
            <a:ext cx="2057074" cy="197433"/>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32" name="Rectángulo 31">
            <a:extLst>
              <a:ext uri="{FF2B5EF4-FFF2-40B4-BE49-F238E27FC236}">
                <a16:creationId xmlns:a16="http://schemas.microsoft.com/office/drawing/2014/main" id="{8E73DB60-6764-410A-8E59-51A4DAF836DE}"/>
              </a:ext>
            </a:extLst>
          </p:cNvPr>
          <p:cNvSpPr/>
          <p:nvPr/>
        </p:nvSpPr>
        <p:spPr>
          <a:xfrm>
            <a:off x="4436760" y="5641317"/>
            <a:ext cx="1209690" cy="168514"/>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33" name="Rectángulo 32">
            <a:extLst>
              <a:ext uri="{FF2B5EF4-FFF2-40B4-BE49-F238E27FC236}">
                <a16:creationId xmlns:a16="http://schemas.microsoft.com/office/drawing/2014/main" id="{3FEF99A0-817D-411F-B972-ADCA14B6D328}"/>
              </a:ext>
            </a:extLst>
          </p:cNvPr>
          <p:cNvSpPr/>
          <p:nvPr/>
        </p:nvSpPr>
        <p:spPr>
          <a:xfrm>
            <a:off x="9957835" y="5646274"/>
            <a:ext cx="1697204" cy="144101"/>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Tree>
    <p:extLst>
      <p:ext uri="{BB962C8B-B14F-4D97-AF65-F5344CB8AC3E}">
        <p14:creationId xmlns:p14="http://schemas.microsoft.com/office/powerpoint/2010/main" val="191066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8" grpId="0" animBg="1"/>
      <p:bldP spid="29" grpId="0" animBg="1"/>
      <p:bldP spid="30" grpId="0" animBg="1"/>
      <p:bldP spid="31" grpId="0" animBg="1"/>
      <p:bldP spid="32" grpId="0" animBg="1"/>
      <p:bldP spid="3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Líneas y símbolos de pisos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7" name="Imagen 6">
            <a:extLst>
              <a:ext uri="{FF2B5EF4-FFF2-40B4-BE49-F238E27FC236}">
                <a16:creationId xmlns:a16="http://schemas.microsoft.com/office/drawing/2014/main" id="{049A43BB-AF99-45D7-B98A-D2F5302E1749}"/>
              </a:ext>
            </a:extLst>
          </p:cNvPr>
          <p:cNvPicPr>
            <a:picLocks noChangeAspect="1"/>
          </p:cNvPicPr>
          <p:nvPr/>
        </p:nvPicPr>
        <p:blipFill>
          <a:blip r:embed="rId3"/>
          <a:stretch>
            <a:fillRect/>
          </a:stretch>
        </p:blipFill>
        <p:spPr>
          <a:xfrm>
            <a:off x="4757195" y="1835685"/>
            <a:ext cx="7139621" cy="4333875"/>
          </a:xfrm>
          <a:prstGeom prst="rect">
            <a:avLst/>
          </a:prstGeom>
        </p:spPr>
      </p:pic>
      <p:sp>
        <p:nvSpPr>
          <p:cNvPr id="8" name="Rectángulo 7">
            <a:extLst>
              <a:ext uri="{FF2B5EF4-FFF2-40B4-BE49-F238E27FC236}">
                <a16:creationId xmlns:a16="http://schemas.microsoft.com/office/drawing/2014/main" id="{45E5F888-8828-4703-A167-034B4882CFBA}"/>
              </a:ext>
            </a:extLst>
          </p:cNvPr>
          <p:cNvSpPr/>
          <p:nvPr/>
        </p:nvSpPr>
        <p:spPr>
          <a:xfrm>
            <a:off x="268010" y="4417721"/>
            <a:ext cx="4003048" cy="1338828"/>
          </a:xfrm>
          <a:prstGeom prst="rect">
            <a:avLst/>
          </a:prstGeom>
        </p:spPr>
        <p:txBody>
          <a:bodyPr wrap="square">
            <a:spAutoFit/>
          </a:bodyPr>
          <a:lstStyle/>
          <a:p>
            <a:pPr algn="just">
              <a:lnSpc>
                <a:spcPct val="150000"/>
              </a:lnSpc>
            </a:pPr>
            <a:r>
              <a:rPr lang="es-PE" sz="1800" dirty="0">
                <a:solidFill>
                  <a:schemeClr val="dk1"/>
                </a:solidFill>
              </a:rPr>
              <a:t>En los planos se encontrará los niveles, área y el tipo de piso específico para cada ambiente</a:t>
            </a:r>
            <a:endParaRPr lang="es-PE" sz="1800" dirty="0"/>
          </a:p>
        </p:txBody>
      </p:sp>
      <p:sp>
        <p:nvSpPr>
          <p:cNvPr id="9" name="Google Shape;538;p29">
            <a:extLst>
              <a:ext uri="{FF2B5EF4-FFF2-40B4-BE49-F238E27FC236}">
                <a16:creationId xmlns:a16="http://schemas.microsoft.com/office/drawing/2014/main" id="{C5D275D6-E3ED-40C5-A767-3595D8680BD5}"/>
              </a:ext>
            </a:extLst>
          </p:cNvPr>
          <p:cNvSpPr txBox="1"/>
          <p:nvPr/>
        </p:nvSpPr>
        <p:spPr>
          <a:xfrm>
            <a:off x="268010" y="2041811"/>
            <a:ext cx="4003048" cy="216978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Aft>
                <a:spcPts val="0"/>
              </a:spcAft>
              <a:buClr>
                <a:srgbClr val="000000"/>
              </a:buClr>
              <a:buSzPts val="1800"/>
              <a:buFont typeface="Arial"/>
              <a:buNone/>
            </a:pPr>
            <a:r>
              <a:rPr lang="es-PE" sz="1800" b="0" i="0" u="none" strike="noStrike" cap="none" dirty="0">
                <a:solidFill>
                  <a:schemeClr val="dk1"/>
                </a:solidFill>
                <a:sym typeface="Arial"/>
              </a:rPr>
              <a:t>Se identifica en los planos con texturas y achurados, y estos varían de acuerdo al tipo de material a utilizar en el piso, como cerámica, pulido, césped, entre otros. </a:t>
            </a:r>
            <a:endParaRPr lang="es-PE" sz="1800" dirty="0">
              <a:solidFill>
                <a:schemeClr val="dk1"/>
              </a:solidFill>
            </a:endParaRPr>
          </a:p>
        </p:txBody>
      </p:sp>
      <p:cxnSp>
        <p:nvCxnSpPr>
          <p:cNvPr id="10" name="Conector recto de flecha 9">
            <a:extLst>
              <a:ext uri="{FF2B5EF4-FFF2-40B4-BE49-F238E27FC236}">
                <a16:creationId xmlns:a16="http://schemas.microsoft.com/office/drawing/2014/main" id="{6C711FE7-EB38-4F0C-8530-533E842F1387}"/>
              </a:ext>
            </a:extLst>
          </p:cNvPr>
          <p:cNvCxnSpPr>
            <a:cxnSpLocks/>
            <a:stCxn id="8" idx="3"/>
          </p:cNvCxnSpPr>
          <p:nvPr/>
        </p:nvCxnSpPr>
        <p:spPr>
          <a:xfrm flipV="1">
            <a:off x="4271058" y="4925555"/>
            <a:ext cx="2431299" cy="16158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488A191E-F886-409D-9623-228495E6A092}"/>
              </a:ext>
            </a:extLst>
          </p:cNvPr>
          <p:cNvCxnSpPr>
            <a:cxnSpLocks/>
          </p:cNvCxnSpPr>
          <p:nvPr/>
        </p:nvCxnSpPr>
        <p:spPr>
          <a:xfrm flipV="1">
            <a:off x="4271058" y="3229583"/>
            <a:ext cx="719231" cy="40624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27A8BEB9-32CF-4AFA-A988-CAC7A305DEFC}"/>
              </a:ext>
            </a:extLst>
          </p:cNvPr>
          <p:cNvSpPr/>
          <p:nvPr/>
        </p:nvSpPr>
        <p:spPr>
          <a:xfrm>
            <a:off x="5019471" y="2116986"/>
            <a:ext cx="2247088" cy="2163184"/>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3" name="Rectángulo 12">
            <a:extLst>
              <a:ext uri="{FF2B5EF4-FFF2-40B4-BE49-F238E27FC236}">
                <a16:creationId xmlns:a16="http://schemas.microsoft.com/office/drawing/2014/main" id="{EEF04861-4FB0-4A78-9256-F48755BB03DD}"/>
              </a:ext>
            </a:extLst>
          </p:cNvPr>
          <p:cNvSpPr/>
          <p:nvPr/>
        </p:nvSpPr>
        <p:spPr>
          <a:xfrm>
            <a:off x="6702357" y="4357675"/>
            <a:ext cx="1040860" cy="1075710"/>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Tree>
    <p:extLst>
      <p:ext uri="{BB962C8B-B14F-4D97-AF65-F5344CB8AC3E}">
        <p14:creationId xmlns:p14="http://schemas.microsoft.com/office/powerpoint/2010/main" val="216986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Líneas y símbolos de techos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7" name="Google Shape;782;p47"/>
          <p:cNvSpPr/>
          <p:nvPr/>
        </p:nvSpPr>
        <p:spPr>
          <a:xfrm>
            <a:off x="7193875" y="3056616"/>
            <a:ext cx="669073" cy="1962615"/>
          </a:xfrm>
          <a:prstGeom prst="rightArrow">
            <a:avLst>
              <a:gd name="adj1" fmla="val 50000"/>
              <a:gd name="adj2" fmla="val 50000"/>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8" name="Google Shape;785;p47"/>
          <p:cNvPicPr preferRelativeResize="0"/>
          <p:nvPr/>
        </p:nvPicPr>
        <p:blipFill rotWithShape="1">
          <a:blip r:embed="rId3">
            <a:alphaModFix/>
          </a:blip>
          <a:srcRect/>
          <a:stretch/>
        </p:blipFill>
        <p:spPr>
          <a:xfrm>
            <a:off x="321527" y="2315506"/>
            <a:ext cx="3058281" cy="3379238"/>
          </a:xfrm>
          <a:prstGeom prst="rect">
            <a:avLst/>
          </a:prstGeom>
          <a:noFill/>
          <a:ln>
            <a:noFill/>
          </a:ln>
        </p:spPr>
      </p:pic>
      <p:pic>
        <p:nvPicPr>
          <p:cNvPr id="9" name="Google Shape;795;p48">
            <a:extLst>
              <a:ext uri="{FF2B5EF4-FFF2-40B4-BE49-F238E27FC236}">
                <a16:creationId xmlns:a16="http://schemas.microsoft.com/office/drawing/2014/main" id="{057E0051-09E9-460A-AF34-D2E343461CBD}"/>
              </a:ext>
            </a:extLst>
          </p:cNvPr>
          <p:cNvPicPr preferRelativeResize="0"/>
          <p:nvPr/>
        </p:nvPicPr>
        <p:blipFill rotWithShape="1">
          <a:blip r:embed="rId4">
            <a:alphaModFix/>
          </a:blip>
          <a:srcRect/>
          <a:stretch/>
        </p:blipFill>
        <p:spPr>
          <a:xfrm>
            <a:off x="4238124" y="2396385"/>
            <a:ext cx="2835371" cy="3287069"/>
          </a:xfrm>
          <a:prstGeom prst="rect">
            <a:avLst/>
          </a:prstGeom>
          <a:noFill/>
          <a:ln>
            <a:noFill/>
          </a:ln>
        </p:spPr>
      </p:pic>
      <p:sp>
        <p:nvSpPr>
          <p:cNvPr id="10" name="Google Shape;782;p47">
            <a:extLst>
              <a:ext uri="{FF2B5EF4-FFF2-40B4-BE49-F238E27FC236}">
                <a16:creationId xmlns:a16="http://schemas.microsoft.com/office/drawing/2014/main" id="{5C99647E-8753-4995-8852-249D94BD94DC}"/>
              </a:ext>
            </a:extLst>
          </p:cNvPr>
          <p:cNvSpPr/>
          <p:nvPr/>
        </p:nvSpPr>
        <p:spPr>
          <a:xfrm>
            <a:off x="3469674" y="3056616"/>
            <a:ext cx="669073" cy="1962615"/>
          </a:xfrm>
          <a:prstGeom prst="rightArrow">
            <a:avLst>
              <a:gd name="adj1" fmla="val 50000"/>
              <a:gd name="adj2" fmla="val 50000"/>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 name="Imagen 10">
            <a:extLst>
              <a:ext uri="{FF2B5EF4-FFF2-40B4-BE49-F238E27FC236}">
                <a16:creationId xmlns:a16="http://schemas.microsoft.com/office/drawing/2014/main" id="{BF1B1BB6-9A33-44F8-8CC5-3B11C3E07F25}"/>
              </a:ext>
            </a:extLst>
          </p:cNvPr>
          <p:cNvPicPr>
            <a:picLocks noChangeAspect="1"/>
          </p:cNvPicPr>
          <p:nvPr/>
        </p:nvPicPr>
        <p:blipFill>
          <a:blip r:embed="rId5"/>
          <a:stretch>
            <a:fillRect/>
          </a:stretch>
        </p:blipFill>
        <p:spPr>
          <a:xfrm rot="16200000">
            <a:off x="7538215" y="2184024"/>
            <a:ext cx="5022315" cy="3642201"/>
          </a:xfrm>
          <a:prstGeom prst="rect">
            <a:avLst/>
          </a:prstGeom>
        </p:spPr>
      </p:pic>
      <p:cxnSp>
        <p:nvCxnSpPr>
          <p:cNvPr id="12" name="Conector recto de flecha 11">
            <a:extLst>
              <a:ext uri="{FF2B5EF4-FFF2-40B4-BE49-F238E27FC236}">
                <a16:creationId xmlns:a16="http://schemas.microsoft.com/office/drawing/2014/main" id="{DA2B15EB-E7D0-4B73-9AE5-D2AFCF149FA9}"/>
              </a:ext>
            </a:extLst>
          </p:cNvPr>
          <p:cNvCxnSpPr>
            <a:stCxn id="7" idx="3"/>
          </p:cNvCxnSpPr>
          <p:nvPr/>
        </p:nvCxnSpPr>
        <p:spPr>
          <a:xfrm flipV="1">
            <a:off x="7862948" y="2396385"/>
            <a:ext cx="2889933" cy="16415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8062BA67-4E90-41E1-A379-A51B1DCF2BA1}"/>
              </a:ext>
            </a:extLst>
          </p:cNvPr>
          <p:cNvCxnSpPr>
            <a:stCxn id="7" idx="3"/>
          </p:cNvCxnSpPr>
          <p:nvPr/>
        </p:nvCxnSpPr>
        <p:spPr>
          <a:xfrm>
            <a:off x="7862948" y="4037924"/>
            <a:ext cx="1720890" cy="20503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13">
            <a:extLst>
              <a:ext uri="{FF2B5EF4-FFF2-40B4-BE49-F238E27FC236}">
                <a16:creationId xmlns:a16="http://schemas.microsoft.com/office/drawing/2014/main" id="{7E2D6891-0A6F-475D-9822-F718E87EC437}"/>
              </a:ext>
            </a:extLst>
          </p:cNvPr>
          <p:cNvSpPr/>
          <p:nvPr/>
        </p:nvSpPr>
        <p:spPr>
          <a:xfrm>
            <a:off x="10353835" y="1493966"/>
            <a:ext cx="1516637" cy="1283742"/>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5" name="Rectángulo 14">
            <a:extLst>
              <a:ext uri="{FF2B5EF4-FFF2-40B4-BE49-F238E27FC236}">
                <a16:creationId xmlns:a16="http://schemas.microsoft.com/office/drawing/2014/main" id="{935C4137-107A-49AE-990F-B1EC7FA2E955}"/>
              </a:ext>
            </a:extLst>
          </p:cNvPr>
          <p:cNvSpPr/>
          <p:nvPr/>
        </p:nvSpPr>
        <p:spPr>
          <a:xfrm>
            <a:off x="8228272" y="5554494"/>
            <a:ext cx="3642200" cy="885218"/>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Tree>
    <p:extLst>
      <p:ext uri="{BB962C8B-B14F-4D97-AF65-F5344CB8AC3E}">
        <p14:creationId xmlns:p14="http://schemas.microsoft.com/office/powerpoint/2010/main" val="270316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Líneas y símbolos de áreas libres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7" name="Google Shape;802;p49"/>
          <p:cNvSpPr txBox="1"/>
          <p:nvPr/>
        </p:nvSpPr>
        <p:spPr>
          <a:xfrm>
            <a:off x="268010" y="2293736"/>
            <a:ext cx="5959369" cy="186970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900"/>
              </a:spcBef>
              <a:spcAft>
                <a:spcPts val="0"/>
              </a:spcAft>
              <a:buClr>
                <a:srgbClr val="000000"/>
              </a:buClr>
              <a:buSzPts val="1800"/>
              <a:buFont typeface="Arial"/>
              <a:buNone/>
            </a:pPr>
            <a:r>
              <a:rPr lang="es-PE" sz="1800" b="0" i="0" u="none" strike="noStrike" cap="none" dirty="0">
                <a:solidFill>
                  <a:schemeClr val="dk1"/>
                </a:solidFill>
                <a:latin typeface="Arial"/>
                <a:ea typeface="Arial"/>
                <a:cs typeface="Arial"/>
                <a:sym typeface="Arial"/>
              </a:rPr>
              <a:t>Los planos de planta de las áreas libres, muestran una vista de un jardín, estacionamiento, ductos de ventilación, otros, cuya identificación se realiza con las líneas punteadas de proyección.</a:t>
            </a:r>
            <a:endParaRPr sz="1400" b="0" i="0" u="none" strike="noStrike" cap="none" dirty="0">
              <a:solidFill>
                <a:srgbClr val="000000"/>
              </a:solidFill>
              <a:latin typeface="Arial"/>
              <a:ea typeface="Arial"/>
              <a:cs typeface="Arial"/>
              <a:sym typeface="Arial"/>
            </a:endParaRPr>
          </a:p>
        </p:txBody>
      </p:sp>
      <p:pic>
        <p:nvPicPr>
          <p:cNvPr id="8" name="Google Shape;803;p49"/>
          <p:cNvPicPr preferRelativeResize="0"/>
          <p:nvPr/>
        </p:nvPicPr>
        <p:blipFill rotWithShape="1">
          <a:blip r:embed="rId3">
            <a:alphaModFix/>
          </a:blip>
          <a:srcRect/>
          <a:stretch/>
        </p:blipFill>
        <p:spPr>
          <a:xfrm>
            <a:off x="7339690" y="1267806"/>
            <a:ext cx="4314460" cy="4903214"/>
          </a:xfrm>
          <a:prstGeom prst="rect">
            <a:avLst/>
          </a:prstGeom>
          <a:noFill/>
          <a:ln>
            <a:noFill/>
          </a:ln>
        </p:spPr>
      </p:pic>
      <p:sp>
        <p:nvSpPr>
          <p:cNvPr id="9" name="Google Shape;802;p49">
            <a:extLst>
              <a:ext uri="{FF2B5EF4-FFF2-40B4-BE49-F238E27FC236}">
                <a16:creationId xmlns:a16="http://schemas.microsoft.com/office/drawing/2014/main" id="{B0A396BD-4F73-45F0-B898-B740C6C80724}"/>
              </a:ext>
            </a:extLst>
          </p:cNvPr>
          <p:cNvSpPr txBox="1"/>
          <p:nvPr/>
        </p:nvSpPr>
        <p:spPr>
          <a:xfrm>
            <a:off x="268010" y="4301501"/>
            <a:ext cx="5959369" cy="103870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900"/>
              </a:spcBef>
              <a:spcAft>
                <a:spcPts val="0"/>
              </a:spcAft>
              <a:buClr>
                <a:srgbClr val="000000"/>
              </a:buClr>
              <a:buSzPts val="1800"/>
              <a:buFont typeface="Arial"/>
              <a:buNone/>
            </a:pPr>
            <a:r>
              <a:rPr lang="es-PE" sz="1800" dirty="0">
                <a:solidFill>
                  <a:schemeClr val="dk1"/>
                </a:solidFill>
              </a:rPr>
              <a:t>Por ejemplo, líneas de proyección para las áreas de jardín. </a:t>
            </a:r>
            <a:endParaRPr sz="1400" b="0" i="0" u="none" strike="noStrike" cap="none" dirty="0">
              <a:solidFill>
                <a:srgbClr val="000000"/>
              </a:solidFill>
              <a:latin typeface="Arial"/>
              <a:ea typeface="Arial"/>
              <a:cs typeface="Arial"/>
              <a:sym typeface="Arial"/>
            </a:endParaRPr>
          </a:p>
        </p:txBody>
      </p:sp>
      <p:cxnSp>
        <p:nvCxnSpPr>
          <p:cNvPr id="10" name="Conector recto de flecha 9">
            <a:extLst>
              <a:ext uri="{FF2B5EF4-FFF2-40B4-BE49-F238E27FC236}">
                <a16:creationId xmlns:a16="http://schemas.microsoft.com/office/drawing/2014/main" id="{AD908B2B-CA9C-4D49-9730-9333C1C3F7C9}"/>
              </a:ext>
            </a:extLst>
          </p:cNvPr>
          <p:cNvCxnSpPr>
            <a:stCxn id="9" idx="3"/>
          </p:cNvCxnSpPr>
          <p:nvPr/>
        </p:nvCxnSpPr>
        <p:spPr>
          <a:xfrm flipV="1">
            <a:off x="6227379" y="4163220"/>
            <a:ext cx="2977135" cy="6576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7A839E4C-70DE-4131-9EDF-903920CBFD3F}"/>
              </a:ext>
            </a:extLst>
          </p:cNvPr>
          <p:cNvCxnSpPr>
            <a:stCxn id="9" idx="3"/>
          </p:cNvCxnSpPr>
          <p:nvPr/>
        </p:nvCxnSpPr>
        <p:spPr>
          <a:xfrm flipV="1">
            <a:off x="6227379" y="2552217"/>
            <a:ext cx="3893014" cy="22686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C9167573-8A71-4F79-87DC-42F6D150D8EB}"/>
              </a:ext>
            </a:extLst>
          </p:cNvPr>
          <p:cNvSpPr/>
          <p:nvPr/>
        </p:nvSpPr>
        <p:spPr>
          <a:xfrm>
            <a:off x="9089239" y="1850030"/>
            <a:ext cx="1990565" cy="980720"/>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3" name="Rectángulo 12">
            <a:extLst>
              <a:ext uri="{FF2B5EF4-FFF2-40B4-BE49-F238E27FC236}">
                <a16:creationId xmlns:a16="http://schemas.microsoft.com/office/drawing/2014/main" id="{C55351B2-81A0-4E81-848A-9E215743AD61}"/>
              </a:ext>
            </a:extLst>
          </p:cNvPr>
          <p:cNvSpPr/>
          <p:nvPr/>
        </p:nvSpPr>
        <p:spPr>
          <a:xfrm>
            <a:off x="8988357" y="3610159"/>
            <a:ext cx="1488333" cy="1283742"/>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Tree>
    <p:extLst>
      <p:ext uri="{BB962C8B-B14F-4D97-AF65-F5344CB8AC3E}">
        <p14:creationId xmlns:p14="http://schemas.microsoft.com/office/powerpoint/2010/main" val="210496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Cuadros de vanos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7" name="Imagen 6">
            <a:extLst>
              <a:ext uri="{FF2B5EF4-FFF2-40B4-BE49-F238E27FC236}">
                <a16:creationId xmlns:a16="http://schemas.microsoft.com/office/drawing/2014/main" id="{02EE93E6-741D-4E3D-B483-9D8A109B664C}"/>
              </a:ext>
            </a:extLst>
          </p:cNvPr>
          <p:cNvPicPr>
            <a:picLocks noChangeAspect="1"/>
          </p:cNvPicPr>
          <p:nvPr/>
        </p:nvPicPr>
        <p:blipFill rotWithShape="1">
          <a:blip r:embed="rId3"/>
          <a:srcRect l="23547" r="8087"/>
          <a:stretch/>
        </p:blipFill>
        <p:spPr>
          <a:xfrm>
            <a:off x="8723092" y="1991715"/>
            <a:ext cx="3173724" cy="3292125"/>
          </a:xfrm>
          <a:prstGeom prst="rect">
            <a:avLst/>
          </a:prstGeom>
        </p:spPr>
      </p:pic>
      <p:sp>
        <p:nvSpPr>
          <p:cNvPr id="8" name="Google Shape;604;p33">
            <a:extLst>
              <a:ext uri="{FF2B5EF4-FFF2-40B4-BE49-F238E27FC236}">
                <a16:creationId xmlns:a16="http://schemas.microsoft.com/office/drawing/2014/main" id="{9C520047-9FED-4ED2-86FB-6C357621BC06}"/>
              </a:ext>
            </a:extLst>
          </p:cNvPr>
          <p:cNvSpPr txBox="1"/>
          <p:nvPr/>
        </p:nvSpPr>
        <p:spPr>
          <a:xfrm>
            <a:off x="6413061" y="4737504"/>
            <a:ext cx="1944318" cy="578404"/>
          </a:xfrm>
          <a:prstGeom prst="rect">
            <a:avLst/>
          </a:prstGeom>
          <a:solidFill>
            <a:schemeClr val="accent2">
              <a:lumMod val="60000"/>
              <a:lumOff val="40000"/>
            </a:schemeClr>
          </a:solidFill>
          <a:ln>
            <a:noFill/>
          </a:ln>
        </p:spPr>
        <p:txBody>
          <a:bodyPr spcFirstLastPara="1" wrap="square" lIns="0" tIns="0" rIns="0" bIns="0" anchor="ctr" anchorCtr="0">
            <a:noAutofit/>
          </a:bodyPr>
          <a:lstStyle/>
          <a:p>
            <a:pPr marR="0" lvl="0" algn="ctr" rtl="0">
              <a:lnSpc>
                <a:spcPct val="95621"/>
              </a:lnSpc>
              <a:spcBef>
                <a:spcPts val="0"/>
              </a:spcBef>
              <a:spcAft>
                <a:spcPts val="0"/>
              </a:spcAft>
              <a:buClr>
                <a:srgbClr val="000000"/>
              </a:buClr>
              <a:buSzPts val="1400"/>
              <a:buFont typeface="Arial"/>
              <a:buNone/>
            </a:pPr>
            <a:r>
              <a:rPr lang="es-PE" b="1" i="0" u="none" strike="noStrike" cap="none" dirty="0">
                <a:solidFill>
                  <a:schemeClr val="tx1"/>
                </a:solidFill>
                <a:latin typeface="Arial"/>
                <a:ea typeface="Arial"/>
                <a:cs typeface="Arial"/>
                <a:sym typeface="Arial"/>
              </a:rPr>
              <a:t>MURO EN CORTE</a:t>
            </a:r>
            <a:endParaRPr b="0" i="0" u="none" strike="noStrike" cap="none" dirty="0">
              <a:solidFill>
                <a:schemeClr val="tx1"/>
              </a:solidFill>
              <a:latin typeface="Arial"/>
              <a:ea typeface="Arial"/>
              <a:cs typeface="Arial"/>
              <a:sym typeface="Arial"/>
            </a:endParaRPr>
          </a:p>
        </p:txBody>
      </p:sp>
      <p:sp>
        <p:nvSpPr>
          <p:cNvPr id="9" name="Google Shape;605;p33">
            <a:extLst>
              <a:ext uri="{FF2B5EF4-FFF2-40B4-BE49-F238E27FC236}">
                <a16:creationId xmlns:a16="http://schemas.microsoft.com/office/drawing/2014/main" id="{7918E5F2-BC25-4B3B-8364-36EBB5FE02E4}"/>
              </a:ext>
            </a:extLst>
          </p:cNvPr>
          <p:cNvSpPr txBox="1"/>
          <p:nvPr/>
        </p:nvSpPr>
        <p:spPr>
          <a:xfrm>
            <a:off x="6418050" y="3087749"/>
            <a:ext cx="1944318" cy="413783"/>
          </a:xfrm>
          <a:prstGeom prst="rect">
            <a:avLst/>
          </a:prstGeom>
          <a:solidFill>
            <a:schemeClr val="accent2">
              <a:lumMod val="60000"/>
              <a:lumOff val="40000"/>
            </a:schemeClr>
          </a:solidFill>
          <a:ln>
            <a:noFill/>
          </a:ln>
        </p:spPr>
        <p:txBody>
          <a:bodyPr spcFirstLastPara="1" wrap="square" lIns="0" tIns="0" rIns="0" bIns="0" anchor="ctr" anchorCtr="0">
            <a:noAutofit/>
          </a:bodyPr>
          <a:lstStyle/>
          <a:p>
            <a:pPr marR="0" lvl="0" algn="ctr" rtl="0">
              <a:lnSpc>
                <a:spcPct val="95621"/>
              </a:lnSpc>
              <a:spcBef>
                <a:spcPts val="0"/>
              </a:spcBef>
              <a:spcAft>
                <a:spcPts val="0"/>
              </a:spcAft>
              <a:buClr>
                <a:srgbClr val="000000"/>
              </a:buClr>
              <a:buSzPts val="1400"/>
              <a:buFont typeface="Arial"/>
              <a:buNone/>
            </a:pPr>
            <a:r>
              <a:rPr lang="es-PE" b="1" i="0" u="none" strike="noStrike" cap="none" dirty="0">
                <a:solidFill>
                  <a:schemeClr val="tx1"/>
                </a:solidFill>
                <a:latin typeface="Arial"/>
                <a:ea typeface="Arial"/>
                <a:cs typeface="Arial"/>
                <a:sym typeface="Arial"/>
              </a:rPr>
              <a:t>BARRIDO</a:t>
            </a:r>
            <a:endParaRPr b="0" i="0" u="none" strike="noStrike" cap="none" dirty="0">
              <a:solidFill>
                <a:schemeClr val="tx1"/>
              </a:solidFill>
              <a:latin typeface="Arial"/>
              <a:ea typeface="Arial"/>
              <a:cs typeface="Arial"/>
              <a:sym typeface="Arial"/>
            </a:endParaRPr>
          </a:p>
        </p:txBody>
      </p:sp>
      <p:sp>
        <p:nvSpPr>
          <p:cNvPr id="10" name="Google Shape;606;p33">
            <a:extLst>
              <a:ext uri="{FF2B5EF4-FFF2-40B4-BE49-F238E27FC236}">
                <a16:creationId xmlns:a16="http://schemas.microsoft.com/office/drawing/2014/main" id="{4BEC21B1-8152-4CA1-AF11-C1B9B2DC621B}"/>
              </a:ext>
            </a:extLst>
          </p:cNvPr>
          <p:cNvSpPr txBox="1"/>
          <p:nvPr/>
        </p:nvSpPr>
        <p:spPr>
          <a:xfrm>
            <a:off x="6413061" y="2125345"/>
            <a:ext cx="1944318" cy="578405"/>
          </a:xfrm>
          <a:prstGeom prst="rect">
            <a:avLst/>
          </a:prstGeom>
          <a:solidFill>
            <a:schemeClr val="accent2">
              <a:lumMod val="60000"/>
              <a:lumOff val="40000"/>
            </a:schemeClr>
          </a:solidFill>
          <a:ln>
            <a:noFill/>
          </a:ln>
        </p:spPr>
        <p:txBody>
          <a:bodyPr spcFirstLastPara="1" wrap="square" lIns="0" tIns="0" rIns="0" bIns="0" anchor="ctr" anchorCtr="0">
            <a:noAutofit/>
          </a:bodyPr>
          <a:lstStyle/>
          <a:p>
            <a:pPr marR="0" lvl="0" algn="ctr" rtl="0">
              <a:lnSpc>
                <a:spcPct val="95621"/>
              </a:lnSpc>
              <a:spcBef>
                <a:spcPts val="0"/>
              </a:spcBef>
              <a:spcAft>
                <a:spcPts val="0"/>
              </a:spcAft>
              <a:buClr>
                <a:srgbClr val="000000"/>
              </a:buClr>
              <a:buSzPts val="1400"/>
              <a:buFont typeface="Arial"/>
              <a:buNone/>
            </a:pPr>
            <a:r>
              <a:rPr lang="es-PE" b="1" i="0" u="none" strike="noStrike" cap="none" dirty="0">
                <a:solidFill>
                  <a:schemeClr val="tx1"/>
                </a:solidFill>
                <a:latin typeface="Arial"/>
                <a:ea typeface="Arial"/>
                <a:cs typeface="Arial"/>
                <a:sym typeface="Arial"/>
              </a:rPr>
              <a:t>HOJA DE LA PUERTA</a:t>
            </a:r>
            <a:endParaRPr b="0" i="0" u="none" strike="noStrike" cap="none" dirty="0">
              <a:solidFill>
                <a:schemeClr val="tx1"/>
              </a:solidFill>
              <a:latin typeface="Arial"/>
              <a:ea typeface="Arial"/>
              <a:cs typeface="Arial"/>
              <a:sym typeface="Arial"/>
            </a:endParaRPr>
          </a:p>
        </p:txBody>
      </p:sp>
      <p:cxnSp>
        <p:nvCxnSpPr>
          <p:cNvPr id="11" name="Conector recto de flecha 10">
            <a:extLst>
              <a:ext uri="{FF2B5EF4-FFF2-40B4-BE49-F238E27FC236}">
                <a16:creationId xmlns:a16="http://schemas.microsoft.com/office/drawing/2014/main" id="{6A8D1F65-35FE-47A2-81A1-6933108F8311}"/>
              </a:ext>
            </a:extLst>
          </p:cNvPr>
          <p:cNvCxnSpPr>
            <a:cxnSpLocks/>
            <a:stCxn id="10" idx="3"/>
          </p:cNvCxnSpPr>
          <p:nvPr/>
        </p:nvCxnSpPr>
        <p:spPr>
          <a:xfrm>
            <a:off x="8357379" y="2414548"/>
            <a:ext cx="2729438" cy="6641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6EE83CED-EE52-465B-B0E9-2F960E481B6D}"/>
              </a:ext>
            </a:extLst>
          </p:cNvPr>
          <p:cNvCxnSpPr>
            <a:cxnSpLocks/>
            <a:stCxn id="9" idx="3"/>
          </p:cNvCxnSpPr>
          <p:nvPr/>
        </p:nvCxnSpPr>
        <p:spPr>
          <a:xfrm>
            <a:off x="8362368" y="3294641"/>
            <a:ext cx="1171650" cy="1810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E05C47F3-C675-4E10-8572-C2D1E1C44195}"/>
              </a:ext>
            </a:extLst>
          </p:cNvPr>
          <p:cNvCxnSpPr>
            <a:cxnSpLocks/>
            <a:stCxn id="8" idx="3"/>
          </p:cNvCxnSpPr>
          <p:nvPr/>
        </p:nvCxnSpPr>
        <p:spPr>
          <a:xfrm flipV="1">
            <a:off x="8357379" y="4416726"/>
            <a:ext cx="553398" cy="6099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01C45C8B-980A-4F79-AC7E-1F4CBE004E8E}"/>
              </a:ext>
            </a:extLst>
          </p:cNvPr>
          <p:cNvCxnSpPr>
            <a:cxnSpLocks/>
            <a:stCxn id="16" idx="0"/>
          </p:cNvCxnSpPr>
          <p:nvPr/>
        </p:nvCxnSpPr>
        <p:spPr>
          <a:xfrm flipV="1">
            <a:off x="10506177" y="4127905"/>
            <a:ext cx="488043" cy="13559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85B2E076-57E6-4445-866B-4B094F0CE482}"/>
              </a:ext>
            </a:extLst>
          </p:cNvPr>
          <p:cNvCxnSpPr>
            <a:cxnSpLocks/>
            <a:stCxn id="16" idx="0"/>
          </p:cNvCxnSpPr>
          <p:nvPr/>
        </p:nvCxnSpPr>
        <p:spPr>
          <a:xfrm flipH="1" flipV="1">
            <a:off x="9534018" y="4233540"/>
            <a:ext cx="972159" cy="12503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Google Shape;604;p33">
            <a:extLst>
              <a:ext uri="{FF2B5EF4-FFF2-40B4-BE49-F238E27FC236}">
                <a16:creationId xmlns:a16="http://schemas.microsoft.com/office/drawing/2014/main" id="{76C46E8D-AF7B-4AAD-AEDD-59D8F3D9E6EB}"/>
              </a:ext>
            </a:extLst>
          </p:cNvPr>
          <p:cNvSpPr txBox="1"/>
          <p:nvPr/>
        </p:nvSpPr>
        <p:spPr>
          <a:xfrm>
            <a:off x="9534018" y="5483896"/>
            <a:ext cx="1944318" cy="300870"/>
          </a:xfrm>
          <a:prstGeom prst="rect">
            <a:avLst/>
          </a:prstGeom>
          <a:solidFill>
            <a:schemeClr val="accent2">
              <a:lumMod val="60000"/>
              <a:lumOff val="40000"/>
            </a:schemeClr>
          </a:solidFill>
          <a:ln>
            <a:noFill/>
          </a:ln>
        </p:spPr>
        <p:txBody>
          <a:bodyPr spcFirstLastPara="1" wrap="square" lIns="0" tIns="0" rIns="0" bIns="0" anchor="ctr" anchorCtr="0">
            <a:noAutofit/>
          </a:bodyPr>
          <a:lstStyle/>
          <a:p>
            <a:pPr marR="0" lvl="0" algn="ctr" rtl="0">
              <a:lnSpc>
                <a:spcPct val="95621"/>
              </a:lnSpc>
              <a:spcBef>
                <a:spcPts val="0"/>
              </a:spcBef>
              <a:spcAft>
                <a:spcPts val="0"/>
              </a:spcAft>
              <a:buClr>
                <a:srgbClr val="000000"/>
              </a:buClr>
              <a:buSzPts val="1400"/>
              <a:buFont typeface="Arial"/>
              <a:buNone/>
            </a:pPr>
            <a:r>
              <a:rPr lang="es-PE" b="1" dirty="0">
                <a:solidFill>
                  <a:schemeClr val="tx1"/>
                </a:solidFill>
              </a:rPr>
              <a:t>MARCO</a:t>
            </a:r>
            <a:endParaRPr b="0" i="0" u="none" strike="noStrike" cap="none" dirty="0">
              <a:solidFill>
                <a:schemeClr val="tx1"/>
              </a:solidFill>
              <a:sym typeface="Arial"/>
            </a:endParaRPr>
          </a:p>
        </p:txBody>
      </p:sp>
      <p:pic>
        <p:nvPicPr>
          <p:cNvPr id="17" name="Imagen 16">
            <a:extLst>
              <a:ext uri="{FF2B5EF4-FFF2-40B4-BE49-F238E27FC236}">
                <a16:creationId xmlns:a16="http://schemas.microsoft.com/office/drawing/2014/main" id="{FDF50991-3066-4A8D-905E-06E85F48EE32}"/>
              </a:ext>
            </a:extLst>
          </p:cNvPr>
          <p:cNvPicPr>
            <a:picLocks noChangeAspect="1"/>
          </p:cNvPicPr>
          <p:nvPr/>
        </p:nvPicPr>
        <p:blipFill>
          <a:blip r:embed="rId4"/>
          <a:stretch>
            <a:fillRect/>
          </a:stretch>
        </p:blipFill>
        <p:spPr>
          <a:xfrm>
            <a:off x="351918" y="1991715"/>
            <a:ext cx="5670417" cy="4212600"/>
          </a:xfrm>
          <a:prstGeom prst="rect">
            <a:avLst/>
          </a:prstGeom>
        </p:spPr>
      </p:pic>
      <p:sp>
        <p:nvSpPr>
          <p:cNvPr id="18" name="Rectángulo 17">
            <a:extLst>
              <a:ext uri="{FF2B5EF4-FFF2-40B4-BE49-F238E27FC236}">
                <a16:creationId xmlns:a16="http://schemas.microsoft.com/office/drawing/2014/main" id="{974D07BC-2366-4B5A-B7E8-5351EA87448F}"/>
              </a:ext>
            </a:extLst>
          </p:cNvPr>
          <p:cNvSpPr/>
          <p:nvPr/>
        </p:nvSpPr>
        <p:spPr>
          <a:xfrm>
            <a:off x="436132" y="3429000"/>
            <a:ext cx="889581" cy="1012083"/>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9" name="Rectángulo 18">
            <a:extLst>
              <a:ext uri="{FF2B5EF4-FFF2-40B4-BE49-F238E27FC236}">
                <a16:creationId xmlns:a16="http://schemas.microsoft.com/office/drawing/2014/main" id="{7133C8A8-63F3-4AAB-99B1-D217EE52C464}"/>
              </a:ext>
            </a:extLst>
          </p:cNvPr>
          <p:cNvSpPr/>
          <p:nvPr/>
        </p:nvSpPr>
        <p:spPr>
          <a:xfrm>
            <a:off x="2864804" y="4818567"/>
            <a:ext cx="1035987" cy="1212582"/>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20" name="Rectángulo 19">
            <a:extLst>
              <a:ext uri="{FF2B5EF4-FFF2-40B4-BE49-F238E27FC236}">
                <a16:creationId xmlns:a16="http://schemas.microsoft.com/office/drawing/2014/main" id="{C839633A-EB27-4F9B-B400-0BC572DEE9EE}"/>
              </a:ext>
            </a:extLst>
          </p:cNvPr>
          <p:cNvSpPr/>
          <p:nvPr/>
        </p:nvSpPr>
        <p:spPr>
          <a:xfrm>
            <a:off x="905361" y="5379395"/>
            <a:ext cx="1035987" cy="824919"/>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Tree>
    <p:extLst>
      <p:ext uri="{BB962C8B-B14F-4D97-AF65-F5344CB8AC3E}">
        <p14:creationId xmlns:p14="http://schemas.microsoft.com/office/powerpoint/2010/main" val="130708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6" grpId="0" animBg="1"/>
      <p:bldP spid="18" grpId="0" animBg="1"/>
      <p:bldP spid="19" grpId="0" animBg="1"/>
      <p:bldP spid="2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rPr>
              <a:t>Cuadro de vanos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7" name="Google Shape;579;p32"/>
          <p:cNvSpPr/>
          <p:nvPr/>
        </p:nvSpPr>
        <p:spPr>
          <a:xfrm>
            <a:off x="9260732" y="3356042"/>
            <a:ext cx="379379" cy="400110"/>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endParaRPr sz="600" b="1" i="0" u="none" strike="noStrike" cap="none">
              <a:solidFill>
                <a:schemeClr val="dk1"/>
              </a:solidFill>
              <a:latin typeface="Arial"/>
              <a:ea typeface="Arial"/>
              <a:cs typeface="Arial"/>
              <a:sym typeface="Arial"/>
            </a:endParaRPr>
          </a:p>
        </p:txBody>
      </p:sp>
      <p:sp>
        <p:nvSpPr>
          <p:cNvPr id="8" name="Google Shape;580;p32"/>
          <p:cNvSpPr txBox="1"/>
          <p:nvPr/>
        </p:nvSpPr>
        <p:spPr>
          <a:xfrm>
            <a:off x="9260732" y="3356042"/>
            <a:ext cx="57393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PE" sz="1800" b="0" i="0" u="none" strike="noStrike" cap="none">
                <a:solidFill>
                  <a:schemeClr val="dk1"/>
                </a:solidFill>
                <a:latin typeface="Arial"/>
                <a:ea typeface="Arial"/>
                <a:cs typeface="Arial"/>
                <a:sym typeface="Arial"/>
              </a:rPr>
              <a:t>P1</a:t>
            </a:r>
            <a:endParaRPr sz="1400" b="0" i="0" u="none" strike="noStrike" cap="none">
              <a:solidFill>
                <a:srgbClr val="000000"/>
              </a:solidFill>
              <a:latin typeface="Arial"/>
              <a:ea typeface="Arial"/>
              <a:cs typeface="Arial"/>
              <a:sym typeface="Arial"/>
            </a:endParaRPr>
          </a:p>
        </p:txBody>
      </p:sp>
      <p:pic>
        <p:nvPicPr>
          <p:cNvPr id="10" name="Imagen 9">
            <a:extLst>
              <a:ext uri="{FF2B5EF4-FFF2-40B4-BE49-F238E27FC236}">
                <a16:creationId xmlns:a16="http://schemas.microsoft.com/office/drawing/2014/main" id="{BC7D2AC6-EA94-457F-A065-96775C8B78C1}"/>
              </a:ext>
            </a:extLst>
          </p:cNvPr>
          <p:cNvPicPr>
            <a:picLocks noChangeAspect="1"/>
          </p:cNvPicPr>
          <p:nvPr/>
        </p:nvPicPr>
        <p:blipFill>
          <a:blip r:embed="rId3"/>
          <a:stretch>
            <a:fillRect/>
          </a:stretch>
        </p:blipFill>
        <p:spPr>
          <a:xfrm>
            <a:off x="351918" y="1991715"/>
            <a:ext cx="5670417" cy="4212600"/>
          </a:xfrm>
          <a:prstGeom prst="rect">
            <a:avLst/>
          </a:prstGeom>
        </p:spPr>
      </p:pic>
      <p:sp>
        <p:nvSpPr>
          <p:cNvPr id="11" name="Rectángulo 10">
            <a:extLst>
              <a:ext uri="{FF2B5EF4-FFF2-40B4-BE49-F238E27FC236}">
                <a16:creationId xmlns:a16="http://schemas.microsoft.com/office/drawing/2014/main" id="{DDAAC5D3-8AC9-4C93-B915-17095E7824EE}"/>
              </a:ext>
            </a:extLst>
          </p:cNvPr>
          <p:cNvSpPr/>
          <p:nvPr/>
        </p:nvSpPr>
        <p:spPr>
          <a:xfrm>
            <a:off x="432943" y="3402959"/>
            <a:ext cx="925155" cy="1094273"/>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2" name="Rectángulo 11">
            <a:extLst>
              <a:ext uri="{FF2B5EF4-FFF2-40B4-BE49-F238E27FC236}">
                <a16:creationId xmlns:a16="http://schemas.microsoft.com/office/drawing/2014/main" id="{39EF2558-4E46-48F2-9002-2E4089295148}"/>
              </a:ext>
            </a:extLst>
          </p:cNvPr>
          <p:cNvSpPr/>
          <p:nvPr/>
        </p:nvSpPr>
        <p:spPr>
          <a:xfrm>
            <a:off x="2812023" y="4838218"/>
            <a:ext cx="1042347" cy="1226915"/>
          </a:xfrm>
          <a:prstGeom prst="rect">
            <a:avLst/>
          </a:prstGeom>
          <a:solidFill>
            <a:srgbClr val="00B050">
              <a:alpha val="11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3" name="Rectángulo 12">
            <a:extLst>
              <a:ext uri="{FF2B5EF4-FFF2-40B4-BE49-F238E27FC236}">
                <a16:creationId xmlns:a16="http://schemas.microsoft.com/office/drawing/2014/main" id="{6E8AF6E8-DD39-4822-BC56-D8C5FC0E40AB}"/>
              </a:ext>
            </a:extLst>
          </p:cNvPr>
          <p:cNvSpPr/>
          <p:nvPr/>
        </p:nvSpPr>
        <p:spPr>
          <a:xfrm>
            <a:off x="936882" y="5370653"/>
            <a:ext cx="1042347" cy="897391"/>
          </a:xfrm>
          <a:prstGeom prst="rect">
            <a:avLst/>
          </a:prstGeom>
          <a:solidFill>
            <a:srgbClr val="00B050">
              <a:alpha val="11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grpSp>
        <p:nvGrpSpPr>
          <p:cNvPr id="3" name="Grupo 2"/>
          <p:cNvGrpSpPr/>
          <p:nvPr/>
        </p:nvGrpSpPr>
        <p:grpSpPr>
          <a:xfrm>
            <a:off x="6202169" y="1991715"/>
            <a:ext cx="5706404" cy="3545236"/>
            <a:chOff x="6202169" y="1991715"/>
            <a:chExt cx="5706404" cy="3545236"/>
          </a:xfrm>
        </p:grpSpPr>
        <p:pic>
          <p:nvPicPr>
            <p:cNvPr id="9" name="Google Shape;565;p31">
              <a:extLst>
                <a:ext uri="{FF2B5EF4-FFF2-40B4-BE49-F238E27FC236}">
                  <a16:creationId xmlns:a16="http://schemas.microsoft.com/office/drawing/2014/main" id="{DF832A7B-0515-489A-8CED-90BA5BA9177F}"/>
                </a:ext>
              </a:extLst>
            </p:cNvPr>
            <p:cNvPicPr preferRelativeResize="0"/>
            <p:nvPr/>
          </p:nvPicPr>
          <p:blipFill rotWithShape="1">
            <a:blip r:embed="rId4">
              <a:alphaModFix/>
            </a:blip>
            <a:srcRect/>
            <a:stretch/>
          </p:blipFill>
          <p:spPr>
            <a:xfrm>
              <a:off x="6202169" y="1991715"/>
              <a:ext cx="5694648" cy="3545236"/>
            </a:xfrm>
            <a:prstGeom prst="rect">
              <a:avLst/>
            </a:prstGeom>
            <a:noFill/>
            <a:ln>
              <a:noFill/>
            </a:ln>
          </p:spPr>
        </p:pic>
        <p:sp>
          <p:nvSpPr>
            <p:cNvPr id="14" name="Rectángulo 13">
              <a:extLst>
                <a:ext uri="{FF2B5EF4-FFF2-40B4-BE49-F238E27FC236}">
                  <a16:creationId xmlns:a16="http://schemas.microsoft.com/office/drawing/2014/main" id="{00EDF781-D3EB-4837-B2D3-58686D47BBAF}"/>
                </a:ext>
              </a:extLst>
            </p:cNvPr>
            <p:cNvSpPr/>
            <p:nvPr/>
          </p:nvSpPr>
          <p:spPr>
            <a:xfrm>
              <a:off x="6292202" y="3710106"/>
              <a:ext cx="5607972" cy="369332"/>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5" name="Rectángulo 14">
              <a:extLst>
                <a:ext uri="{FF2B5EF4-FFF2-40B4-BE49-F238E27FC236}">
                  <a16:creationId xmlns:a16="http://schemas.microsoft.com/office/drawing/2014/main" id="{41E6DC16-222A-4D91-99F9-5B8BB142F7E4}"/>
                </a:ext>
              </a:extLst>
            </p:cNvPr>
            <p:cNvSpPr/>
            <p:nvPr/>
          </p:nvSpPr>
          <p:spPr>
            <a:xfrm>
              <a:off x="6300601" y="4163771"/>
              <a:ext cx="5607972" cy="352917"/>
            </a:xfrm>
            <a:prstGeom prst="rect">
              <a:avLst/>
            </a:prstGeom>
            <a:solidFill>
              <a:srgbClr val="00B050">
                <a:alpha val="11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2" name="CuadroTexto 1"/>
            <p:cNvSpPr txBox="1"/>
            <p:nvPr/>
          </p:nvSpPr>
          <p:spPr>
            <a:xfrm>
              <a:off x="6414448" y="2171903"/>
              <a:ext cx="5267712" cy="461665"/>
            </a:xfrm>
            <a:prstGeom prst="rect">
              <a:avLst/>
            </a:prstGeom>
            <a:solidFill>
              <a:schemeClr val="bg1"/>
            </a:solidFill>
            <a:ln>
              <a:noFill/>
            </a:ln>
          </p:spPr>
          <p:txBody>
            <a:bodyPr wrap="square" rtlCol="0">
              <a:spAutoFit/>
            </a:bodyPr>
            <a:lstStyle/>
            <a:p>
              <a:pPr algn="ctr"/>
              <a:r>
                <a:rPr lang="es-PE" sz="2400" dirty="0"/>
                <a:t>CUADRO DE VANOS PUERTAS</a:t>
              </a:r>
            </a:p>
          </p:txBody>
        </p:sp>
      </p:grpSp>
    </p:spTree>
    <p:extLst>
      <p:ext uri="{BB962C8B-B14F-4D97-AF65-F5344CB8AC3E}">
        <p14:creationId xmlns:p14="http://schemas.microsoft.com/office/powerpoint/2010/main" val="218249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Cuadro de vanos de puertas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grpSp>
        <p:nvGrpSpPr>
          <p:cNvPr id="7" name="Grupo 6">
            <a:extLst>
              <a:ext uri="{FF2B5EF4-FFF2-40B4-BE49-F238E27FC236}">
                <a16:creationId xmlns:a16="http://schemas.microsoft.com/office/drawing/2014/main" id="{5239037D-A04B-44D3-9561-08319AA52A24}"/>
              </a:ext>
            </a:extLst>
          </p:cNvPr>
          <p:cNvGrpSpPr/>
          <p:nvPr/>
        </p:nvGrpSpPr>
        <p:grpSpPr>
          <a:xfrm>
            <a:off x="1108622" y="4201101"/>
            <a:ext cx="2709736" cy="1986600"/>
            <a:chOff x="1108622" y="4201101"/>
            <a:chExt cx="2709736" cy="1986600"/>
          </a:xfrm>
        </p:grpSpPr>
        <p:sp>
          <p:nvSpPr>
            <p:cNvPr id="8" name="Google Shape;607;p33"/>
            <p:cNvSpPr txBox="1"/>
            <p:nvPr/>
          </p:nvSpPr>
          <p:spPr>
            <a:xfrm>
              <a:off x="2276833" y="4429798"/>
              <a:ext cx="1541525" cy="218467"/>
            </a:xfrm>
            <a:prstGeom prst="rect">
              <a:avLst/>
            </a:prstGeom>
            <a:noFill/>
            <a:ln>
              <a:noFill/>
            </a:ln>
          </p:spPr>
          <p:txBody>
            <a:bodyPr spcFirstLastPara="1" wrap="square" lIns="0" tIns="0" rIns="0" bIns="0" anchor="t" anchorCtr="0">
              <a:noAutofit/>
            </a:bodyPr>
            <a:lstStyle/>
            <a:p>
              <a:pPr marL="309372" marR="126536" lvl="0" indent="-142239" algn="l" rtl="0">
                <a:lnSpc>
                  <a:spcPct val="100020"/>
                </a:lnSpc>
                <a:spcBef>
                  <a:spcPts val="0"/>
                </a:spcBef>
                <a:spcAft>
                  <a:spcPts val="0"/>
                </a:spcAft>
                <a:buClr>
                  <a:srgbClr val="000000"/>
                </a:buClr>
                <a:buSzPts val="1400"/>
                <a:buFont typeface="Arial"/>
                <a:buNone/>
              </a:pPr>
              <a:r>
                <a:rPr lang="es-PE" sz="1400" b="1" i="0" u="none" strike="noStrike" cap="none" dirty="0">
                  <a:solidFill>
                    <a:schemeClr val="dk1"/>
                  </a:solidFill>
                  <a:latin typeface="Arial"/>
                  <a:ea typeface="Arial"/>
                  <a:cs typeface="Arial"/>
                  <a:sym typeface="Arial"/>
                </a:rPr>
                <a:t>HOJA DE LA PUERTA</a:t>
              </a:r>
              <a:endParaRPr sz="1400" b="0" i="0" u="none" strike="noStrike" cap="none" dirty="0">
                <a:solidFill>
                  <a:schemeClr val="dk1"/>
                </a:solidFill>
                <a:latin typeface="Arial"/>
                <a:ea typeface="Arial"/>
                <a:cs typeface="Arial"/>
                <a:sym typeface="Arial"/>
              </a:endParaRPr>
            </a:p>
          </p:txBody>
        </p:sp>
        <p:pic>
          <p:nvPicPr>
            <p:cNvPr id="9" name="Google Shape;609;p33"/>
            <p:cNvPicPr preferRelativeResize="0"/>
            <p:nvPr/>
          </p:nvPicPr>
          <p:blipFill rotWithShape="1">
            <a:blip r:embed="rId3">
              <a:alphaModFix/>
            </a:blip>
            <a:srcRect/>
            <a:stretch/>
          </p:blipFill>
          <p:spPr>
            <a:xfrm>
              <a:off x="1108622" y="4201101"/>
              <a:ext cx="1264241" cy="1986600"/>
            </a:xfrm>
            <a:prstGeom prst="rect">
              <a:avLst/>
            </a:prstGeom>
            <a:noFill/>
            <a:ln>
              <a:noFill/>
            </a:ln>
            <a:effectLst>
              <a:outerShdw blurRad="190500" algn="tl" rotWithShape="0">
                <a:srgbClr val="000000">
                  <a:alpha val="69411"/>
                </a:srgbClr>
              </a:outerShdw>
            </a:effectLst>
          </p:spPr>
        </p:pic>
        <p:sp>
          <p:nvSpPr>
            <p:cNvPr id="10" name="Google Shape;611;p33"/>
            <p:cNvSpPr/>
            <p:nvPr/>
          </p:nvSpPr>
          <p:spPr>
            <a:xfrm>
              <a:off x="1654431" y="4657424"/>
              <a:ext cx="749185" cy="495730"/>
            </a:xfrm>
            <a:custGeom>
              <a:avLst/>
              <a:gdLst/>
              <a:ahLst/>
              <a:cxnLst/>
              <a:rect l="l" t="t" r="r" b="b"/>
              <a:pathLst>
                <a:path w="933703" h="876058" extrusionOk="0">
                  <a:moveTo>
                    <a:pt x="933703" y="0"/>
                  </a:moveTo>
                  <a:lnTo>
                    <a:pt x="0" y="876058"/>
                  </a:lnTo>
                </a:path>
              </a:pathLst>
            </a:custGeom>
            <a:noFill/>
            <a:ln w="25400" cap="flat" cmpd="sng">
              <a:solidFill>
                <a:srgbClr val="92CDD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1" name="Google Shape;620;p34">
            <a:extLst>
              <a:ext uri="{FF2B5EF4-FFF2-40B4-BE49-F238E27FC236}">
                <a16:creationId xmlns:a16="http://schemas.microsoft.com/office/drawing/2014/main" id="{3EA8FDD5-3A41-4522-9925-F2F4718CF8BA}"/>
              </a:ext>
            </a:extLst>
          </p:cNvPr>
          <p:cNvSpPr/>
          <p:nvPr/>
        </p:nvSpPr>
        <p:spPr>
          <a:xfrm>
            <a:off x="4724379" y="2520538"/>
            <a:ext cx="2459923" cy="1738816"/>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2" name="Google Shape;621;p34">
            <a:extLst>
              <a:ext uri="{FF2B5EF4-FFF2-40B4-BE49-F238E27FC236}">
                <a16:creationId xmlns:a16="http://schemas.microsoft.com/office/drawing/2014/main" id="{39AA6EBF-2E02-4F15-8EE1-F3B070136A34}"/>
              </a:ext>
            </a:extLst>
          </p:cNvPr>
          <p:cNvPicPr preferRelativeResize="0"/>
          <p:nvPr/>
        </p:nvPicPr>
        <p:blipFill rotWithShape="1">
          <a:blip r:embed="rId5">
            <a:alphaModFix/>
          </a:blip>
          <a:srcRect/>
          <a:stretch/>
        </p:blipFill>
        <p:spPr>
          <a:xfrm>
            <a:off x="5155710" y="4350592"/>
            <a:ext cx="1612835" cy="1986600"/>
          </a:xfrm>
          <a:prstGeom prst="rect">
            <a:avLst/>
          </a:prstGeom>
          <a:noFill/>
          <a:ln>
            <a:noFill/>
          </a:ln>
          <a:effectLst>
            <a:outerShdw blurRad="190500" algn="tl" rotWithShape="0">
              <a:srgbClr val="000000">
                <a:alpha val="69411"/>
              </a:srgbClr>
            </a:outerShdw>
          </a:effectLst>
        </p:spPr>
      </p:pic>
      <p:sp>
        <p:nvSpPr>
          <p:cNvPr id="13" name="Google Shape;623;p34">
            <a:extLst>
              <a:ext uri="{FF2B5EF4-FFF2-40B4-BE49-F238E27FC236}">
                <a16:creationId xmlns:a16="http://schemas.microsoft.com/office/drawing/2014/main" id="{AE616B3B-C02E-476D-93EC-FDF78A9D906E}"/>
              </a:ext>
            </a:extLst>
          </p:cNvPr>
          <p:cNvSpPr/>
          <p:nvPr/>
        </p:nvSpPr>
        <p:spPr>
          <a:xfrm>
            <a:off x="5155710" y="2014331"/>
            <a:ext cx="1612835" cy="400110"/>
          </a:xfrm>
          <a:prstGeom prst="rect">
            <a:avLst/>
          </a:prstGeom>
          <a:solidFill>
            <a:schemeClr val="accent6">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dirty="0">
                <a:solidFill>
                  <a:schemeClr val="tx1"/>
                </a:solidFill>
                <a:latin typeface="Arial"/>
                <a:ea typeface="Arial"/>
                <a:cs typeface="Arial"/>
                <a:sym typeface="Arial"/>
              </a:rPr>
              <a:t>Puerta vaivén </a:t>
            </a:r>
            <a:endParaRPr sz="1400" b="0" i="0" u="none" strike="noStrike" cap="none" dirty="0">
              <a:solidFill>
                <a:schemeClr val="tx1"/>
              </a:solidFill>
              <a:latin typeface="Arial"/>
              <a:ea typeface="Arial"/>
              <a:cs typeface="Arial"/>
              <a:sym typeface="Arial"/>
            </a:endParaRPr>
          </a:p>
        </p:txBody>
      </p:sp>
      <p:sp>
        <p:nvSpPr>
          <p:cNvPr id="14" name="Google Shape;632;p35">
            <a:extLst>
              <a:ext uri="{FF2B5EF4-FFF2-40B4-BE49-F238E27FC236}">
                <a16:creationId xmlns:a16="http://schemas.microsoft.com/office/drawing/2014/main" id="{B9EF900A-3309-49FA-A0D5-B90D57AD0A1C}"/>
              </a:ext>
            </a:extLst>
          </p:cNvPr>
          <p:cNvSpPr/>
          <p:nvPr/>
        </p:nvSpPr>
        <p:spPr>
          <a:xfrm>
            <a:off x="8698022" y="2523280"/>
            <a:ext cx="2459922" cy="1600342"/>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5" name="Google Shape;634;p35">
            <a:extLst>
              <a:ext uri="{FF2B5EF4-FFF2-40B4-BE49-F238E27FC236}">
                <a16:creationId xmlns:a16="http://schemas.microsoft.com/office/drawing/2014/main" id="{EA43491A-CAE1-4EB9-87FB-045D4076EEE7}"/>
              </a:ext>
            </a:extLst>
          </p:cNvPr>
          <p:cNvPicPr preferRelativeResize="0"/>
          <p:nvPr/>
        </p:nvPicPr>
        <p:blipFill rotWithShape="1">
          <a:blip r:embed="rId7">
            <a:alphaModFix/>
          </a:blip>
          <a:srcRect/>
          <a:stretch/>
        </p:blipFill>
        <p:spPr>
          <a:xfrm>
            <a:off x="9177598" y="4259354"/>
            <a:ext cx="1507787" cy="1855906"/>
          </a:xfrm>
          <a:prstGeom prst="rect">
            <a:avLst/>
          </a:prstGeom>
          <a:noFill/>
          <a:ln>
            <a:noFill/>
          </a:ln>
          <a:effectLst>
            <a:outerShdw blurRad="190500" algn="tl" rotWithShape="0">
              <a:srgbClr val="000000">
                <a:alpha val="69411"/>
              </a:srgbClr>
            </a:outerShdw>
          </a:effectLst>
        </p:spPr>
      </p:pic>
      <p:pic>
        <p:nvPicPr>
          <p:cNvPr id="16" name="Imagen 15">
            <a:extLst>
              <a:ext uri="{FF2B5EF4-FFF2-40B4-BE49-F238E27FC236}">
                <a16:creationId xmlns:a16="http://schemas.microsoft.com/office/drawing/2014/main" id="{07E56F90-DEA3-4E4D-AC99-43B846732B34}"/>
              </a:ext>
            </a:extLst>
          </p:cNvPr>
          <p:cNvPicPr>
            <a:picLocks noChangeAspect="1"/>
          </p:cNvPicPr>
          <p:nvPr/>
        </p:nvPicPr>
        <p:blipFill rotWithShape="1">
          <a:blip r:embed="rId8"/>
          <a:srcRect l="23547" t="12631" r="8087" b="19432"/>
          <a:stretch/>
        </p:blipFill>
        <p:spPr>
          <a:xfrm>
            <a:off x="1034056" y="2520538"/>
            <a:ext cx="2006186" cy="1671404"/>
          </a:xfrm>
          <a:prstGeom prst="rect">
            <a:avLst/>
          </a:prstGeom>
        </p:spPr>
      </p:pic>
      <p:sp>
        <p:nvSpPr>
          <p:cNvPr id="17" name="Google Shape;623;p34">
            <a:extLst>
              <a:ext uri="{FF2B5EF4-FFF2-40B4-BE49-F238E27FC236}">
                <a16:creationId xmlns:a16="http://schemas.microsoft.com/office/drawing/2014/main" id="{F2E687BB-515F-47E7-91F5-E3B2E9AA80C3}"/>
              </a:ext>
            </a:extLst>
          </p:cNvPr>
          <p:cNvSpPr/>
          <p:nvPr/>
        </p:nvSpPr>
        <p:spPr>
          <a:xfrm>
            <a:off x="1223661" y="1937578"/>
            <a:ext cx="1612835" cy="400110"/>
          </a:xfrm>
          <a:prstGeom prst="rect">
            <a:avLst/>
          </a:prstGeom>
          <a:solidFill>
            <a:schemeClr val="accent6">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dirty="0">
                <a:solidFill>
                  <a:schemeClr val="tx1"/>
                </a:solidFill>
                <a:latin typeface="Arial"/>
                <a:ea typeface="Arial"/>
                <a:cs typeface="Arial"/>
                <a:sym typeface="Arial"/>
              </a:rPr>
              <a:t>Puerta simple</a:t>
            </a:r>
            <a:endParaRPr sz="1400" b="0" i="0" u="none" strike="noStrike" cap="none" dirty="0">
              <a:solidFill>
                <a:schemeClr val="tx1"/>
              </a:solidFill>
              <a:latin typeface="Arial"/>
              <a:ea typeface="Arial"/>
              <a:cs typeface="Arial"/>
              <a:sym typeface="Arial"/>
            </a:endParaRPr>
          </a:p>
        </p:txBody>
      </p:sp>
      <p:sp>
        <p:nvSpPr>
          <p:cNvPr id="18" name="Google Shape;623;p34">
            <a:extLst>
              <a:ext uri="{FF2B5EF4-FFF2-40B4-BE49-F238E27FC236}">
                <a16:creationId xmlns:a16="http://schemas.microsoft.com/office/drawing/2014/main" id="{2986AE2D-2469-40BE-86A7-3766DACDC9DE}"/>
              </a:ext>
            </a:extLst>
          </p:cNvPr>
          <p:cNvSpPr/>
          <p:nvPr/>
        </p:nvSpPr>
        <p:spPr>
          <a:xfrm>
            <a:off x="8698022" y="1962259"/>
            <a:ext cx="2459922" cy="400110"/>
          </a:xfrm>
          <a:prstGeom prst="rect">
            <a:avLst/>
          </a:prstGeom>
          <a:solidFill>
            <a:schemeClr val="accent6">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dirty="0">
                <a:solidFill>
                  <a:schemeClr val="tx1"/>
                </a:solidFill>
                <a:latin typeface="Arial"/>
                <a:ea typeface="Arial"/>
                <a:cs typeface="Arial"/>
                <a:sym typeface="Arial"/>
              </a:rPr>
              <a:t>Puerta </a:t>
            </a:r>
            <a:r>
              <a:rPr lang="es-PE" sz="1800" dirty="0">
                <a:solidFill>
                  <a:schemeClr val="tx1"/>
                </a:solidFill>
              </a:rPr>
              <a:t>doble hoja</a:t>
            </a:r>
            <a:endParaRPr sz="1400" b="0" i="0" u="none" strike="noStrike" cap="none" dirty="0">
              <a:solidFill>
                <a:schemeClr val="tx1"/>
              </a:solidFill>
              <a:sym typeface="Arial"/>
            </a:endParaRPr>
          </a:p>
        </p:txBody>
      </p:sp>
    </p:spTree>
    <p:extLst>
      <p:ext uri="{BB962C8B-B14F-4D97-AF65-F5344CB8AC3E}">
        <p14:creationId xmlns:p14="http://schemas.microsoft.com/office/powerpoint/2010/main" val="363579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7" grpId="0" animBg="1"/>
      <p:bldP spid="1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Cuadro de vanos de ventanas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7" name="Imagen 6">
            <a:extLst>
              <a:ext uri="{FF2B5EF4-FFF2-40B4-BE49-F238E27FC236}">
                <a16:creationId xmlns:a16="http://schemas.microsoft.com/office/drawing/2014/main" id="{64C434E8-8F42-4348-A2D5-A1DD3FB2E3E2}"/>
              </a:ext>
            </a:extLst>
          </p:cNvPr>
          <p:cNvPicPr>
            <a:picLocks noChangeAspect="1"/>
          </p:cNvPicPr>
          <p:nvPr/>
        </p:nvPicPr>
        <p:blipFill>
          <a:blip r:embed="rId3"/>
          <a:stretch>
            <a:fillRect/>
          </a:stretch>
        </p:blipFill>
        <p:spPr>
          <a:xfrm>
            <a:off x="268010" y="2069716"/>
            <a:ext cx="6051767" cy="4023730"/>
          </a:xfrm>
          <a:prstGeom prst="rect">
            <a:avLst/>
          </a:prstGeom>
        </p:spPr>
      </p:pic>
      <p:sp>
        <p:nvSpPr>
          <p:cNvPr id="8" name="Rectángulo 7">
            <a:extLst>
              <a:ext uri="{FF2B5EF4-FFF2-40B4-BE49-F238E27FC236}">
                <a16:creationId xmlns:a16="http://schemas.microsoft.com/office/drawing/2014/main" id="{4D1E3CED-60E2-4B39-8101-31882607F938}"/>
              </a:ext>
            </a:extLst>
          </p:cNvPr>
          <p:cNvSpPr/>
          <p:nvPr/>
        </p:nvSpPr>
        <p:spPr>
          <a:xfrm>
            <a:off x="2060294" y="3077851"/>
            <a:ext cx="752354" cy="2015010"/>
          </a:xfrm>
          <a:prstGeom prst="rect">
            <a:avLst/>
          </a:prstGeom>
          <a:solidFill>
            <a:srgbClr val="FFC000">
              <a:alpha val="11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pic>
        <p:nvPicPr>
          <p:cNvPr id="9" name="Imagen 8">
            <a:extLst>
              <a:ext uri="{FF2B5EF4-FFF2-40B4-BE49-F238E27FC236}">
                <a16:creationId xmlns:a16="http://schemas.microsoft.com/office/drawing/2014/main" id="{8FFED895-6B10-48BB-BECC-FDCED3A49721}"/>
              </a:ext>
            </a:extLst>
          </p:cNvPr>
          <p:cNvPicPr>
            <a:picLocks noChangeAspect="1"/>
          </p:cNvPicPr>
          <p:nvPr/>
        </p:nvPicPr>
        <p:blipFill>
          <a:blip r:embed="rId4"/>
          <a:stretch>
            <a:fillRect/>
          </a:stretch>
        </p:blipFill>
        <p:spPr>
          <a:xfrm>
            <a:off x="6551659" y="2268639"/>
            <a:ext cx="5372331" cy="3611301"/>
          </a:xfrm>
          <a:prstGeom prst="rect">
            <a:avLst/>
          </a:prstGeom>
        </p:spPr>
      </p:pic>
      <p:sp>
        <p:nvSpPr>
          <p:cNvPr id="10" name="Rectángulo 9">
            <a:extLst>
              <a:ext uri="{FF2B5EF4-FFF2-40B4-BE49-F238E27FC236}">
                <a16:creationId xmlns:a16="http://schemas.microsoft.com/office/drawing/2014/main" id="{C263594C-4716-4F4E-8E97-3E4FBAC837FF}"/>
              </a:ext>
            </a:extLst>
          </p:cNvPr>
          <p:cNvSpPr/>
          <p:nvPr/>
        </p:nvSpPr>
        <p:spPr>
          <a:xfrm rot="5400000">
            <a:off x="4527633" y="1585713"/>
            <a:ext cx="649157" cy="2015010"/>
          </a:xfrm>
          <a:prstGeom prst="rect">
            <a:avLst/>
          </a:prstGeom>
          <a:solidFill>
            <a:srgbClr val="FFC000">
              <a:alpha val="11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cxnSp>
        <p:nvCxnSpPr>
          <p:cNvPr id="11" name="Conector recto de flecha 10">
            <a:extLst>
              <a:ext uri="{FF2B5EF4-FFF2-40B4-BE49-F238E27FC236}">
                <a16:creationId xmlns:a16="http://schemas.microsoft.com/office/drawing/2014/main" id="{BE2432D6-686A-492F-B33E-2BB64C8AC9A4}"/>
              </a:ext>
            </a:extLst>
          </p:cNvPr>
          <p:cNvCxnSpPr>
            <a:stCxn id="10" idx="0"/>
          </p:cNvCxnSpPr>
          <p:nvPr/>
        </p:nvCxnSpPr>
        <p:spPr>
          <a:xfrm>
            <a:off x="5859717" y="2593219"/>
            <a:ext cx="3492627" cy="32457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7CC11846-336A-4CAA-A6CB-3D81C0FE2AC0}"/>
              </a:ext>
            </a:extLst>
          </p:cNvPr>
          <p:cNvCxnSpPr>
            <a:stCxn id="8" idx="3"/>
          </p:cNvCxnSpPr>
          <p:nvPr/>
        </p:nvCxnSpPr>
        <p:spPr>
          <a:xfrm flipV="1">
            <a:off x="2812648" y="3429000"/>
            <a:ext cx="7083825" cy="656356"/>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182D947D-C733-4A28-BF6B-EA45C7F39371}"/>
              </a:ext>
            </a:extLst>
          </p:cNvPr>
          <p:cNvCxnSpPr/>
          <p:nvPr/>
        </p:nvCxnSpPr>
        <p:spPr>
          <a:xfrm>
            <a:off x="10266744" y="3854370"/>
            <a:ext cx="0" cy="1898248"/>
          </a:xfrm>
          <a:prstGeom prst="straightConnector1">
            <a:avLst/>
          </a:prstGeom>
          <a:ln w="57150">
            <a:solidFill>
              <a:srgbClr val="FF000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Rectángulo 13">
            <a:extLst>
              <a:ext uri="{FF2B5EF4-FFF2-40B4-BE49-F238E27FC236}">
                <a16:creationId xmlns:a16="http://schemas.microsoft.com/office/drawing/2014/main" id="{78A149E5-88DE-48EE-9E47-6374718FA0F3}"/>
              </a:ext>
            </a:extLst>
          </p:cNvPr>
          <p:cNvSpPr/>
          <p:nvPr/>
        </p:nvSpPr>
        <p:spPr>
          <a:xfrm>
            <a:off x="8808407" y="5236528"/>
            <a:ext cx="1273202" cy="37617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a:t>Alfeizar</a:t>
            </a:r>
          </a:p>
        </p:txBody>
      </p:sp>
    </p:spTree>
    <p:extLst>
      <p:ext uri="{BB962C8B-B14F-4D97-AF65-F5344CB8AC3E}">
        <p14:creationId xmlns:p14="http://schemas.microsoft.com/office/powerpoint/2010/main" val="392630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Cuadro de vanos de ventanas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7" name="Google Shape;642;p36"/>
          <p:cNvSpPr txBox="1"/>
          <p:nvPr/>
        </p:nvSpPr>
        <p:spPr>
          <a:xfrm>
            <a:off x="275848" y="2140021"/>
            <a:ext cx="5651870" cy="5154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900"/>
              </a:spcBef>
              <a:spcAft>
                <a:spcPts val="0"/>
              </a:spcAft>
              <a:buClr>
                <a:srgbClr val="000000"/>
              </a:buClr>
              <a:buSzPts val="1800"/>
              <a:buFont typeface="Arial"/>
              <a:buNone/>
            </a:pPr>
            <a:r>
              <a:rPr lang="es-PE" sz="2000" b="0" i="0" u="none" strike="noStrike" cap="none" dirty="0">
                <a:solidFill>
                  <a:schemeClr val="dk1"/>
                </a:solidFill>
                <a:sym typeface="Arial"/>
              </a:rPr>
              <a:t>Cada ventana tiene su propia especificación:</a:t>
            </a:r>
            <a:endParaRPr sz="2000" b="0" i="0" u="none" strike="noStrike" cap="none" dirty="0">
              <a:solidFill>
                <a:srgbClr val="000000"/>
              </a:solidFill>
              <a:sym typeface="Arial"/>
            </a:endParaRPr>
          </a:p>
        </p:txBody>
      </p:sp>
      <p:pic>
        <p:nvPicPr>
          <p:cNvPr id="8" name="Google Shape;644;p36"/>
          <p:cNvPicPr preferRelativeResize="0"/>
          <p:nvPr/>
        </p:nvPicPr>
        <p:blipFill rotWithShape="1">
          <a:blip r:embed="rId3">
            <a:alphaModFix/>
          </a:blip>
          <a:srcRect/>
          <a:stretch/>
        </p:blipFill>
        <p:spPr>
          <a:xfrm>
            <a:off x="5927717" y="2049697"/>
            <a:ext cx="5820587" cy="3760794"/>
          </a:xfrm>
          <a:prstGeom prst="rect">
            <a:avLst/>
          </a:prstGeom>
          <a:noFill/>
          <a:ln>
            <a:noFill/>
          </a:ln>
        </p:spPr>
      </p:pic>
      <p:sp>
        <p:nvSpPr>
          <p:cNvPr id="9" name="Rectángulo 8">
            <a:extLst>
              <a:ext uri="{FF2B5EF4-FFF2-40B4-BE49-F238E27FC236}">
                <a16:creationId xmlns:a16="http://schemas.microsoft.com/office/drawing/2014/main" id="{40F59DDA-9D3F-4900-9FBD-7251F6DB35C1}"/>
              </a:ext>
            </a:extLst>
          </p:cNvPr>
          <p:cNvSpPr/>
          <p:nvPr/>
        </p:nvSpPr>
        <p:spPr>
          <a:xfrm>
            <a:off x="6026118" y="2881863"/>
            <a:ext cx="461485" cy="2789732"/>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0" name="Rectángulo 9">
            <a:extLst>
              <a:ext uri="{FF2B5EF4-FFF2-40B4-BE49-F238E27FC236}">
                <a16:creationId xmlns:a16="http://schemas.microsoft.com/office/drawing/2014/main" id="{303573B3-6D37-442B-96A1-3620AE68ACBF}"/>
              </a:ext>
            </a:extLst>
          </p:cNvPr>
          <p:cNvSpPr/>
          <p:nvPr/>
        </p:nvSpPr>
        <p:spPr>
          <a:xfrm>
            <a:off x="6640013" y="2881863"/>
            <a:ext cx="802509" cy="2789732"/>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1" name="Rectángulo 10">
            <a:extLst>
              <a:ext uri="{FF2B5EF4-FFF2-40B4-BE49-F238E27FC236}">
                <a16:creationId xmlns:a16="http://schemas.microsoft.com/office/drawing/2014/main" id="{BCC105D2-720C-4047-9713-515B8E379F4A}"/>
              </a:ext>
            </a:extLst>
          </p:cNvPr>
          <p:cNvSpPr/>
          <p:nvPr/>
        </p:nvSpPr>
        <p:spPr>
          <a:xfrm>
            <a:off x="7631586" y="2881863"/>
            <a:ext cx="802509" cy="2789732"/>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2" name="Rectángulo 11">
            <a:extLst>
              <a:ext uri="{FF2B5EF4-FFF2-40B4-BE49-F238E27FC236}">
                <a16:creationId xmlns:a16="http://schemas.microsoft.com/office/drawing/2014/main" id="{05095330-DB93-43E2-B615-322151FD7F2A}"/>
              </a:ext>
            </a:extLst>
          </p:cNvPr>
          <p:cNvSpPr/>
          <p:nvPr/>
        </p:nvSpPr>
        <p:spPr>
          <a:xfrm>
            <a:off x="8623159" y="2881863"/>
            <a:ext cx="1076426" cy="2789732"/>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3" name="Rectángulo 12">
            <a:extLst>
              <a:ext uri="{FF2B5EF4-FFF2-40B4-BE49-F238E27FC236}">
                <a16:creationId xmlns:a16="http://schemas.microsoft.com/office/drawing/2014/main" id="{95909BCC-7D35-4016-B333-1463234DE329}"/>
              </a:ext>
            </a:extLst>
          </p:cNvPr>
          <p:cNvSpPr/>
          <p:nvPr/>
        </p:nvSpPr>
        <p:spPr>
          <a:xfrm>
            <a:off x="10014050" y="2881863"/>
            <a:ext cx="1641655" cy="2789732"/>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4" name="Rectángulo 13">
            <a:extLst>
              <a:ext uri="{FF2B5EF4-FFF2-40B4-BE49-F238E27FC236}">
                <a16:creationId xmlns:a16="http://schemas.microsoft.com/office/drawing/2014/main" id="{714A26D1-0158-4FF9-A995-62087B5A14E0}"/>
              </a:ext>
            </a:extLst>
          </p:cNvPr>
          <p:cNvSpPr/>
          <p:nvPr/>
        </p:nvSpPr>
        <p:spPr>
          <a:xfrm>
            <a:off x="268010" y="5267027"/>
            <a:ext cx="5345242" cy="646331"/>
          </a:xfrm>
          <a:prstGeom prst="rect">
            <a:avLst/>
          </a:prstGeom>
        </p:spPr>
        <p:txBody>
          <a:bodyPr wrap="square">
            <a:spAutoFit/>
          </a:bodyPr>
          <a:lstStyle/>
          <a:p>
            <a:pPr lvl="0" algn="just">
              <a:spcBef>
                <a:spcPts val="900"/>
              </a:spcBef>
              <a:buClr>
                <a:srgbClr val="000000"/>
              </a:buClr>
              <a:buSzPts val="1800"/>
            </a:pPr>
            <a:r>
              <a:rPr lang="es-PE" dirty="0">
                <a:solidFill>
                  <a:schemeClr val="dk1"/>
                </a:solidFill>
                <a:sym typeface="Arial"/>
              </a:rPr>
              <a:t>Sistema Nova: </a:t>
            </a:r>
            <a:r>
              <a:rPr lang="es-PE" b="1" dirty="0">
                <a:solidFill>
                  <a:schemeClr val="dk1"/>
                </a:solidFill>
                <a:sym typeface="Arial"/>
              </a:rPr>
              <a:t>es</a:t>
            </a:r>
            <a:r>
              <a:rPr lang="es-PE" dirty="0">
                <a:solidFill>
                  <a:schemeClr val="dk1"/>
                </a:solidFill>
                <a:sym typeface="Arial"/>
              </a:rPr>
              <a:t> económico y versátil, se </a:t>
            </a:r>
            <a:r>
              <a:rPr lang="es-PE" b="1" dirty="0">
                <a:solidFill>
                  <a:schemeClr val="dk1"/>
                </a:solidFill>
                <a:sym typeface="Arial"/>
              </a:rPr>
              <a:t>puede</a:t>
            </a:r>
            <a:r>
              <a:rPr lang="es-PE" dirty="0">
                <a:solidFill>
                  <a:schemeClr val="dk1"/>
                </a:solidFill>
                <a:sym typeface="Arial"/>
              </a:rPr>
              <a:t> usar diversos </a:t>
            </a:r>
            <a:r>
              <a:rPr lang="es-PE" b="1" dirty="0">
                <a:solidFill>
                  <a:schemeClr val="dk1"/>
                </a:solidFill>
                <a:sym typeface="Arial"/>
              </a:rPr>
              <a:t>vidrios</a:t>
            </a:r>
            <a:r>
              <a:rPr lang="es-PE" dirty="0">
                <a:solidFill>
                  <a:schemeClr val="dk1"/>
                </a:solidFill>
                <a:sym typeface="Arial"/>
              </a:rPr>
              <a:t>, crudos o templados en los espesores.</a:t>
            </a:r>
            <a:endParaRPr lang="es-PE" dirty="0">
              <a:solidFill>
                <a:srgbClr val="000000"/>
              </a:solidFill>
              <a:sym typeface="Arial"/>
            </a:endParaRPr>
          </a:p>
        </p:txBody>
      </p:sp>
      <p:sp>
        <p:nvSpPr>
          <p:cNvPr id="15" name="Rectángulo 14">
            <a:extLst>
              <a:ext uri="{FF2B5EF4-FFF2-40B4-BE49-F238E27FC236}">
                <a16:creationId xmlns:a16="http://schemas.microsoft.com/office/drawing/2014/main" id="{F0FA86CE-4E86-4B64-B51A-B8A2BE1D9B16}"/>
              </a:ext>
            </a:extLst>
          </p:cNvPr>
          <p:cNvSpPr/>
          <p:nvPr/>
        </p:nvSpPr>
        <p:spPr>
          <a:xfrm>
            <a:off x="268008" y="4613577"/>
            <a:ext cx="5443643" cy="400110"/>
          </a:xfrm>
          <a:prstGeom prst="rect">
            <a:avLst/>
          </a:prstGeom>
        </p:spPr>
        <p:txBody>
          <a:bodyPr wrap="square">
            <a:spAutoFit/>
          </a:bodyPr>
          <a:lstStyle/>
          <a:p>
            <a:pPr marL="285750" lvl="0" indent="-285750" algn="just">
              <a:buClr>
                <a:schemeClr val="dk1"/>
              </a:buClr>
              <a:buSzPts val="1800"/>
              <a:buFont typeface="Noto Sans Symbols"/>
              <a:buChar char="▪"/>
            </a:pPr>
            <a:r>
              <a:rPr lang="es-PE" sz="2000" dirty="0">
                <a:solidFill>
                  <a:schemeClr val="dk1"/>
                </a:solidFill>
                <a:sym typeface="Arial"/>
              </a:rPr>
              <a:t>Tipo de ventana, sistema nova</a:t>
            </a:r>
            <a:endParaRPr lang="es-PE" sz="2000" dirty="0">
              <a:solidFill>
                <a:srgbClr val="000000"/>
              </a:solidFill>
              <a:sym typeface="Arial"/>
            </a:endParaRPr>
          </a:p>
        </p:txBody>
      </p:sp>
      <p:sp>
        <p:nvSpPr>
          <p:cNvPr id="16" name="Rectángulo 15">
            <a:extLst>
              <a:ext uri="{FF2B5EF4-FFF2-40B4-BE49-F238E27FC236}">
                <a16:creationId xmlns:a16="http://schemas.microsoft.com/office/drawing/2014/main" id="{5B00AA7C-7ED2-4044-810F-94E774D15808}"/>
              </a:ext>
            </a:extLst>
          </p:cNvPr>
          <p:cNvSpPr/>
          <p:nvPr/>
        </p:nvSpPr>
        <p:spPr>
          <a:xfrm>
            <a:off x="268009" y="3147993"/>
            <a:ext cx="5443643" cy="400110"/>
          </a:xfrm>
          <a:prstGeom prst="rect">
            <a:avLst/>
          </a:prstGeom>
        </p:spPr>
        <p:txBody>
          <a:bodyPr wrap="square">
            <a:spAutoFit/>
          </a:bodyPr>
          <a:lstStyle/>
          <a:p>
            <a:pPr marL="285750" lvl="0" indent="-285750" algn="just">
              <a:buClr>
                <a:schemeClr val="dk1"/>
              </a:buClr>
              <a:buSzPts val="1800"/>
              <a:buFont typeface="Noto Sans Symbols"/>
              <a:buChar char="▪"/>
            </a:pPr>
            <a:r>
              <a:rPr lang="es-PE" sz="2000" dirty="0">
                <a:solidFill>
                  <a:schemeClr val="dk1"/>
                </a:solidFill>
                <a:sym typeface="Arial"/>
              </a:rPr>
              <a:t>Ancho </a:t>
            </a:r>
            <a:endParaRPr lang="es-PE" sz="2000" dirty="0">
              <a:solidFill>
                <a:srgbClr val="000000"/>
              </a:solidFill>
              <a:sym typeface="Arial"/>
            </a:endParaRPr>
          </a:p>
        </p:txBody>
      </p:sp>
      <p:sp>
        <p:nvSpPr>
          <p:cNvPr id="17" name="Rectángulo 16">
            <a:extLst>
              <a:ext uri="{FF2B5EF4-FFF2-40B4-BE49-F238E27FC236}">
                <a16:creationId xmlns:a16="http://schemas.microsoft.com/office/drawing/2014/main" id="{42A8950E-35C4-4EC6-9584-5DA54CCE56F5}"/>
              </a:ext>
            </a:extLst>
          </p:cNvPr>
          <p:cNvSpPr/>
          <p:nvPr/>
        </p:nvSpPr>
        <p:spPr>
          <a:xfrm>
            <a:off x="268008" y="3532444"/>
            <a:ext cx="5443643" cy="400110"/>
          </a:xfrm>
          <a:prstGeom prst="rect">
            <a:avLst/>
          </a:prstGeom>
        </p:spPr>
        <p:txBody>
          <a:bodyPr wrap="square">
            <a:spAutoFit/>
          </a:bodyPr>
          <a:lstStyle/>
          <a:p>
            <a:pPr marL="285750" lvl="0" indent="-285750" algn="just">
              <a:buClr>
                <a:schemeClr val="dk1"/>
              </a:buClr>
              <a:buSzPts val="1800"/>
              <a:buFont typeface="Noto Sans Symbols"/>
              <a:buChar char="▪"/>
            </a:pPr>
            <a:r>
              <a:rPr lang="es-PE" sz="2000" dirty="0">
                <a:solidFill>
                  <a:schemeClr val="dk1"/>
                </a:solidFill>
                <a:sym typeface="Arial"/>
              </a:rPr>
              <a:t>Altura</a:t>
            </a:r>
            <a:endParaRPr lang="es-PE" sz="2000" dirty="0">
              <a:solidFill>
                <a:srgbClr val="000000"/>
              </a:solidFill>
              <a:sym typeface="Arial"/>
            </a:endParaRPr>
          </a:p>
        </p:txBody>
      </p:sp>
      <p:sp>
        <p:nvSpPr>
          <p:cNvPr id="18" name="Rectángulo 17">
            <a:extLst>
              <a:ext uri="{FF2B5EF4-FFF2-40B4-BE49-F238E27FC236}">
                <a16:creationId xmlns:a16="http://schemas.microsoft.com/office/drawing/2014/main" id="{D11B80A6-FD03-4BCE-A8DE-98DE3FA00399}"/>
              </a:ext>
            </a:extLst>
          </p:cNvPr>
          <p:cNvSpPr/>
          <p:nvPr/>
        </p:nvSpPr>
        <p:spPr>
          <a:xfrm>
            <a:off x="268009" y="3938079"/>
            <a:ext cx="5434753" cy="707886"/>
          </a:xfrm>
          <a:prstGeom prst="rect">
            <a:avLst/>
          </a:prstGeom>
        </p:spPr>
        <p:txBody>
          <a:bodyPr wrap="square">
            <a:spAutoFit/>
          </a:bodyPr>
          <a:lstStyle/>
          <a:p>
            <a:pPr marL="285750" indent="-285750" algn="just">
              <a:buClr>
                <a:schemeClr val="dk1"/>
              </a:buClr>
              <a:buSzPts val="1800"/>
              <a:buFont typeface="Noto Sans Symbols"/>
              <a:buChar char="▪"/>
            </a:pPr>
            <a:r>
              <a:rPr lang="es-PE" sz="2000" dirty="0">
                <a:solidFill>
                  <a:schemeClr val="dk1"/>
                </a:solidFill>
              </a:rPr>
              <a:t>Alfeizar, el cual hace referencia al muro ubicado usualmente debajo de la ventana</a:t>
            </a:r>
            <a:endParaRPr lang="es-PE" sz="2000" dirty="0"/>
          </a:p>
        </p:txBody>
      </p:sp>
      <p:sp>
        <p:nvSpPr>
          <p:cNvPr id="19" name="Rectángulo 18">
            <a:extLst>
              <a:ext uri="{FF2B5EF4-FFF2-40B4-BE49-F238E27FC236}">
                <a16:creationId xmlns:a16="http://schemas.microsoft.com/office/drawing/2014/main" id="{12CB3951-BEED-4386-9591-A7564161FB2C}"/>
              </a:ext>
            </a:extLst>
          </p:cNvPr>
          <p:cNvSpPr/>
          <p:nvPr/>
        </p:nvSpPr>
        <p:spPr>
          <a:xfrm>
            <a:off x="275848" y="2748337"/>
            <a:ext cx="5434754" cy="400110"/>
          </a:xfrm>
          <a:prstGeom prst="rect">
            <a:avLst/>
          </a:prstGeom>
        </p:spPr>
        <p:txBody>
          <a:bodyPr wrap="square">
            <a:spAutoFit/>
          </a:bodyPr>
          <a:lstStyle/>
          <a:p>
            <a:pPr marL="285750" lvl="0" indent="-285750" algn="just">
              <a:buClr>
                <a:schemeClr val="dk1"/>
              </a:buClr>
              <a:buSzPts val="1800"/>
              <a:buFont typeface="Noto Sans Symbols"/>
              <a:buChar char="▪"/>
            </a:pPr>
            <a:r>
              <a:rPr lang="es-PE" sz="2000" dirty="0">
                <a:solidFill>
                  <a:schemeClr val="dk1"/>
                </a:solidFill>
                <a:sym typeface="Arial"/>
              </a:rPr>
              <a:t>Código de identificación V1, V2 o V3</a:t>
            </a:r>
            <a:endParaRPr lang="es-PE" sz="2000" dirty="0">
              <a:solidFill>
                <a:schemeClr val="dk1"/>
              </a:solidFill>
            </a:endParaRPr>
          </a:p>
        </p:txBody>
      </p:sp>
    </p:spTree>
    <p:extLst>
      <p:ext uri="{BB962C8B-B14F-4D97-AF65-F5344CB8AC3E}">
        <p14:creationId xmlns:p14="http://schemas.microsoft.com/office/powerpoint/2010/main" val="309023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P spid="15" grpId="0"/>
      <p:bldP spid="16"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3200" b="1" i="0" u="none" strike="noStrike" cap="none" dirty="0">
                <a:solidFill>
                  <a:schemeClr val="tx1"/>
                </a:solidFill>
                <a:latin typeface="Arial"/>
                <a:ea typeface="Arial"/>
                <a:cs typeface="Arial"/>
                <a:sym typeface="Arial"/>
              </a:rPr>
              <a:t>¿Qué malas prácticas identificas en las imágenes?</a:t>
            </a:r>
          </a:p>
        </p:txBody>
      </p:sp>
      <p:sp>
        <p:nvSpPr>
          <p:cNvPr id="9"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8"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0706930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Cuadro de vanos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7" name="Google Shape;644;p36">
            <a:extLst>
              <a:ext uri="{FF2B5EF4-FFF2-40B4-BE49-F238E27FC236}">
                <a16:creationId xmlns:a16="http://schemas.microsoft.com/office/drawing/2014/main" id="{939C3C2F-A148-490A-A938-800CFC44A431}"/>
              </a:ext>
            </a:extLst>
          </p:cNvPr>
          <p:cNvPicPr preferRelativeResize="0"/>
          <p:nvPr/>
        </p:nvPicPr>
        <p:blipFill rotWithShape="1">
          <a:blip r:embed="rId3">
            <a:alphaModFix/>
          </a:blip>
          <a:srcRect/>
          <a:stretch/>
        </p:blipFill>
        <p:spPr>
          <a:xfrm>
            <a:off x="6575087" y="1267807"/>
            <a:ext cx="5348903" cy="3483980"/>
          </a:xfrm>
          <a:prstGeom prst="rect">
            <a:avLst/>
          </a:prstGeom>
          <a:noFill/>
          <a:ln>
            <a:noFill/>
          </a:ln>
        </p:spPr>
      </p:pic>
      <p:sp>
        <p:nvSpPr>
          <p:cNvPr id="8" name="Google Shape;660;p38"/>
          <p:cNvSpPr txBox="1"/>
          <p:nvPr/>
        </p:nvSpPr>
        <p:spPr>
          <a:xfrm>
            <a:off x="232560" y="1927554"/>
            <a:ext cx="5959369" cy="2146701"/>
          </a:xfrm>
          <a:prstGeom prst="rect">
            <a:avLst/>
          </a:prstGeom>
          <a:solidFill>
            <a:schemeClr val="accent2">
              <a:lumMod val="40000"/>
              <a:lumOff val="60000"/>
            </a:schemeClr>
          </a:solidFill>
          <a:ln w="28575">
            <a:noFill/>
            <a:prstDash val="dash"/>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PE" sz="1800" b="0" i="0" u="sng" strike="noStrike" cap="none" dirty="0">
                <a:solidFill>
                  <a:schemeClr val="dk1"/>
                </a:solidFill>
                <a:latin typeface="Arial"/>
                <a:ea typeface="Arial"/>
                <a:cs typeface="Arial"/>
                <a:sym typeface="Arial"/>
              </a:rPr>
              <a:t>Cuadro de vano para ventanas</a:t>
            </a:r>
            <a:endParaRPr sz="180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900"/>
              </a:spcBef>
              <a:spcAft>
                <a:spcPts val="0"/>
              </a:spcAft>
              <a:buClr>
                <a:schemeClr val="dk1"/>
              </a:buClr>
              <a:buSzPts val="1800"/>
              <a:buFont typeface="Noto Sans Symbols"/>
              <a:buChar char="▪"/>
            </a:pPr>
            <a:r>
              <a:rPr lang="es-PE" sz="1800" b="0" i="0" u="none" strike="noStrike" cap="none" dirty="0">
                <a:solidFill>
                  <a:schemeClr val="dk1"/>
                </a:solidFill>
                <a:latin typeface="Arial"/>
                <a:ea typeface="Arial"/>
                <a:cs typeface="Arial"/>
                <a:sym typeface="Arial"/>
              </a:rPr>
              <a:t>Medidas de la ventana V1: </a:t>
            </a:r>
            <a:endParaRPr sz="1800" b="0" i="0" u="none" strike="noStrike" cap="none" dirty="0">
              <a:solidFill>
                <a:srgbClr val="000000"/>
              </a:solidFill>
              <a:latin typeface="Arial"/>
              <a:ea typeface="Arial"/>
              <a:cs typeface="Arial"/>
              <a:sym typeface="Arial"/>
            </a:endParaRPr>
          </a:p>
          <a:p>
            <a:pPr marL="557213" marR="0" lvl="0" indent="-285748" algn="just" rtl="0">
              <a:lnSpc>
                <a:spcPct val="100000"/>
              </a:lnSpc>
              <a:spcBef>
                <a:spcPts val="0"/>
              </a:spcBef>
              <a:spcAft>
                <a:spcPts val="0"/>
              </a:spcAft>
              <a:buClr>
                <a:schemeClr val="dk1"/>
              </a:buClr>
              <a:buSzPts val="1800"/>
              <a:buFont typeface="Arial"/>
              <a:buChar char="-"/>
            </a:pPr>
            <a:r>
              <a:rPr lang="es-PE" sz="1800" b="0" i="0" u="none" strike="noStrike" cap="none" dirty="0">
                <a:solidFill>
                  <a:schemeClr val="dk1"/>
                </a:solidFill>
                <a:latin typeface="Arial"/>
                <a:ea typeface="Arial"/>
                <a:cs typeface="Arial"/>
                <a:sym typeface="Arial"/>
              </a:rPr>
              <a:t>Ancho: 2.20 m</a:t>
            </a:r>
            <a:endParaRPr sz="1800" b="0" i="0" u="none" strike="noStrike" cap="none" dirty="0">
              <a:solidFill>
                <a:srgbClr val="000000"/>
              </a:solidFill>
              <a:latin typeface="Arial"/>
              <a:ea typeface="Arial"/>
              <a:cs typeface="Arial"/>
              <a:sym typeface="Arial"/>
            </a:endParaRPr>
          </a:p>
          <a:p>
            <a:pPr marL="557213" marR="0" lvl="0" indent="-285748" algn="just" rtl="0">
              <a:lnSpc>
                <a:spcPct val="100000"/>
              </a:lnSpc>
              <a:spcBef>
                <a:spcPts val="0"/>
              </a:spcBef>
              <a:spcAft>
                <a:spcPts val="0"/>
              </a:spcAft>
              <a:buClr>
                <a:schemeClr val="dk1"/>
              </a:buClr>
              <a:buSzPts val="1800"/>
              <a:buFont typeface="Arial"/>
              <a:buChar char="-"/>
            </a:pPr>
            <a:r>
              <a:rPr lang="es-PE" sz="1800" b="0" i="0" u="none" strike="noStrike" cap="none" dirty="0">
                <a:solidFill>
                  <a:schemeClr val="dk1"/>
                </a:solidFill>
                <a:latin typeface="Arial"/>
                <a:ea typeface="Arial"/>
                <a:cs typeface="Arial"/>
                <a:sym typeface="Arial"/>
              </a:rPr>
              <a:t>Altura: 1.50 m</a:t>
            </a:r>
            <a:endParaRPr sz="1800" b="0" i="0" u="none" strike="noStrike" cap="none" dirty="0">
              <a:solidFill>
                <a:srgbClr val="000000"/>
              </a:solidFill>
              <a:latin typeface="Arial"/>
              <a:ea typeface="Arial"/>
              <a:cs typeface="Arial"/>
              <a:sym typeface="Arial"/>
            </a:endParaRPr>
          </a:p>
          <a:p>
            <a:pPr marL="557213" marR="0" lvl="0" indent="-285748" algn="just" rtl="0">
              <a:lnSpc>
                <a:spcPct val="100000"/>
              </a:lnSpc>
              <a:spcBef>
                <a:spcPts val="0"/>
              </a:spcBef>
              <a:spcAft>
                <a:spcPts val="0"/>
              </a:spcAft>
              <a:buClr>
                <a:schemeClr val="dk1"/>
              </a:buClr>
              <a:buSzPts val="1800"/>
              <a:buFont typeface="Arial"/>
              <a:buChar char="-"/>
            </a:pPr>
            <a:r>
              <a:rPr lang="es-PE" sz="1800" b="0" i="0" u="none" strike="noStrike" cap="none" dirty="0">
                <a:solidFill>
                  <a:schemeClr val="dk1"/>
                </a:solidFill>
                <a:latin typeface="Arial"/>
                <a:ea typeface="Arial"/>
                <a:cs typeface="Arial"/>
                <a:sym typeface="Arial"/>
              </a:rPr>
              <a:t>Alfeizar: 0.60, la ventana se encuentra arriba del muro de altura de 60 cm. </a:t>
            </a:r>
            <a:endParaRPr sz="1800" b="0" i="0" u="none" strike="noStrike" cap="none" dirty="0">
              <a:solidFill>
                <a:srgbClr val="000000"/>
              </a:solidFill>
              <a:latin typeface="Arial"/>
              <a:ea typeface="Arial"/>
              <a:cs typeface="Arial"/>
              <a:sym typeface="Arial"/>
            </a:endParaRPr>
          </a:p>
          <a:p>
            <a:pPr marL="557213" marR="0" lvl="0" indent="-285748" algn="just" rtl="0">
              <a:lnSpc>
                <a:spcPct val="100000"/>
              </a:lnSpc>
              <a:spcBef>
                <a:spcPts val="0"/>
              </a:spcBef>
              <a:spcAft>
                <a:spcPts val="0"/>
              </a:spcAft>
              <a:buClr>
                <a:schemeClr val="dk1"/>
              </a:buClr>
              <a:buSzPts val="1800"/>
              <a:buFont typeface="Arial"/>
              <a:buChar char="-"/>
            </a:pPr>
            <a:r>
              <a:rPr lang="es-PE" sz="1800" b="0" i="0" u="none" strike="noStrike" cap="none" dirty="0">
                <a:solidFill>
                  <a:schemeClr val="dk1"/>
                </a:solidFill>
                <a:latin typeface="Arial"/>
                <a:ea typeface="Arial"/>
                <a:cs typeface="Arial"/>
                <a:sym typeface="Arial"/>
              </a:rPr>
              <a:t>Tipo, sistema nova. </a:t>
            </a:r>
            <a:endParaRPr lang="es-PE" sz="1800" dirty="0">
              <a:solidFill>
                <a:schemeClr val="dk1"/>
              </a:solidFill>
            </a:endParaRPr>
          </a:p>
        </p:txBody>
      </p:sp>
      <p:sp>
        <p:nvSpPr>
          <p:cNvPr id="9" name="Rectángulo 8">
            <a:extLst>
              <a:ext uri="{FF2B5EF4-FFF2-40B4-BE49-F238E27FC236}">
                <a16:creationId xmlns:a16="http://schemas.microsoft.com/office/drawing/2014/main" id="{0B57416D-5305-454D-9B5F-AA2A2951FDE0}"/>
              </a:ext>
            </a:extLst>
          </p:cNvPr>
          <p:cNvSpPr/>
          <p:nvPr/>
        </p:nvSpPr>
        <p:spPr>
          <a:xfrm>
            <a:off x="6625254" y="2520765"/>
            <a:ext cx="5216314" cy="355923"/>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0" name="Rectángulo 9">
            <a:extLst>
              <a:ext uri="{FF2B5EF4-FFF2-40B4-BE49-F238E27FC236}">
                <a16:creationId xmlns:a16="http://schemas.microsoft.com/office/drawing/2014/main" id="{2E3F8BC0-205C-4463-9E01-57053F79788B}"/>
              </a:ext>
            </a:extLst>
          </p:cNvPr>
          <p:cNvSpPr/>
          <p:nvPr/>
        </p:nvSpPr>
        <p:spPr>
          <a:xfrm>
            <a:off x="6629806" y="3407678"/>
            <a:ext cx="5216314" cy="355923"/>
          </a:xfrm>
          <a:prstGeom prst="rect">
            <a:avLst/>
          </a:prstGeom>
          <a:solidFill>
            <a:srgbClr val="00B050">
              <a:alpha val="11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11" name="Google Shape;660;p38">
            <a:extLst>
              <a:ext uri="{FF2B5EF4-FFF2-40B4-BE49-F238E27FC236}">
                <a16:creationId xmlns:a16="http://schemas.microsoft.com/office/drawing/2014/main" id="{6C772C80-7FF6-48C1-AC8B-4655ACD692B1}"/>
              </a:ext>
            </a:extLst>
          </p:cNvPr>
          <p:cNvSpPr txBox="1"/>
          <p:nvPr/>
        </p:nvSpPr>
        <p:spPr>
          <a:xfrm>
            <a:off x="232560" y="4286303"/>
            <a:ext cx="5959369" cy="1869702"/>
          </a:xfrm>
          <a:prstGeom prst="rect">
            <a:avLst/>
          </a:prstGeom>
          <a:solidFill>
            <a:schemeClr val="accent6">
              <a:lumMod val="40000"/>
              <a:lumOff val="60000"/>
            </a:schemeClr>
          </a:solidFill>
          <a:ln w="28575">
            <a:noFill/>
            <a:prstDash val="dash"/>
          </a:ln>
        </p:spPr>
        <p:txBody>
          <a:bodyPr spcFirstLastPara="1" wrap="square" lIns="91425" tIns="45700" rIns="91425" bIns="45700" anchor="t" anchorCtr="0">
            <a:spAutoFit/>
          </a:bodyPr>
          <a:lstStyle/>
          <a:p>
            <a:pPr marL="285750" marR="0" lvl="0" indent="-285750" algn="just" rtl="0">
              <a:lnSpc>
                <a:spcPct val="100000"/>
              </a:lnSpc>
              <a:spcBef>
                <a:spcPts val="900"/>
              </a:spcBef>
              <a:spcAft>
                <a:spcPts val="0"/>
              </a:spcAft>
              <a:buClr>
                <a:schemeClr val="dk1"/>
              </a:buClr>
              <a:buSzPts val="1800"/>
              <a:buFont typeface="Noto Sans Symbols"/>
              <a:buChar char="▪"/>
            </a:pPr>
            <a:r>
              <a:rPr lang="es-PE" sz="1800" b="0" i="0" u="none" strike="noStrike" cap="none" dirty="0">
                <a:solidFill>
                  <a:schemeClr val="dk1"/>
                </a:solidFill>
                <a:latin typeface="Arial"/>
                <a:ea typeface="Arial"/>
                <a:cs typeface="Arial"/>
                <a:sym typeface="Arial"/>
              </a:rPr>
              <a:t>Medidas de la ventana </a:t>
            </a:r>
            <a:r>
              <a:rPr lang="es-PE" sz="1800" i="0" u="none" strike="noStrike" cap="none" dirty="0">
                <a:solidFill>
                  <a:schemeClr val="dk1"/>
                </a:solidFill>
                <a:latin typeface="Arial"/>
                <a:ea typeface="Arial"/>
                <a:cs typeface="Arial"/>
                <a:sym typeface="Arial"/>
              </a:rPr>
              <a:t>V5</a:t>
            </a:r>
            <a:r>
              <a:rPr lang="es-PE" sz="1800" b="0" i="0" u="none" strike="noStrike" cap="none" dirty="0">
                <a:solidFill>
                  <a:schemeClr val="dk1"/>
                </a:solidFill>
                <a:latin typeface="Arial"/>
                <a:ea typeface="Arial"/>
                <a:cs typeface="Arial"/>
                <a:sym typeface="Arial"/>
              </a:rPr>
              <a:t>: </a:t>
            </a:r>
            <a:endParaRPr sz="1800" b="0" i="0" u="none" strike="noStrike" cap="none" dirty="0">
              <a:solidFill>
                <a:srgbClr val="000000"/>
              </a:solidFill>
              <a:latin typeface="Arial"/>
              <a:ea typeface="Arial"/>
              <a:cs typeface="Arial"/>
              <a:sym typeface="Arial"/>
            </a:endParaRPr>
          </a:p>
          <a:p>
            <a:pPr marL="557213" marR="0" lvl="0" indent="-285748" algn="just" rtl="0">
              <a:lnSpc>
                <a:spcPct val="100000"/>
              </a:lnSpc>
              <a:spcBef>
                <a:spcPts val="0"/>
              </a:spcBef>
              <a:spcAft>
                <a:spcPts val="0"/>
              </a:spcAft>
              <a:buClr>
                <a:schemeClr val="dk1"/>
              </a:buClr>
              <a:buSzPts val="1800"/>
              <a:buFont typeface="Arial"/>
              <a:buChar char="-"/>
            </a:pPr>
            <a:r>
              <a:rPr lang="es-PE" sz="1800" b="0" i="0" u="none" strike="noStrike" cap="none" dirty="0">
                <a:solidFill>
                  <a:schemeClr val="dk1"/>
                </a:solidFill>
                <a:latin typeface="Arial"/>
                <a:ea typeface="Arial"/>
                <a:cs typeface="Arial"/>
                <a:sym typeface="Arial"/>
              </a:rPr>
              <a:t>Ancho: 1.50 m</a:t>
            </a:r>
            <a:endParaRPr sz="1800" b="0" i="0" u="none" strike="noStrike" cap="none" dirty="0">
              <a:solidFill>
                <a:srgbClr val="000000"/>
              </a:solidFill>
              <a:latin typeface="Arial"/>
              <a:ea typeface="Arial"/>
              <a:cs typeface="Arial"/>
              <a:sym typeface="Arial"/>
            </a:endParaRPr>
          </a:p>
          <a:p>
            <a:pPr marL="557213" marR="0" lvl="0" indent="-285748" algn="just" rtl="0">
              <a:lnSpc>
                <a:spcPct val="100000"/>
              </a:lnSpc>
              <a:spcBef>
                <a:spcPts val="0"/>
              </a:spcBef>
              <a:spcAft>
                <a:spcPts val="0"/>
              </a:spcAft>
              <a:buClr>
                <a:schemeClr val="dk1"/>
              </a:buClr>
              <a:buSzPts val="1800"/>
              <a:buFont typeface="Arial"/>
              <a:buChar char="-"/>
            </a:pPr>
            <a:r>
              <a:rPr lang="es-PE" sz="1800" b="0" i="0" u="none" strike="noStrike" cap="none" dirty="0">
                <a:solidFill>
                  <a:schemeClr val="dk1"/>
                </a:solidFill>
                <a:latin typeface="Arial"/>
                <a:ea typeface="Arial"/>
                <a:cs typeface="Arial"/>
                <a:sym typeface="Arial"/>
              </a:rPr>
              <a:t>Altura: 1.20 m, altura considerable en la fachada.</a:t>
            </a:r>
            <a:endParaRPr sz="1800" b="0" i="0" u="none" strike="noStrike" cap="none" dirty="0">
              <a:solidFill>
                <a:srgbClr val="000000"/>
              </a:solidFill>
              <a:latin typeface="Arial"/>
              <a:ea typeface="Arial"/>
              <a:cs typeface="Arial"/>
              <a:sym typeface="Arial"/>
            </a:endParaRPr>
          </a:p>
          <a:p>
            <a:pPr marL="557213" marR="0" lvl="0" indent="-285748" algn="just" rtl="0">
              <a:lnSpc>
                <a:spcPct val="100000"/>
              </a:lnSpc>
              <a:spcBef>
                <a:spcPts val="0"/>
              </a:spcBef>
              <a:spcAft>
                <a:spcPts val="0"/>
              </a:spcAft>
              <a:buClr>
                <a:schemeClr val="dk1"/>
              </a:buClr>
              <a:buSzPts val="1800"/>
              <a:buFont typeface="Arial"/>
              <a:buChar char="-"/>
            </a:pPr>
            <a:r>
              <a:rPr lang="es-PE" sz="1800" b="0" i="0" u="none" strike="noStrike" cap="none" dirty="0">
                <a:solidFill>
                  <a:schemeClr val="dk1"/>
                </a:solidFill>
                <a:latin typeface="Arial"/>
                <a:ea typeface="Arial"/>
                <a:cs typeface="Arial"/>
                <a:sym typeface="Arial"/>
              </a:rPr>
              <a:t>Alfeizar: 0.90. </a:t>
            </a:r>
            <a:endParaRPr sz="1800" b="0" i="0" u="none" strike="noStrike" cap="none" dirty="0">
              <a:solidFill>
                <a:srgbClr val="000000"/>
              </a:solidFill>
              <a:latin typeface="Arial"/>
              <a:ea typeface="Arial"/>
              <a:cs typeface="Arial"/>
              <a:sym typeface="Arial"/>
            </a:endParaRPr>
          </a:p>
          <a:p>
            <a:pPr marL="557213" marR="0" lvl="0" indent="-285748" algn="just" rtl="0">
              <a:lnSpc>
                <a:spcPct val="100000"/>
              </a:lnSpc>
              <a:spcBef>
                <a:spcPts val="0"/>
              </a:spcBef>
              <a:spcAft>
                <a:spcPts val="0"/>
              </a:spcAft>
              <a:buClr>
                <a:schemeClr val="dk1"/>
              </a:buClr>
              <a:buSzPts val="1800"/>
              <a:buFont typeface="Arial"/>
              <a:buChar char="-"/>
            </a:pPr>
            <a:r>
              <a:rPr lang="es-PE" sz="1800" b="0" i="0" u="none" strike="noStrike" cap="none" dirty="0">
                <a:solidFill>
                  <a:schemeClr val="dk1"/>
                </a:solidFill>
                <a:latin typeface="Arial"/>
                <a:ea typeface="Arial"/>
                <a:cs typeface="Arial"/>
                <a:sym typeface="Arial"/>
              </a:rPr>
              <a:t>Tipo, sistema nova. </a:t>
            </a:r>
            <a:endParaRPr sz="1800" b="0" i="0" u="none" strike="noStrike" cap="none" dirty="0">
              <a:solidFill>
                <a:srgbClr val="000000"/>
              </a:solidFill>
              <a:latin typeface="Arial"/>
              <a:ea typeface="Arial"/>
              <a:cs typeface="Arial"/>
              <a:sym typeface="Arial"/>
            </a:endParaRPr>
          </a:p>
          <a:p>
            <a:pPr marL="557213" marR="0" lvl="0" indent="-171448" algn="just"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12" name="Rectángulo 11">
            <a:extLst>
              <a:ext uri="{FF2B5EF4-FFF2-40B4-BE49-F238E27FC236}">
                <a16:creationId xmlns:a16="http://schemas.microsoft.com/office/drawing/2014/main" id="{32F899A9-D140-4DBF-A8E5-F505EE50004C}"/>
              </a:ext>
            </a:extLst>
          </p:cNvPr>
          <p:cNvSpPr/>
          <p:nvPr/>
        </p:nvSpPr>
        <p:spPr>
          <a:xfrm>
            <a:off x="6542858" y="5081669"/>
            <a:ext cx="1791331" cy="82180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solidFill>
                  <a:schemeClr val="tx1"/>
                </a:solidFill>
              </a:rPr>
              <a:t>Otra manera de representar el cuadro de vano</a:t>
            </a:r>
          </a:p>
        </p:txBody>
      </p:sp>
      <p:graphicFrame>
        <p:nvGraphicFramePr>
          <p:cNvPr id="13" name="Tabla 12">
            <a:extLst>
              <a:ext uri="{FF2B5EF4-FFF2-40B4-BE49-F238E27FC236}">
                <a16:creationId xmlns:a16="http://schemas.microsoft.com/office/drawing/2014/main" id="{B56D692B-6493-4BCE-B8B1-C64CEFD83C2F}"/>
              </a:ext>
            </a:extLst>
          </p:cNvPr>
          <p:cNvGraphicFramePr>
            <a:graphicFrameLocks noGrp="1"/>
          </p:cNvGraphicFramePr>
          <p:nvPr>
            <p:extLst>
              <p:ext uri="{D42A27DB-BD31-4B8C-83A1-F6EECF244321}">
                <p14:modId xmlns:p14="http://schemas.microsoft.com/office/powerpoint/2010/main" val="3442345454"/>
              </p:ext>
            </p:extLst>
          </p:nvPr>
        </p:nvGraphicFramePr>
        <p:xfrm>
          <a:off x="8649668" y="5066027"/>
          <a:ext cx="3191900" cy="741680"/>
        </p:xfrm>
        <a:graphic>
          <a:graphicData uri="http://schemas.openxmlformats.org/drawingml/2006/table">
            <a:tbl>
              <a:tblPr firstRow="1" bandRow="1"/>
              <a:tblGrid>
                <a:gridCol w="1595950">
                  <a:extLst>
                    <a:ext uri="{9D8B030D-6E8A-4147-A177-3AD203B41FA5}">
                      <a16:colId xmlns:a16="http://schemas.microsoft.com/office/drawing/2014/main" val="3334496230"/>
                    </a:ext>
                  </a:extLst>
                </a:gridCol>
                <a:gridCol w="1595950">
                  <a:extLst>
                    <a:ext uri="{9D8B030D-6E8A-4147-A177-3AD203B41FA5}">
                      <a16:colId xmlns:a16="http://schemas.microsoft.com/office/drawing/2014/main" val="3846937907"/>
                    </a:ext>
                  </a:extLst>
                </a:gridCol>
              </a:tblGrid>
              <a:tr h="370840">
                <a:tc>
                  <a:txBody>
                    <a:bodyPr/>
                    <a:lstStyle/>
                    <a:p>
                      <a:pPr algn="ctr"/>
                      <a:r>
                        <a:rPr lang="es-PE" sz="1400" b="0" dirty="0">
                          <a:solidFill>
                            <a:schemeClr val="tx1"/>
                          </a:solidFill>
                        </a:rPr>
                        <a:t>TIPO DE VENTA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PE" sz="1400" b="0" dirty="0">
                          <a:solidFill>
                            <a:schemeClr val="tx1"/>
                          </a:solidFill>
                        </a:rPr>
                        <a:t>ALFEIZAR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5033682"/>
                  </a:ext>
                </a:extLst>
              </a:tr>
              <a:tr h="370840">
                <a:tc>
                  <a:txBody>
                    <a:bodyPr/>
                    <a:lstStyle/>
                    <a:p>
                      <a:pPr algn="ctr"/>
                      <a:r>
                        <a:rPr lang="es-PE" sz="1400" b="0" dirty="0">
                          <a:solidFill>
                            <a:schemeClr val="tx1"/>
                          </a:solidFill>
                        </a:rPr>
                        <a:t>ANCHO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PE" sz="1400" b="0" dirty="0">
                          <a:solidFill>
                            <a:schemeClr val="tx1"/>
                          </a:solidFill>
                        </a:rPr>
                        <a:t>ALTO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8348300"/>
                  </a:ext>
                </a:extLst>
              </a:tr>
            </a:tbl>
          </a:graphicData>
        </a:graphic>
      </p:graphicFrame>
    </p:spTree>
    <p:extLst>
      <p:ext uri="{BB962C8B-B14F-4D97-AF65-F5344CB8AC3E}">
        <p14:creationId xmlns:p14="http://schemas.microsoft.com/office/powerpoint/2010/main" val="233001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Cuadro de vanos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grpSp>
        <p:nvGrpSpPr>
          <p:cNvPr id="7" name="Google Shape;684;p40"/>
          <p:cNvGrpSpPr/>
          <p:nvPr/>
        </p:nvGrpSpPr>
        <p:grpSpPr>
          <a:xfrm>
            <a:off x="418334" y="2200518"/>
            <a:ext cx="5237728" cy="3968733"/>
            <a:chOff x="3978023" y="1835685"/>
            <a:chExt cx="7029069" cy="4238276"/>
          </a:xfrm>
        </p:grpSpPr>
        <p:sp>
          <p:nvSpPr>
            <p:cNvPr id="8" name="Google Shape;685;p40"/>
            <p:cNvSpPr/>
            <p:nvPr/>
          </p:nvSpPr>
          <p:spPr>
            <a:xfrm>
              <a:off x="3978023" y="1835685"/>
              <a:ext cx="7029069" cy="130289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9" name="Google Shape;686;p40"/>
            <p:cNvSpPr/>
            <p:nvPr/>
          </p:nvSpPr>
          <p:spPr>
            <a:xfrm>
              <a:off x="4782604" y="3156897"/>
              <a:ext cx="5330751" cy="2917064"/>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grpSp>
      <p:cxnSp>
        <p:nvCxnSpPr>
          <p:cNvPr id="10" name="Conector recto de flecha 9">
            <a:extLst>
              <a:ext uri="{FF2B5EF4-FFF2-40B4-BE49-F238E27FC236}">
                <a16:creationId xmlns:a16="http://schemas.microsoft.com/office/drawing/2014/main" id="{78E6E4A1-803C-42F4-8471-23CE37CE0F3A}"/>
              </a:ext>
            </a:extLst>
          </p:cNvPr>
          <p:cNvCxnSpPr>
            <a:cxnSpLocks/>
            <a:stCxn id="11" idx="2"/>
          </p:cNvCxnSpPr>
          <p:nvPr/>
        </p:nvCxnSpPr>
        <p:spPr>
          <a:xfrm flipH="1">
            <a:off x="3454392" y="2339017"/>
            <a:ext cx="758334" cy="4874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D11E0708-83C1-4E48-85A5-922A4B7710FE}"/>
              </a:ext>
            </a:extLst>
          </p:cNvPr>
          <p:cNvSpPr txBox="1"/>
          <p:nvPr/>
        </p:nvSpPr>
        <p:spPr>
          <a:xfrm>
            <a:off x="3662928" y="2000463"/>
            <a:ext cx="1099595" cy="338554"/>
          </a:xfrm>
          <a:prstGeom prst="rect">
            <a:avLst/>
          </a:prstGeom>
          <a:noFill/>
        </p:spPr>
        <p:txBody>
          <a:bodyPr wrap="square" rtlCol="0">
            <a:spAutoFit/>
          </a:bodyPr>
          <a:lstStyle/>
          <a:p>
            <a:pPr algn="ctr"/>
            <a:r>
              <a:rPr lang="es-PE" sz="1600" b="1" dirty="0"/>
              <a:t>Vidrio</a:t>
            </a:r>
          </a:p>
        </p:txBody>
      </p:sp>
      <p:sp>
        <p:nvSpPr>
          <p:cNvPr id="12" name="CuadroTexto 11">
            <a:extLst>
              <a:ext uri="{FF2B5EF4-FFF2-40B4-BE49-F238E27FC236}">
                <a16:creationId xmlns:a16="http://schemas.microsoft.com/office/drawing/2014/main" id="{723064C3-86C2-4F2D-AAEF-E7AD9D33DF78}"/>
              </a:ext>
            </a:extLst>
          </p:cNvPr>
          <p:cNvSpPr txBox="1"/>
          <p:nvPr/>
        </p:nvSpPr>
        <p:spPr>
          <a:xfrm>
            <a:off x="418334" y="3551022"/>
            <a:ext cx="1401277" cy="338554"/>
          </a:xfrm>
          <a:prstGeom prst="rect">
            <a:avLst/>
          </a:prstGeom>
          <a:noFill/>
        </p:spPr>
        <p:txBody>
          <a:bodyPr wrap="square" rtlCol="0">
            <a:spAutoFit/>
          </a:bodyPr>
          <a:lstStyle/>
          <a:p>
            <a:r>
              <a:rPr lang="es-PE" sz="1600" b="1" dirty="0"/>
              <a:t>Muro visto</a:t>
            </a:r>
          </a:p>
        </p:txBody>
      </p:sp>
      <p:cxnSp>
        <p:nvCxnSpPr>
          <p:cNvPr id="13" name="Conector recto de flecha 12">
            <a:extLst>
              <a:ext uri="{FF2B5EF4-FFF2-40B4-BE49-F238E27FC236}">
                <a16:creationId xmlns:a16="http://schemas.microsoft.com/office/drawing/2014/main" id="{C2991FCC-1771-4FE5-BBEE-961EFF65A4F1}"/>
              </a:ext>
            </a:extLst>
          </p:cNvPr>
          <p:cNvCxnSpPr>
            <a:cxnSpLocks/>
            <a:stCxn id="12" idx="0"/>
          </p:cNvCxnSpPr>
          <p:nvPr/>
        </p:nvCxnSpPr>
        <p:spPr>
          <a:xfrm flipV="1">
            <a:off x="1118973" y="2939914"/>
            <a:ext cx="1209924" cy="6111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13">
            <a:extLst>
              <a:ext uri="{FF2B5EF4-FFF2-40B4-BE49-F238E27FC236}">
                <a16:creationId xmlns:a16="http://schemas.microsoft.com/office/drawing/2014/main" id="{28F77D92-248A-439D-843A-854E4B914756}"/>
              </a:ext>
            </a:extLst>
          </p:cNvPr>
          <p:cNvSpPr/>
          <p:nvPr/>
        </p:nvSpPr>
        <p:spPr>
          <a:xfrm>
            <a:off x="3359070" y="3252142"/>
            <a:ext cx="3208814" cy="565026"/>
          </a:xfrm>
          <a:prstGeom prst="rect">
            <a:avLst/>
          </a:prstGeom>
        </p:spPr>
        <p:txBody>
          <a:bodyPr wrap="square">
            <a:spAutoFit/>
          </a:bodyPr>
          <a:lstStyle/>
          <a:p>
            <a:pPr marL="200279" lvl="0" algn="ctr">
              <a:lnSpc>
                <a:spcPct val="95621"/>
              </a:lnSpc>
              <a:buSzPts val="1600"/>
            </a:pPr>
            <a:r>
              <a:rPr lang="it-IT" sz="1600" b="1" dirty="0">
                <a:solidFill>
                  <a:schemeClr val="dk1"/>
                </a:solidFill>
              </a:rPr>
              <a:t>Corte imaginario a 1.20 m.  Corta ventana</a:t>
            </a:r>
          </a:p>
        </p:txBody>
      </p:sp>
      <p:cxnSp>
        <p:nvCxnSpPr>
          <p:cNvPr id="15" name="Conector recto de flecha 14">
            <a:extLst>
              <a:ext uri="{FF2B5EF4-FFF2-40B4-BE49-F238E27FC236}">
                <a16:creationId xmlns:a16="http://schemas.microsoft.com/office/drawing/2014/main" id="{1E0497EE-04A6-4B5A-B6F3-CBCA8EE8FFBE}"/>
              </a:ext>
            </a:extLst>
          </p:cNvPr>
          <p:cNvCxnSpPr>
            <a:cxnSpLocks/>
            <a:stCxn id="14" idx="2"/>
          </p:cNvCxnSpPr>
          <p:nvPr/>
        </p:nvCxnSpPr>
        <p:spPr>
          <a:xfrm flipH="1">
            <a:off x="4438843" y="3817168"/>
            <a:ext cx="524634" cy="9049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oogle Shape;701;p41">
            <a:extLst>
              <a:ext uri="{FF2B5EF4-FFF2-40B4-BE49-F238E27FC236}">
                <a16:creationId xmlns:a16="http://schemas.microsoft.com/office/drawing/2014/main" id="{A9CE6535-44C3-45D0-A111-C1A6422675AB}"/>
              </a:ext>
            </a:extLst>
          </p:cNvPr>
          <p:cNvGrpSpPr/>
          <p:nvPr/>
        </p:nvGrpSpPr>
        <p:grpSpPr>
          <a:xfrm>
            <a:off x="6255598" y="2172435"/>
            <a:ext cx="5278991" cy="3996816"/>
            <a:chOff x="2688928" y="1697060"/>
            <a:chExt cx="6509818" cy="3658952"/>
          </a:xfrm>
        </p:grpSpPr>
        <p:sp>
          <p:nvSpPr>
            <p:cNvPr id="17" name="Google Shape;702;p41">
              <a:extLst>
                <a:ext uri="{FF2B5EF4-FFF2-40B4-BE49-F238E27FC236}">
                  <a16:creationId xmlns:a16="http://schemas.microsoft.com/office/drawing/2014/main" id="{E0A53067-ADC5-4C65-BFCF-9A700F96BB75}"/>
                </a:ext>
              </a:extLst>
            </p:cNvPr>
            <p:cNvSpPr/>
            <p:nvPr/>
          </p:nvSpPr>
          <p:spPr>
            <a:xfrm>
              <a:off x="2688928" y="1697060"/>
              <a:ext cx="6509818" cy="1099827"/>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8" name="Google Shape;703;p41">
              <a:extLst>
                <a:ext uri="{FF2B5EF4-FFF2-40B4-BE49-F238E27FC236}">
                  <a16:creationId xmlns:a16="http://schemas.microsoft.com/office/drawing/2014/main" id="{F3F8EEC4-EDEB-4B97-9EF0-14720C35C4E1}"/>
                </a:ext>
              </a:extLst>
            </p:cNvPr>
            <p:cNvSpPr/>
            <p:nvPr/>
          </p:nvSpPr>
          <p:spPr>
            <a:xfrm>
              <a:off x="3889448" y="2607481"/>
              <a:ext cx="4622811" cy="2748531"/>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grpSp>
      <p:sp>
        <p:nvSpPr>
          <p:cNvPr id="19" name="CuadroTexto 18">
            <a:extLst>
              <a:ext uri="{FF2B5EF4-FFF2-40B4-BE49-F238E27FC236}">
                <a16:creationId xmlns:a16="http://schemas.microsoft.com/office/drawing/2014/main" id="{F9D51100-0B43-4AEF-9121-96485151ABC1}"/>
              </a:ext>
            </a:extLst>
          </p:cNvPr>
          <p:cNvSpPr txBox="1"/>
          <p:nvPr/>
        </p:nvSpPr>
        <p:spPr>
          <a:xfrm>
            <a:off x="8801124" y="1995324"/>
            <a:ext cx="2332772" cy="338554"/>
          </a:xfrm>
          <a:prstGeom prst="rect">
            <a:avLst/>
          </a:prstGeom>
          <a:noFill/>
        </p:spPr>
        <p:txBody>
          <a:bodyPr wrap="square" rtlCol="0">
            <a:spAutoFit/>
          </a:bodyPr>
          <a:lstStyle/>
          <a:p>
            <a:pPr algn="ctr"/>
            <a:r>
              <a:rPr lang="es-PE" sz="1600" b="1" dirty="0"/>
              <a:t>Vidrio - Proyección</a:t>
            </a:r>
          </a:p>
        </p:txBody>
      </p:sp>
      <p:sp>
        <p:nvSpPr>
          <p:cNvPr id="20" name="CuadroTexto 19">
            <a:extLst>
              <a:ext uri="{FF2B5EF4-FFF2-40B4-BE49-F238E27FC236}">
                <a16:creationId xmlns:a16="http://schemas.microsoft.com/office/drawing/2014/main" id="{8BA47990-DEF7-4E1E-93D9-DBB158FCB595}"/>
              </a:ext>
            </a:extLst>
          </p:cNvPr>
          <p:cNvSpPr txBox="1"/>
          <p:nvPr/>
        </p:nvSpPr>
        <p:spPr>
          <a:xfrm>
            <a:off x="6236099" y="3943777"/>
            <a:ext cx="1740196" cy="338554"/>
          </a:xfrm>
          <a:prstGeom prst="rect">
            <a:avLst/>
          </a:prstGeom>
          <a:noFill/>
        </p:spPr>
        <p:txBody>
          <a:bodyPr wrap="square" rtlCol="0">
            <a:spAutoFit/>
          </a:bodyPr>
          <a:lstStyle/>
          <a:p>
            <a:r>
              <a:rPr lang="es-PE" sz="1600" b="1" dirty="0"/>
              <a:t>Muro en corte</a:t>
            </a:r>
          </a:p>
        </p:txBody>
      </p:sp>
      <p:cxnSp>
        <p:nvCxnSpPr>
          <p:cNvPr id="21" name="Conector recto de flecha 20">
            <a:extLst>
              <a:ext uri="{FF2B5EF4-FFF2-40B4-BE49-F238E27FC236}">
                <a16:creationId xmlns:a16="http://schemas.microsoft.com/office/drawing/2014/main" id="{B991C059-57F5-41DA-8411-AD9F822C7911}"/>
              </a:ext>
            </a:extLst>
          </p:cNvPr>
          <p:cNvCxnSpPr>
            <a:cxnSpLocks/>
            <a:stCxn id="19" idx="2"/>
          </p:cNvCxnSpPr>
          <p:nvPr/>
        </p:nvCxnSpPr>
        <p:spPr>
          <a:xfrm flipH="1">
            <a:off x="9620950" y="2333878"/>
            <a:ext cx="346560" cy="4766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DF60E91A-780C-458B-BB9C-E9F49F361540}"/>
              </a:ext>
            </a:extLst>
          </p:cNvPr>
          <p:cNvCxnSpPr>
            <a:stCxn id="20" idx="0"/>
          </p:cNvCxnSpPr>
          <p:nvPr/>
        </p:nvCxnSpPr>
        <p:spPr>
          <a:xfrm flipV="1">
            <a:off x="7106197" y="2889283"/>
            <a:ext cx="1101454" cy="10544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ángulo 22">
            <a:extLst>
              <a:ext uri="{FF2B5EF4-FFF2-40B4-BE49-F238E27FC236}">
                <a16:creationId xmlns:a16="http://schemas.microsoft.com/office/drawing/2014/main" id="{D3F60E17-D9F4-4C9B-B987-6B7875D2F389}"/>
              </a:ext>
            </a:extLst>
          </p:cNvPr>
          <p:cNvSpPr/>
          <p:nvPr/>
        </p:nvSpPr>
        <p:spPr>
          <a:xfrm>
            <a:off x="9319783" y="3166923"/>
            <a:ext cx="2872217" cy="565026"/>
          </a:xfrm>
          <a:prstGeom prst="rect">
            <a:avLst/>
          </a:prstGeom>
        </p:spPr>
        <p:txBody>
          <a:bodyPr wrap="square">
            <a:spAutoFit/>
          </a:bodyPr>
          <a:lstStyle/>
          <a:p>
            <a:pPr marL="200279" lvl="0" algn="ctr">
              <a:lnSpc>
                <a:spcPct val="95621"/>
              </a:lnSpc>
              <a:buSzPts val="1600"/>
            </a:pPr>
            <a:r>
              <a:rPr lang="it-IT" sz="1600" b="1" dirty="0">
                <a:solidFill>
                  <a:schemeClr val="dk1"/>
                </a:solidFill>
              </a:rPr>
              <a:t>Corte imaginario a 1.20 m.  NO Corta ventana</a:t>
            </a:r>
          </a:p>
        </p:txBody>
      </p:sp>
      <p:cxnSp>
        <p:nvCxnSpPr>
          <p:cNvPr id="24" name="Conector recto de flecha 23">
            <a:extLst>
              <a:ext uri="{FF2B5EF4-FFF2-40B4-BE49-F238E27FC236}">
                <a16:creationId xmlns:a16="http://schemas.microsoft.com/office/drawing/2014/main" id="{087CA2E3-8DAD-4D6A-82FD-8816496A8E50}"/>
              </a:ext>
            </a:extLst>
          </p:cNvPr>
          <p:cNvCxnSpPr>
            <a:cxnSpLocks/>
          </p:cNvCxnSpPr>
          <p:nvPr/>
        </p:nvCxnSpPr>
        <p:spPr>
          <a:xfrm flipH="1">
            <a:off x="9794230" y="3651459"/>
            <a:ext cx="903787" cy="10706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CuadroTexto 1"/>
          <p:cNvSpPr txBox="1"/>
          <p:nvPr/>
        </p:nvSpPr>
        <p:spPr>
          <a:xfrm>
            <a:off x="2247621" y="5596129"/>
            <a:ext cx="1415307" cy="307777"/>
          </a:xfrm>
          <a:prstGeom prst="rect">
            <a:avLst/>
          </a:prstGeom>
          <a:noFill/>
        </p:spPr>
        <p:txBody>
          <a:bodyPr wrap="square" rtlCol="0">
            <a:spAutoFit/>
          </a:bodyPr>
          <a:lstStyle/>
          <a:p>
            <a:r>
              <a:rPr lang="es-MX" b="1" dirty="0">
                <a:latin typeface="Arial Narrow" panose="020B0606020202030204" pitchFamily="34" charset="0"/>
              </a:rPr>
              <a:t>VENTANA BAJA</a:t>
            </a:r>
            <a:endParaRPr lang="es-PE" b="1" dirty="0">
              <a:latin typeface="Arial Narrow" panose="020B0606020202030204" pitchFamily="34" charset="0"/>
            </a:endParaRPr>
          </a:p>
        </p:txBody>
      </p:sp>
      <p:sp>
        <p:nvSpPr>
          <p:cNvPr id="25" name="CuadroTexto 24"/>
          <p:cNvSpPr txBox="1"/>
          <p:nvPr/>
        </p:nvSpPr>
        <p:spPr>
          <a:xfrm>
            <a:off x="8187439" y="5596128"/>
            <a:ext cx="1415307" cy="307777"/>
          </a:xfrm>
          <a:prstGeom prst="rect">
            <a:avLst/>
          </a:prstGeom>
          <a:noFill/>
        </p:spPr>
        <p:txBody>
          <a:bodyPr wrap="square" rtlCol="0">
            <a:spAutoFit/>
          </a:bodyPr>
          <a:lstStyle/>
          <a:p>
            <a:r>
              <a:rPr lang="es-MX" b="1" dirty="0">
                <a:latin typeface="Arial Narrow" panose="020B0606020202030204" pitchFamily="34" charset="0"/>
              </a:rPr>
              <a:t>VENTANA ALTA</a:t>
            </a:r>
            <a:endParaRPr lang="es-PE" b="1" dirty="0">
              <a:latin typeface="Arial Narrow" panose="020B0606020202030204" pitchFamily="34" charset="0"/>
            </a:endParaRPr>
          </a:p>
        </p:txBody>
      </p:sp>
    </p:spTree>
    <p:extLst>
      <p:ext uri="{BB962C8B-B14F-4D97-AF65-F5344CB8AC3E}">
        <p14:creationId xmlns:p14="http://schemas.microsoft.com/office/powerpoint/2010/main" val="40970266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Interpretación de niveles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5" name="Google Shape;407;p22"/>
          <p:cNvSpPr txBox="1"/>
          <p:nvPr/>
        </p:nvSpPr>
        <p:spPr>
          <a:xfrm>
            <a:off x="268009" y="1994277"/>
            <a:ext cx="5287329" cy="267761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900"/>
              </a:spcBef>
              <a:spcAft>
                <a:spcPts val="0"/>
              </a:spcAft>
              <a:buClr>
                <a:srgbClr val="000000"/>
              </a:buClr>
              <a:buSzPts val="1800"/>
              <a:buFont typeface="Arial"/>
              <a:buNone/>
            </a:pPr>
            <a:r>
              <a:rPr lang="es-PE" sz="1700" b="0" i="0" u="none" strike="noStrike" cap="none" dirty="0">
                <a:solidFill>
                  <a:schemeClr val="dk1"/>
                </a:solidFill>
                <a:sym typeface="Arial"/>
              </a:rPr>
              <a:t>En los planos de arquitectura se pone el “NIVEL DE PISO TERMINADO” (NPT). </a:t>
            </a:r>
          </a:p>
          <a:p>
            <a:pPr marL="0" marR="0" lvl="0" indent="0" algn="just" rtl="0">
              <a:lnSpc>
                <a:spcPct val="150000"/>
              </a:lnSpc>
              <a:spcBef>
                <a:spcPts val="900"/>
              </a:spcBef>
              <a:spcAft>
                <a:spcPts val="0"/>
              </a:spcAft>
              <a:buClr>
                <a:srgbClr val="000000"/>
              </a:buClr>
              <a:buSzPts val="1800"/>
              <a:buFont typeface="Arial"/>
              <a:buNone/>
            </a:pPr>
            <a:r>
              <a:rPr lang="es-PE" sz="1700" b="0" i="0" u="none" strike="noStrike" cap="none" dirty="0">
                <a:solidFill>
                  <a:schemeClr val="dk1"/>
                </a:solidFill>
                <a:latin typeface="Arial" panose="020B0604020202020204" pitchFamily="34" charset="0"/>
                <a:cs typeface="Arial" panose="020B0604020202020204" pitchFamily="34" charset="0"/>
                <a:sym typeface="Arial"/>
              </a:rPr>
              <a:t>El nivel de referencia es el nivel +- 0.00, y por lo general es la vereda. En este ejemplo se observa que es el jardín, estacionamiento</a:t>
            </a:r>
            <a:r>
              <a:rPr lang="es-PE" sz="1700" dirty="0">
                <a:solidFill>
                  <a:schemeClr val="dk1"/>
                </a:solidFill>
                <a:latin typeface="Arial" panose="020B0604020202020204" pitchFamily="34" charset="0"/>
                <a:cs typeface="Arial" panose="020B0604020202020204" pitchFamily="34" charset="0"/>
              </a:rPr>
              <a:t> y las huella dela camino para el ingreso. </a:t>
            </a:r>
            <a:endParaRPr sz="1700" b="0" i="0" u="none" strike="noStrike" cap="none" dirty="0">
              <a:solidFill>
                <a:srgbClr val="000000"/>
              </a:solidFill>
              <a:latin typeface="Arial" panose="020B0604020202020204" pitchFamily="34" charset="0"/>
              <a:cs typeface="Arial" panose="020B0604020202020204" pitchFamily="34" charset="0"/>
              <a:sym typeface="Arial"/>
            </a:endParaRPr>
          </a:p>
        </p:txBody>
      </p:sp>
      <p:sp>
        <p:nvSpPr>
          <p:cNvPr id="26" name="Google Shape;409;p22"/>
          <p:cNvSpPr/>
          <p:nvPr/>
        </p:nvSpPr>
        <p:spPr>
          <a:xfrm>
            <a:off x="6655865" y="4895032"/>
            <a:ext cx="2373710" cy="555200"/>
          </a:xfrm>
          <a:prstGeom prst="roundRect">
            <a:avLst>
              <a:gd name="adj" fmla="val 16667"/>
            </a:avLst>
          </a:prstGeom>
          <a:solidFill>
            <a:srgbClr val="3D4F63"/>
          </a:solidFill>
          <a:ln>
            <a:noFill/>
          </a:ln>
        </p:spPr>
        <p:txBody>
          <a:bodyPr spcFirstLastPara="1" wrap="square" lIns="91425" tIns="45700" rIns="91425" bIns="45700" anchor="ctr" anchorCtr="0">
            <a:noAutofit/>
          </a:bodyPr>
          <a:lstStyle/>
          <a:p>
            <a:pPr marL="0" marR="0" lvl="0" indent="0" algn="ctr" rtl="0">
              <a:lnSpc>
                <a:spcPct val="95621"/>
              </a:lnSpc>
              <a:spcBef>
                <a:spcPts val="0"/>
              </a:spcBef>
              <a:spcAft>
                <a:spcPts val="0"/>
              </a:spcAft>
              <a:buClr>
                <a:srgbClr val="000000"/>
              </a:buClr>
              <a:buSzPts val="1800"/>
              <a:buFont typeface="Arial"/>
              <a:buNone/>
            </a:pPr>
            <a:r>
              <a:rPr lang="es-PE" sz="1800" b="1" i="0" u="none" strike="noStrike" cap="none">
                <a:solidFill>
                  <a:schemeClr val="lt1"/>
                </a:solidFill>
                <a:latin typeface="Arial"/>
                <a:ea typeface="Arial"/>
                <a:cs typeface="Arial"/>
                <a:sym typeface="Arial"/>
              </a:rPr>
              <a:t>Plantas de arquitectura</a:t>
            </a:r>
            <a:endParaRPr sz="1800" b="0" i="0" u="none" strike="noStrike" cap="none">
              <a:solidFill>
                <a:schemeClr val="lt1"/>
              </a:solidFill>
              <a:latin typeface="Arial"/>
              <a:ea typeface="Arial"/>
              <a:cs typeface="Arial"/>
              <a:sym typeface="Arial"/>
            </a:endParaRPr>
          </a:p>
        </p:txBody>
      </p:sp>
      <p:pic>
        <p:nvPicPr>
          <p:cNvPr id="27" name="Imagen 26">
            <a:extLst>
              <a:ext uri="{FF2B5EF4-FFF2-40B4-BE49-F238E27FC236}">
                <a16:creationId xmlns:a16="http://schemas.microsoft.com/office/drawing/2014/main" id="{8240F8D8-AE5F-4C16-8111-50ADA79A817D}"/>
              </a:ext>
            </a:extLst>
          </p:cNvPr>
          <p:cNvPicPr>
            <a:picLocks noChangeAspect="1"/>
          </p:cNvPicPr>
          <p:nvPr/>
        </p:nvPicPr>
        <p:blipFill>
          <a:blip r:embed="rId3"/>
          <a:stretch>
            <a:fillRect/>
          </a:stretch>
        </p:blipFill>
        <p:spPr>
          <a:xfrm>
            <a:off x="6095999" y="1267807"/>
            <a:ext cx="5827991" cy="4797036"/>
          </a:xfrm>
          <a:prstGeom prst="rect">
            <a:avLst/>
          </a:prstGeom>
        </p:spPr>
      </p:pic>
      <p:sp>
        <p:nvSpPr>
          <p:cNvPr id="28" name="Google Shape;407;p22">
            <a:extLst>
              <a:ext uri="{FF2B5EF4-FFF2-40B4-BE49-F238E27FC236}">
                <a16:creationId xmlns:a16="http://schemas.microsoft.com/office/drawing/2014/main" id="{64DDE2D9-C020-4B46-AC1F-7500EF34EE1A}"/>
              </a:ext>
            </a:extLst>
          </p:cNvPr>
          <p:cNvSpPr txBox="1"/>
          <p:nvPr/>
        </p:nvSpPr>
        <p:spPr>
          <a:xfrm>
            <a:off x="232560" y="4707162"/>
            <a:ext cx="5287329" cy="138495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900"/>
              </a:spcBef>
              <a:spcAft>
                <a:spcPts val="0"/>
              </a:spcAft>
              <a:buClr>
                <a:srgbClr val="000000"/>
              </a:buClr>
              <a:buSzPts val="1800"/>
              <a:buFont typeface="Arial"/>
              <a:buNone/>
            </a:pPr>
            <a:r>
              <a:rPr lang="es-PE" sz="1700" b="0" i="0" u="none" strike="noStrike" cap="none" dirty="0">
                <a:solidFill>
                  <a:schemeClr val="dk1"/>
                </a:solidFill>
                <a:sym typeface="Arial"/>
              </a:rPr>
              <a:t>Luego se dirige a la puerta de ingreso identificada con el </a:t>
            </a:r>
            <a:r>
              <a:rPr lang="es-PE" sz="1700" dirty="0">
                <a:solidFill>
                  <a:schemeClr val="dk1"/>
                </a:solidFill>
              </a:rPr>
              <a:t>P1,</a:t>
            </a:r>
            <a:r>
              <a:rPr lang="es-PE" sz="1700" b="0" i="0" u="none" strike="noStrike" cap="none" dirty="0">
                <a:solidFill>
                  <a:schemeClr val="dk1"/>
                </a:solidFill>
                <a:sym typeface="Arial"/>
              </a:rPr>
              <a:t> indica que el nivel de piso terminado está en 15 cm por encima del nivel + 0.00.</a:t>
            </a:r>
            <a:endParaRPr sz="1700" b="0" i="0" u="none" strike="noStrike" cap="none" dirty="0">
              <a:solidFill>
                <a:schemeClr val="dk1"/>
              </a:solidFill>
              <a:sym typeface="Arial"/>
            </a:endParaRPr>
          </a:p>
        </p:txBody>
      </p:sp>
      <p:sp>
        <p:nvSpPr>
          <p:cNvPr id="29" name="Rectángulo 28">
            <a:extLst>
              <a:ext uri="{FF2B5EF4-FFF2-40B4-BE49-F238E27FC236}">
                <a16:creationId xmlns:a16="http://schemas.microsoft.com/office/drawing/2014/main" id="{AF741397-9C05-4A48-A4A2-1114D4674409}"/>
              </a:ext>
            </a:extLst>
          </p:cNvPr>
          <p:cNvSpPr/>
          <p:nvPr/>
        </p:nvSpPr>
        <p:spPr>
          <a:xfrm>
            <a:off x="8433713" y="1835685"/>
            <a:ext cx="809678" cy="1157919"/>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30" name="Rectángulo 29">
            <a:extLst>
              <a:ext uri="{FF2B5EF4-FFF2-40B4-BE49-F238E27FC236}">
                <a16:creationId xmlns:a16="http://schemas.microsoft.com/office/drawing/2014/main" id="{CBA26D56-FC40-4B09-9BD3-02F044217F68}"/>
              </a:ext>
            </a:extLst>
          </p:cNvPr>
          <p:cNvSpPr/>
          <p:nvPr/>
        </p:nvSpPr>
        <p:spPr>
          <a:xfrm>
            <a:off x="6916338" y="4895031"/>
            <a:ext cx="1104539" cy="856559"/>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sp>
        <p:nvSpPr>
          <p:cNvPr id="31" name="Rectángulo 30">
            <a:extLst>
              <a:ext uri="{FF2B5EF4-FFF2-40B4-BE49-F238E27FC236}">
                <a16:creationId xmlns:a16="http://schemas.microsoft.com/office/drawing/2014/main" id="{65C229CD-24F1-4FAE-B586-0870030B74F2}"/>
              </a:ext>
            </a:extLst>
          </p:cNvPr>
          <p:cNvSpPr/>
          <p:nvPr/>
        </p:nvSpPr>
        <p:spPr>
          <a:xfrm>
            <a:off x="6364068" y="3610192"/>
            <a:ext cx="1104539" cy="983481"/>
          </a:xfrm>
          <a:prstGeom prst="rect">
            <a:avLst/>
          </a:pr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cxnSp>
        <p:nvCxnSpPr>
          <p:cNvPr id="32" name="Conector recto de flecha 31">
            <a:extLst>
              <a:ext uri="{FF2B5EF4-FFF2-40B4-BE49-F238E27FC236}">
                <a16:creationId xmlns:a16="http://schemas.microsoft.com/office/drawing/2014/main" id="{1884618D-F278-47AD-A679-D8F1FFB7EC0D}"/>
              </a:ext>
            </a:extLst>
          </p:cNvPr>
          <p:cNvCxnSpPr>
            <a:cxnSpLocks/>
            <a:stCxn id="25" idx="3"/>
          </p:cNvCxnSpPr>
          <p:nvPr/>
        </p:nvCxnSpPr>
        <p:spPr>
          <a:xfrm flipV="1">
            <a:off x="5555338" y="2425127"/>
            <a:ext cx="2878375" cy="9079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a:extLst>
              <a:ext uri="{FF2B5EF4-FFF2-40B4-BE49-F238E27FC236}">
                <a16:creationId xmlns:a16="http://schemas.microsoft.com/office/drawing/2014/main" id="{0CFEAF85-BABF-4203-ABB0-F1BD7BFC49C4}"/>
              </a:ext>
            </a:extLst>
          </p:cNvPr>
          <p:cNvCxnSpPr>
            <a:stCxn id="25" idx="3"/>
            <a:endCxn id="31" idx="1"/>
          </p:cNvCxnSpPr>
          <p:nvPr/>
        </p:nvCxnSpPr>
        <p:spPr>
          <a:xfrm>
            <a:off x="5555338" y="3333085"/>
            <a:ext cx="808730" cy="7688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ector recto de flecha 33">
            <a:extLst>
              <a:ext uri="{FF2B5EF4-FFF2-40B4-BE49-F238E27FC236}">
                <a16:creationId xmlns:a16="http://schemas.microsoft.com/office/drawing/2014/main" id="{D5DB3B22-1E58-4948-80E2-02C767260B6A}"/>
              </a:ext>
            </a:extLst>
          </p:cNvPr>
          <p:cNvCxnSpPr>
            <a:stCxn id="25" idx="3"/>
            <a:endCxn id="30" idx="1"/>
          </p:cNvCxnSpPr>
          <p:nvPr/>
        </p:nvCxnSpPr>
        <p:spPr>
          <a:xfrm>
            <a:off x="5555338" y="3333085"/>
            <a:ext cx="1361000" cy="19902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Rectángulo 34">
            <a:extLst>
              <a:ext uri="{FF2B5EF4-FFF2-40B4-BE49-F238E27FC236}">
                <a16:creationId xmlns:a16="http://schemas.microsoft.com/office/drawing/2014/main" id="{C4C45EF2-8DA6-460C-8D4A-019E5E64054F}"/>
              </a:ext>
            </a:extLst>
          </p:cNvPr>
          <p:cNvSpPr/>
          <p:nvPr/>
        </p:nvSpPr>
        <p:spPr>
          <a:xfrm>
            <a:off x="10010721" y="3737113"/>
            <a:ext cx="1104539" cy="636104"/>
          </a:xfrm>
          <a:prstGeom prst="rect">
            <a:avLst/>
          </a:prstGeom>
          <a:solidFill>
            <a:srgbClr val="00B050">
              <a:alpha val="11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a:solidFill>
                <a:schemeClr val="tx1"/>
              </a:solidFill>
            </a:endParaRPr>
          </a:p>
        </p:txBody>
      </p:sp>
      <p:cxnSp>
        <p:nvCxnSpPr>
          <p:cNvPr id="36" name="Conector recto de flecha 35">
            <a:extLst>
              <a:ext uri="{FF2B5EF4-FFF2-40B4-BE49-F238E27FC236}">
                <a16:creationId xmlns:a16="http://schemas.microsoft.com/office/drawing/2014/main" id="{84EAC36D-F805-4885-A9D7-0955C7006C72}"/>
              </a:ext>
            </a:extLst>
          </p:cNvPr>
          <p:cNvCxnSpPr>
            <a:stCxn id="28" idx="3"/>
          </p:cNvCxnSpPr>
          <p:nvPr/>
        </p:nvCxnSpPr>
        <p:spPr>
          <a:xfrm flipV="1">
            <a:off x="5519889" y="4130180"/>
            <a:ext cx="4455383" cy="126945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09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Expresiones arquitectónicas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7" name="Google Shape;471;p25"/>
          <p:cNvPicPr preferRelativeResize="0"/>
          <p:nvPr/>
        </p:nvPicPr>
        <p:blipFill rotWithShape="1">
          <a:blip r:embed="rId3">
            <a:alphaModFix/>
          </a:blip>
          <a:srcRect/>
          <a:stretch/>
        </p:blipFill>
        <p:spPr>
          <a:xfrm>
            <a:off x="268010" y="2575198"/>
            <a:ext cx="3662362" cy="2048565"/>
          </a:xfrm>
          <a:prstGeom prst="rect">
            <a:avLst/>
          </a:prstGeom>
          <a:noFill/>
          <a:ln>
            <a:noFill/>
          </a:ln>
        </p:spPr>
      </p:pic>
      <p:pic>
        <p:nvPicPr>
          <p:cNvPr id="8" name="Google Shape;472;p25"/>
          <p:cNvPicPr preferRelativeResize="0"/>
          <p:nvPr/>
        </p:nvPicPr>
        <p:blipFill rotWithShape="1">
          <a:blip r:embed="rId4">
            <a:alphaModFix/>
          </a:blip>
          <a:srcRect/>
          <a:stretch/>
        </p:blipFill>
        <p:spPr>
          <a:xfrm>
            <a:off x="4264817" y="2575198"/>
            <a:ext cx="3662362" cy="2048565"/>
          </a:xfrm>
          <a:prstGeom prst="rect">
            <a:avLst/>
          </a:prstGeom>
          <a:noFill/>
          <a:ln>
            <a:noFill/>
          </a:ln>
        </p:spPr>
      </p:pic>
      <p:pic>
        <p:nvPicPr>
          <p:cNvPr id="9" name="Google Shape;473;p25"/>
          <p:cNvPicPr preferRelativeResize="0"/>
          <p:nvPr/>
        </p:nvPicPr>
        <p:blipFill rotWithShape="1">
          <a:blip r:embed="rId5">
            <a:alphaModFix/>
          </a:blip>
          <a:srcRect/>
          <a:stretch/>
        </p:blipFill>
        <p:spPr>
          <a:xfrm>
            <a:off x="8725670" y="2575198"/>
            <a:ext cx="2969969" cy="2478127"/>
          </a:xfrm>
          <a:prstGeom prst="rect">
            <a:avLst/>
          </a:prstGeom>
          <a:noFill/>
          <a:ln>
            <a:noFill/>
          </a:ln>
        </p:spPr>
      </p:pic>
      <p:pic>
        <p:nvPicPr>
          <p:cNvPr id="10" name="Google Shape;474;p25"/>
          <p:cNvPicPr preferRelativeResize="0"/>
          <p:nvPr/>
        </p:nvPicPr>
        <p:blipFill rotWithShape="1">
          <a:blip r:embed="rId6">
            <a:alphaModFix/>
          </a:blip>
          <a:srcRect/>
          <a:stretch/>
        </p:blipFill>
        <p:spPr>
          <a:xfrm>
            <a:off x="832365" y="4623763"/>
            <a:ext cx="2533650" cy="647700"/>
          </a:xfrm>
          <a:prstGeom prst="rect">
            <a:avLst/>
          </a:prstGeom>
          <a:noFill/>
          <a:ln>
            <a:noFill/>
          </a:ln>
        </p:spPr>
      </p:pic>
      <p:sp>
        <p:nvSpPr>
          <p:cNvPr id="11" name="Google Shape;475;p25"/>
          <p:cNvSpPr txBox="1"/>
          <p:nvPr/>
        </p:nvSpPr>
        <p:spPr>
          <a:xfrm>
            <a:off x="912229" y="5391342"/>
            <a:ext cx="237392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dirty="0">
                <a:solidFill>
                  <a:schemeClr val="dk1"/>
                </a:solidFill>
                <a:latin typeface="Arial"/>
                <a:ea typeface="Arial"/>
                <a:cs typeface="Arial"/>
                <a:sym typeface="Arial"/>
              </a:rPr>
              <a:t>Armario</a:t>
            </a:r>
            <a:endParaRPr sz="1400" b="0" i="0" u="none" strike="noStrike" cap="none" dirty="0">
              <a:solidFill>
                <a:srgbClr val="000000"/>
              </a:solidFill>
              <a:latin typeface="Arial"/>
              <a:ea typeface="Arial"/>
              <a:cs typeface="Arial"/>
              <a:sym typeface="Arial"/>
            </a:endParaRPr>
          </a:p>
        </p:txBody>
      </p:sp>
      <p:sp>
        <p:nvSpPr>
          <p:cNvPr id="12" name="Google Shape;476;p25"/>
          <p:cNvSpPr/>
          <p:nvPr/>
        </p:nvSpPr>
        <p:spPr>
          <a:xfrm>
            <a:off x="1011677" y="2035589"/>
            <a:ext cx="2548646" cy="369128"/>
          </a:xfrm>
          <a:prstGeom prst="rect">
            <a:avLst/>
          </a:prstGeom>
          <a:solidFill>
            <a:schemeClr val="accent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a:solidFill>
                  <a:schemeClr val="tx1"/>
                </a:solidFill>
                <a:latin typeface="Arial"/>
                <a:ea typeface="Arial"/>
                <a:cs typeface="Arial"/>
                <a:sym typeface="Arial"/>
              </a:rPr>
              <a:t>Dormitorio</a:t>
            </a:r>
            <a:endParaRPr sz="1400" b="0" i="0" u="none" strike="noStrike" cap="none">
              <a:solidFill>
                <a:schemeClr val="tx1"/>
              </a:solidFill>
              <a:latin typeface="Arial"/>
              <a:ea typeface="Arial"/>
              <a:cs typeface="Arial"/>
              <a:sym typeface="Arial"/>
            </a:endParaRPr>
          </a:p>
        </p:txBody>
      </p:sp>
      <p:sp>
        <p:nvSpPr>
          <p:cNvPr id="13" name="Google Shape;477;p25"/>
          <p:cNvSpPr/>
          <p:nvPr/>
        </p:nvSpPr>
        <p:spPr>
          <a:xfrm>
            <a:off x="4821675" y="2028108"/>
            <a:ext cx="2548646" cy="369128"/>
          </a:xfrm>
          <a:prstGeom prst="rect">
            <a:avLst/>
          </a:prstGeom>
          <a:solidFill>
            <a:schemeClr val="accent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a:solidFill>
                  <a:schemeClr val="tx1"/>
                </a:solidFill>
                <a:latin typeface="Arial"/>
                <a:ea typeface="Arial"/>
                <a:cs typeface="Arial"/>
                <a:sym typeface="Arial"/>
              </a:rPr>
              <a:t>Comedor</a:t>
            </a:r>
            <a:endParaRPr sz="1400" b="0" i="0" u="none" strike="noStrike" cap="none">
              <a:solidFill>
                <a:schemeClr val="tx1"/>
              </a:solidFill>
              <a:latin typeface="Arial"/>
              <a:ea typeface="Arial"/>
              <a:cs typeface="Arial"/>
              <a:sym typeface="Arial"/>
            </a:endParaRPr>
          </a:p>
        </p:txBody>
      </p:sp>
      <p:sp>
        <p:nvSpPr>
          <p:cNvPr id="14" name="Google Shape;478;p25"/>
          <p:cNvSpPr/>
          <p:nvPr/>
        </p:nvSpPr>
        <p:spPr>
          <a:xfrm>
            <a:off x="8936331" y="1979982"/>
            <a:ext cx="2548646" cy="369128"/>
          </a:xfrm>
          <a:prstGeom prst="rect">
            <a:avLst/>
          </a:prstGeom>
          <a:solidFill>
            <a:schemeClr val="accent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a:solidFill>
                  <a:schemeClr val="tx1"/>
                </a:solidFill>
                <a:latin typeface="Arial"/>
                <a:ea typeface="Arial"/>
                <a:cs typeface="Arial"/>
                <a:sym typeface="Arial"/>
              </a:rPr>
              <a:t>Sala</a:t>
            </a:r>
            <a:endParaRPr sz="1400" b="0" i="0" u="none" strike="noStrike" cap="none">
              <a:solidFill>
                <a:schemeClr val="tx1"/>
              </a:solidFill>
              <a:latin typeface="Arial"/>
              <a:ea typeface="Arial"/>
              <a:cs typeface="Arial"/>
              <a:sym typeface="Arial"/>
            </a:endParaRPr>
          </a:p>
        </p:txBody>
      </p:sp>
    </p:spTree>
    <p:extLst>
      <p:ext uri="{BB962C8B-B14F-4D97-AF65-F5344CB8AC3E}">
        <p14:creationId xmlns:p14="http://schemas.microsoft.com/office/powerpoint/2010/main" val="37557377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2" name="Rectángulo 1"/>
          <p:cNvSpPr/>
          <p:nvPr/>
        </p:nvSpPr>
        <p:spPr>
          <a:xfrm>
            <a:off x="232560" y="1835685"/>
            <a:ext cx="11664256" cy="4286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Expresiones arquitectónicas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7" name="Google Shape;486;p26"/>
          <p:cNvPicPr preferRelativeResize="0"/>
          <p:nvPr/>
        </p:nvPicPr>
        <p:blipFill rotWithShape="1">
          <a:blip r:embed="rId3">
            <a:alphaModFix/>
          </a:blip>
          <a:srcRect/>
          <a:stretch/>
        </p:blipFill>
        <p:spPr>
          <a:xfrm>
            <a:off x="161839" y="2572665"/>
            <a:ext cx="4100057" cy="1748789"/>
          </a:xfrm>
          <a:prstGeom prst="rect">
            <a:avLst/>
          </a:prstGeom>
          <a:noFill/>
          <a:ln>
            <a:noFill/>
          </a:ln>
        </p:spPr>
      </p:pic>
      <p:pic>
        <p:nvPicPr>
          <p:cNvPr id="8" name="Google Shape;487;p26"/>
          <p:cNvPicPr preferRelativeResize="0"/>
          <p:nvPr/>
        </p:nvPicPr>
        <p:blipFill rotWithShape="1">
          <a:blip r:embed="rId4">
            <a:alphaModFix/>
          </a:blip>
          <a:srcRect/>
          <a:stretch/>
        </p:blipFill>
        <p:spPr>
          <a:xfrm>
            <a:off x="4314981" y="2572665"/>
            <a:ext cx="4053814" cy="2553005"/>
          </a:xfrm>
          <a:prstGeom prst="rect">
            <a:avLst/>
          </a:prstGeom>
          <a:noFill/>
          <a:ln>
            <a:noFill/>
          </a:ln>
        </p:spPr>
      </p:pic>
      <p:pic>
        <p:nvPicPr>
          <p:cNvPr id="9" name="Google Shape;488;p26"/>
          <p:cNvPicPr preferRelativeResize="0"/>
          <p:nvPr/>
        </p:nvPicPr>
        <p:blipFill rotWithShape="1">
          <a:blip r:embed="rId5">
            <a:alphaModFix/>
          </a:blip>
          <a:srcRect l="44182"/>
          <a:stretch/>
        </p:blipFill>
        <p:spPr>
          <a:xfrm>
            <a:off x="8936331" y="2417582"/>
            <a:ext cx="2548646" cy="1878997"/>
          </a:xfrm>
          <a:prstGeom prst="rect">
            <a:avLst/>
          </a:prstGeom>
          <a:noFill/>
          <a:ln>
            <a:noFill/>
          </a:ln>
        </p:spPr>
      </p:pic>
      <p:sp>
        <p:nvSpPr>
          <p:cNvPr id="10" name="Google Shape;489;p26"/>
          <p:cNvSpPr/>
          <p:nvPr/>
        </p:nvSpPr>
        <p:spPr>
          <a:xfrm>
            <a:off x="1011677" y="2040208"/>
            <a:ext cx="2548646" cy="369128"/>
          </a:xfrm>
          <a:prstGeom prst="rect">
            <a:avLst/>
          </a:prstGeom>
          <a:solidFill>
            <a:schemeClr val="accent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dirty="0">
                <a:solidFill>
                  <a:schemeClr val="tx1"/>
                </a:solidFill>
                <a:latin typeface="Arial"/>
                <a:ea typeface="Arial"/>
                <a:cs typeface="Arial"/>
                <a:sym typeface="Arial"/>
              </a:rPr>
              <a:t>Cocina</a:t>
            </a:r>
            <a:endParaRPr sz="1400" b="0" i="0" u="none" strike="noStrike" cap="none" dirty="0">
              <a:solidFill>
                <a:schemeClr val="tx1"/>
              </a:solidFill>
              <a:latin typeface="Arial"/>
              <a:ea typeface="Arial"/>
              <a:cs typeface="Arial"/>
              <a:sym typeface="Arial"/>
            </a:endParaRPr>
          </a:p>
        </p:txBody>
      </p:sp>
      <p:sp>
        <p:nvSpPr>
          <p:cNvPr id="11" name="Google Shape;490;p26"/>
          <p:cNvSpPr/>
          <p:nvPr/>
        </p:nvSpPr>
        <p:spPr>
          <a:xfrm>
            <a:off x="4821675" y="2032727"/>
            <a:ext cx="2548646" cy="369128"/>
          </a:xfrm>
          <a:prstGeom prst="rect">
            <a:avLst/>
          </a:prstGeom>
          <a:solidFill>
            <a:schemeClr val="accent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a:solidFill>
                  <a:schemeClr val="tx1"/>
                </a:solidFill>
                <a:latin typeface="Arial"/>
                <a:ea typeface="Arial"/>
                <a:cs typeface="Arial"/>
                <a:sym typeface="Arial"/>
              </a:rPr>
              <a:t>Servicios Higienicos</a:t>
            </a:r>
            <a:endParaRPr sz="1800" b="0" i="0" u="none" strike="noStrike" cap="none">
              <a:solidFill>
                <a:schemeClr val="tx1"/>
              </a:solidFill>
              <a:latin typeface="Arial"/>
              <a:ea typeface="Arial"/>
              <a:cs typeface="Arial"/>
              <a:sym typeface="Arial"/>
            </a:endParaRPr>
          </a:p>
        </p:txBody>
      </p:sp>
      <p:sp>
        <p:nvSpPr>
          <p:cNvPr id="12" name="Google Shape;491;p26"/>
          <p:cNvSpPr/>
          <p:nvPr/>
        </p:nvSpPr>
        <p:spPr>
          <a:xfrm>
            <a:off x="8936331" y="2040208"/>
            <a:ext cx="2548646" cy="369128"/>
          </a:xfrm>
          <a:prstGeom prst="rect">
            <a:avLst/>
          </a:prstGeom>
          <a:solidFill>
            <a:schemeClr val="accent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dirty="0">
                <a:solidFill>
                  <a:schemeClr val="tx1"/>
                </a:solidFill>
                <a:latin typeface="Arial"/>
                <a:ea typeface="Arial"/>
                <a:cs typeface="Arial"/>
                <a:sym typeface="Arial"/>
              </a:rPr>
              <a:t>Lavandería</a:t>
            </a:r>
            <a:endParaRPr sz="1400" b="0" i="0" u="none" strike="noStrike" cap="none" dirty="0">
              <a:solidFill>
                <a:schemeClr val="tx1"/>
              </a:solidFill>
              <a:latin typeface="Arial"/>
              <a:ea typeface="Arial"/>
              <a:cs typeface="Arial"/>
              <a:sym typeface="Arial"/>
            </a:endParaRPr>
          </a:p>
        </p:txBody>
      </p:sp>
      <p:pic>
        <p:nvPicPr>
          <p:cNvPr id="13" name="Google Shape;492;p26"/>
          <p:cNvPicPr preferRelativeResize="0"/>
          <p:nvPr/>
        </p:nvPicPr>
        <p:blipFill rotWithShape="1">
          <a:blip r:embed="rId5">
            <a:alphaModFix/>
          </a:blip>
          <a:srcRect l="-3641" t="-1528" r="47823" b="1528"/>
          <a:stretch/>
        </p:blipFill>
        <p:spPr>
          <a:xfrm>
            <a:off x="1159658" y="4157103"/>
            <a:ext cx="2104417" cy="1628775"/>
          </a:xfrm>
          <a:prstGeom prst="rect">
            <a:avLst/>
          </a:prstGeom>
          <a:noFill/>
          <a:ln>
            <a:noFill/>
          </a:ln>
        </p:spPr>
      </p:pic>
      <p:sp>
        <p:nvSpPr>
          <p:cNvPr id="14" name="Google Shape;552;p30">
            <a:extLst>
              <a:ext uri="{FF2B5EF4-FFF2-40B4-BE49-F238E27FC236}">
                <a16:creationId xmlns:a16="http://schemas.microsoft.com/office/drawing/2014/main" id="{B3CED896-CEB2-4174-8AF3-459598CB492F}"/>
              </a:ext>
            </a:extLst>
          </p:cNvPr>
          <p:cNvSpPr/>
          <p:nvPr/>
        </p:nvSpPr>
        <p:spPr>
          <a:xfrm>
            <a:off x="8861115" y="4960966"/>
            <a:ext cx="2942557" cy="995391"/>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 name="Google Shape;491;p26">
            <a:extLst>
              <a:ext uri="{FF2B5EF4-FFF2-40B4-BE49-F238E27FC236}">
                <a16:creationId xmlns:a16="http://schemas.microsoft.com/office/drawing/2014/main" id="{17930C91-E8C5-4088-B8E3-13F4CA5D58C2}"/>
              </a:ext>
            </a:extLst>
          </p:cNvPr>
          <p:cNvSpPr/>
          <p:nvPr/>
        </p:nvSpPr>
        <p:spPr>
          <a:xfrm>
            <a:off x="8936331" y="4529448"/>
            <a:ext cx="2548646" cy="369128"/>
          </a:xfrm>
          <a:prstGeom prst="rect">
            <a:avLst/>
          </a:prstGeom>
          <a:solidFill>
            <a:schemeClr val="accent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dirty="0">
                <a:solidFill>
                  <a:schemeClr val="tx1"/>
                </a:solidFill>
                <a:latin typeface="Arial"/>
                <a:ea typeface="Arial"/>
                <a:cs typeface="Arial"/>
                <a:sym typeface="Arial"/>
              </a:rPr>
              <a:t>Plantas</a:t>
            </a:r>
            <a:endParaRPr sz="14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10574898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Líneas y símbolos de escaleras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7" name="Google Shape;715;p42"/>
          <p:cNvSpPr txBox="1"/>
          <p:nvPr/>
        </p:nvSpPr>
        <p:spPr>
          <a:xfrm>
            <a:off x="293505" y="2046870"/>
            <a:ext cx="5827990" cy="11541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900"/>
              </a:spcBef>
              <a:spcAft>
                <a:spcPts val="0"/>
              </a:spcAft>
              <a:buClr>
                <a:srgbClr val="000000"/>
              </a:buClr>
              <a:buSzPts val="1800"/>
              <a:buFont typeface="Arial"/>
              <a:buNone/>
            </a:pPr>
            <a:r>
              <a:rPr lang="es-PE" sz="1800" b="0" i="0" u="none" strike="noStrike" cap="none" dirty="0">
                <a:solidFill>
                  <a:schemeClr val="dk1"/>
                </a:solidFill>
                <a:latin typeface="Arial"/>
                <a:ea typeface="Arial"/>
                <a:cs typeface="Arial"/>
                <a:sym typeface="Arial"/>
              </a:rPr>
              <a:t>Se representan dibujando los escalones y una flecha que indica la orientación de la escalera. </a:t>
            </a:r>
          </a:p>
          <a:p>
            <a:pPr marL="0" marR="0" lvl="0" indent="0" algn="l" rtl="0">
              <a:lnSpc>
                <a:spcPct val="100000"/>
              </a:lnSpc>
              <a:spcBef>
                <a:spcPts val="900"/>
              </a:spcBef>
              <a:spcAft>
                <a:spcPts val="0"/>
              </a:spcAft>
              <a:buClr>
                <a:srgbClr val="000000"/>
              </a:buClr>
              <a:buSzPts val="1800"/>
              <a:buFont typeface="Arial"/>
              <a:buNone/>
            </a:pPr>
            <a:r>
              <a:rPr lang="es-PE" sz="1800" b="0" i="0" u="none" strike="noStrike" cap="none" dirty="0">
                <a:solidFill>
                  <a:schemeClr val="dk1"/>
                </a:solidFill>
                <a:latin typeface="Arial"/>
                <a:ea typeface="Arial"/>
                <a:cs typeface="Arial"/>
                <a:sym typeface="Arial"/>
              </a:rPr>
              <a:t>Por ejemplo:</a:t>
            </a:r>
            <a:endParaRPr sz="1800" b="0" i="0" u="none" strike="noStrike" cap="none" dirty="0">
              <a:solidFill>
                <a:srgbClr val="000000"/>
              </a:solidFill>
              <a:latin typeface="Arial"/>
              <a:ea typeface="Arial"/>
              <a:cs typeface="Arial"/>
              <a:sym typeface="Arial"/>
            </a:endParaRPr>
          </a:p>
        </p:txBody>
      </p:sp>
      <p:pic>
        <p:nvPicPr>
          <p:cNvPr id="8" name="Google Shape;717;p42"/>
          <p:cNvPicPr preferRelativeResize="0"/>
          <p:nvPr/>
        </p:nvPicPr>
        <p:blipFill rotWithShape="1">
          <a:blip r:embed="rId3">
            <a:alphaModFix/>
          </a:blip>
          <a:srcRect/>
          <a:stretch/>
        </p:blipFill>
        <p:spPr>
          <a:xfrm>
            <a:off x="6277232" y="1267807"/>
            <a:ext cx="5467093" cy="4780437"/>
          </a:xfrm>
          <a:prstGeom prst="rect">
            <a:avLst/>
          </a:prstGeom>
          <a:noFill/>
          <a:ln>
            <a:noFill/>
          </a:ln>
        </p:spPr>
      </p:pic>
      <p:sp>
        <p:nvSpPr>
          <p:cNvPr id="9" name="Google Shape;715;p42">
            <a:extLst>
              <a:ext uri="{FF2B5EF4-FFF2-40B4-BE49-F238E27FC236}">
                <a16:creationId xmlns:a16="http://schemas.microsoft.com/office/drawing/2014/main" id="{E21DF406-C9D5-442B-86A1-C17248B43171}"/>
              </a:ext>
            </a:extLst>
          </p:cNvPr>
          <p:cNvSpPr txBox="1"/>
          <p:nvPr/>
        </p:nvSpPr>
        <p:spPr>
          <a:xfrm>
            <a:off x="293505" y="3200992"/>
            <a:ext cx="5827990" cy="36929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285750" indent="-285750">
              <a:buClr>
                <a:schemeClr val="dk1"/>
              </a:buClr>
              <a:buSzPts val="1800"/>
              <a:buFont typeface="Noto Sans Symbols"/>
              <a:buChar char="▪"/>
              <a:defRPr sz="1800">
                <a:solidFill>
                  <a:schemeClr val="dk1"/>
                </a:solidFill>
              </a:defRPr>
            </a:lvl1pPr>
          </a:lstStyle>
          <a:p>
            <a:r>
              <a:rPr lang="es-PE" dirty="0"/>
              <a:t>Del paso 1 al 7: Líneas continuas</a:t>
            </a:r>
          </a:p>
        </p:txBody>
      </p:sp>
      <p:sp>
        <p:nvSpPr>
          <p:cNvPr id="10" name="Google Shape;715;p42">
            <a:extLst>
              <a:ext uri="{FF2B5EF4-FFF2-40B4-BE49-F238E27FC236}">
                <a16:creationId xmlns:a16="http://schemas.microsoft.com/office/drawing/2014/main" id="{1E391C44-E40E-4E8A-907E-C64CCDFF4A35}"/>
              </a:ext>
            </a:extLst>
          </p:cNvPr>
          <p:cNvSpPr txBox="1"/>
          <p:nvPr/>
        </p:nvSpPr>
        <p:spPr>
          <a:xfrm>
            <a:off x="268007" y="4283225"/>
            <a:ext cx="5827990" cy="36929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285750" indent="-285750">
              <a:buClr>
                <a:schemeClr val="dk1"/>
              </a:buClr>
              <a:buSzPts val="1800"/>
              <a:buFont typeface="Noto Sans Symbols"/>
              <a:buChar char="▪"/>
              <a:defRPr sz="1800">
                <a:solidFill>
                  <a:schemeClr val="dk1"/>
                </a:solidFill>
              </a:defRPr>
            </a:lvl1pPr>
          </a:lstStyle>
          <a:p>
            <a:r>
              <a:rPr lang="es-PE" dirty="0"/>
              <a:t>Mínima dimensión del paso: 25 cm.</a:t>
            </a:r>
          </a:p>
        </p:txBody>
      </p:sp>
      <p:sp>
        <p:nvSpPr>
          <p:cNvPr id="11" name="Google Shape;715;p42">
            <a:extLst>
              <a:ext uri="{FF2B5EF4-FFF2-40B4-BE49-F238E27FC236}">
                <a16:creationId xmlns:a16="http://schemas.microsoft.com/office/drawing/2014/main" id="{68549714-FE84-4594-9F0C-F73014BFA22E}"/>
              </a:ext>
            </a:extLst>
          </p:cNvPr>
          <p:cNvSpPr txBox="1"/>
          <p:nvPr/>
        </p:nvSpPr>
        <p:spPr>
          <a:xfrm>
            <a:off x="293506" y="4680521"/>
            <a:ext cx="5827990" cy="36929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285750" indent="-285750">
              <a:buClr>
                <a:schemeClr val="dk1"/>
              </a:buClr>
              <a:buSzPts val="1800"/>
              <a:buFont typeface="Noto Sans Symbols"/>
              <a:buChar char="▪"/>
              <a:defRPr sz="1800">
                <a:solidFill>
                  <a:schemeClr val="dk1"/>
                </a:solidFill>
              </a:defRPr>
            </a:lvl1pPr>
          </a:lstStyle>
          <a:p>
            <a:r>
              <a:rPr lang="es-PE" dirty="0"/>
              <a:t>Máxima dimensión del contrapaso:  18 cm.</a:t>
            </a:r>
          </a:p>
        </p:txBody>
      </p:sp>
      <p:sp>
        <p:nvSpPr>
          <p:cNvPr id="12" name="Google Shape;715;p42">
            <a:extLst>
              <a:ext uri="{FF2B5EF4-FFF2-40B4-BE49-F238E27FC236}">
                <a16:creationId xmlns:a16="http://schemas.microsoft.com/office/drawing/2014/main" id="{A96395B3-555C-4935-9B37-D0F2EDFE3AFE}"/>
              </a:ext>
            </a:extLst>
          </p:cNvPr>
          <p:cNvSpPr txBox="1"/>
          <p:nvPr/>
        </p:nvSpPr>
        <p:spPr>
          <a:xfrm>
            <a:off x="293505" y="5121523"/>
            <a:ext cx="5827990" cy="36929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285750" indent="-285750">
              <a:buClr>
                <a:schemeClr val="dk1"/>
              </a:buClr>
              <a:buSzPts val="1800"/>
              <a:buFont typeface="Noto Sans Symbols"/>
              <a:buChar char="▪"/>
              <a:defRPr sz="1800">
                <a:solidFill>
                  <a:schemeClr val="dk1"/>
                </a:solidFill>
              </a:defRPr>
            </a:lvl1pPr>
          </a:lstStyle>
          <a:p>
            <a:r>
              <a:rPr lang="es-PE" dirty="0"/>
              <a:t>Ancho mínimo: 1.20 m.</a:t>
            </a:r>
          </a:p>
        </p:txBody>
      </p:sp>
      <p:sp>
        <p:nvSpPr>
          <p:cNvPr id="13" name="Google Shape;715;p42">
            <a:extLst>
              <a:ext uri="{FF2B5EF4-FFF2-40B4-BE49-F238E27FC236}">
                <a16:creationId xmlns:a16="http://schemas.microsoft.com/office/drawing/2014/main" id="{E4398EA9-1FE4-4A2B-8B68-D13EB0F14FF0}"/>
              </a:ext>
            </a:extLst>
          </p:cNvPr>
          <p:cNvSpPr txBox="1"/>
          <p:nvPr/>
        </p:nvSpPr>
        <p:spPr>
          <a:xfrm>
            <a:off x="293505" y="5562696"/>
            <a:ext cx="5827990" cy="36929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Noto Sans Symbols"/>
              <a:buChar char="▪"/>
            </a:pPr>
            <a:r>
              <a:rPr lang="es-PE" sz="1800" b="0" i="0" u="none" strike="noStrike" cap="none" dirty="0">
                <a:solidFill>
                  <a:schemeClr val="dk1"/>
                </a:solidFill>
                <a:latin typeface="Arial"/>
                <a:ea typeface="Arial"/>
                <a:cs typeface="Arial"/>
                <a:sym typeface="Arial"/>
              </a:rPr>
              <a:t>Contar con baranda cuya altura mínima es: 90 cm.</a:t>
            </a:r>
            <a:endParaRPr sz="1400" b="0" i="0" u="none" strike="noStrike" cap="none" dirty="0">
              <a:solidFill>
                <a:srgbClr val="000000"/>
              </a:solidFill>
              <a:latin typeface="Arial"/>
              <a:ea typeface="Arial"/>
              <a:cs typeface="Arial"/>
              <a:sym typeface="Arial"/>
            </a:endParaRPr>
          </a:p>
        </p:txBody>
      </p:sp>
      <p:grpSp>
        <p:nvGrpSpPr>
          <p:cNvPr id="2" name="Grupo 1"/>
          <p:cNvGrpSpPr/>
          <p:nvPr/>
        </p:nvGrpSpPr>
        <p:grpSpPr>
          <a:xfrm>
            <a:off x="5065486" y="1850432"/>
            <a:ext cx="3960790" cy="1963787"/>
            <a:chOff x="5782962" y="2757126"/>
            <a:chExt cx="3227816" cy="1548757"/>
          </a:xfrm>
        </p:grpSpPr>
        <p:cxnSp>
          <p:nvCxnSpPr>
            <p:cNvPr id="14" name="Conector recto de flecha 13">
              <a:extLst>
                <a:ext uri="{FF2B5EF4-FFF2-40B4-BE49-F238E27FC236}">
                  <a16:creationId xmlns:a16="http://schemas.microsoft.com/office/drawing/2014/main" id="{CE8D8940-C53D-4A33-B101-60E5C3DDF7CA}"/>
                </a:ext>
              </a:extLst>
            </p:cNvPr>
            <p:cNvCxnSpPr>
              <a:cxnSpLocks/>
            </p:cNvCxnSpPr>
            <p:nvPr/>
          </p:nvCxnSpPr>
          <p:spPr>
            <a:xfrm flipV="1">
              <a:off x="5782962" y="2757126"/>
              <a:ext cx="1225259" cy="1086373"/>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DAA0BEE1-04BF-4A1D-B3D6-95A450ADA8D3}"/>
                </a:ext>
              </a:extLst>
            </p:cNvPr>
            <p:cNvCxnSpPr/>
            <p:nvPr/>
          </p:nvCxnSpPr>
          <p:spPr>
            <a:xfrm>
              <a:off x="5782962" y="3864881"/>
              <a:ext cx="1359243" cy="4410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8A97CE2A-FA99-4919-BA2B-E5441E3E1A0D}"/>
                </a:ext>
              </a:extLst>
            </p:cNvPr>
            <p:cNvCxnSpPr>
              <a:cxnSpLocks/>
            </p:cNvCxnSpPr>
            <p:nvPr/>
          </p:nvCxnSpPr>
          <p:spPr>
            <a:xfrm flipV="1">
              <a:off x="5782962" y="2987915"/>
              <a:ext cx="3227816" cy="8733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7" name="Conector recto de flecha 16">
            <a:extLst>
              <a:ext uri="{FF2B5EF4-FFF2-40B4-BE49-F238E27FC236}">
                <a16:creationId xmlns:a16="http://schemas.microsoft.com/office/drawing/2014/main" id="{418FFE93-2840-4409-9B84-015E1559EB53}"/>
              </a:ext>
            </a:extLst>
          </p:cNvPr>
          <p:cNvCxnSpPr/>
          <p:nvPr/>
        </p:nvCxnSpPr>
        <p:spPr>
          <a:xfrm>
            <a:off x="6692535" y="5563805"/>
            <a:ext cx="1260389"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829DFBB4-4C29-4D7D-AC9E-7F8275E8E3D0}"/>
              </a:ext>
            </a:extLst>
          </p:cNvPr>
          <p:cNvCxnSpPr/>
          <p:nvPr/>
        </p:nvCxnSpPr>
        <p:spPr>
          <a:xfrm>
            <a:off x="3952068" y="5428904"/>
            <a:ext cx="2616910" cy="1190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293505" y="3608930"/>
            <a:ext cx="5221924" cy="646290"/>
          </a:xfrm>
          <a:prstGeom prst="rect">
            <a:avLst/>
          </a:prstGeom>
          <a:noFill/>
          <a:ln>
            <a:noFill/>
          </a:ln>
        </p:spPr>
        <p:txBody>
          <a:bodyPr spcFirstLastPara="1" wrap="square" lIns="91425" tIns="45700" rIns="91425" bIns="45700" anchor="t" anchorCtr="0">
            <a:spAutoFit/>
          </a:bodyPr>
          <a:lstStyle/>
          <a:p>
            <a:pPr marL="285750" indent="-285750">
              <a:buClr>
                <a:schemeClr val="dk1"/>
              </a:buClr>
              <a:buSzPts val="1800"/>
              <a:buFont typeface="Noto Sans Symbols"/>
              <a:buChar char="▪"/>
            </a:pPr>
            <a:r>
              <a:rPr lang="es-PE" sz="1800" dirty="0">
                <a:solidFill>
                  <a:schemeClr val="dk1"/>
                </a:solidFill>
              </a:rPr>
              <a:t>Del paso 8 al 14: Líneas discontinuas y el resto líneas continuas. </a:t>
            </a:r>
          </a:p>
        </p:txBody>
      </p:sp>
    </p:spTree>
    <p:extLst>
      <p:ext uri="{BB962C8B-B14F-4D97-AF65-F5344CB8AC3E}">
        <p14:creationId xmlns:p14="http://schemas.microsoft.com/office/powerpoint/2010/main" val="350208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Líneas y símbolos de escaleras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grpSp>
        <p:nvGrpSpPr>
          <p:cNvPr id="7" name="Grupo 6">
            <a:extLst>
              <a:ext uri="{FF2B5EF4-FFF2-40B4-BE49-F238E27FC236}">
                <a16:creationId xmlns:a16="http://schemas.microsoft.com/office/drawing/2014/main" id="{83D5D1AC-2AA2-4D76-9590-38ECA4473728}"/>
              </a:ext>
            </a:extLst>
          </p:cNvPr>
          <p:cNvGrpSpPr/>
          <p:nvPr/>
        </p:nvGrpSpPr>
        <p:grpSpPr>
          <a:xfrm>
            <a:off x="372816" y="2429561"/>
            <a:ext cx="2901725" cy="3620533"/>
            <a:chOff x="372816" y="2429561"/>
            <a:chExt cx="3382244" cy="3620533"/>
          </a:xfrm>
        </p:grpSpPr>
        <p:sp>
          <p:nvSpPr>
            <p:cNvPr id="8" name="Google Shape;726;p43"/>
            <p:cNvSpPr/>
            <p:nvPr/>
          </p:nvSpPr>
          <p:spPr>
            <a:xfrm>
              <a:off x="372816" y="2429561"/>
              <a:ext cx="3382244" cy="362053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9" name="Conector recto de flecha 8">
              <a:extLst>
                <a:ext uri="{FF2B5EF4-FFF2-40B4-BE49-F238E27FC236}">
                  <a16:creationId xmlns:a16="http://schemas.microsoft.com/office/drawing/2014/main" id="{F5ED378D-F03E-4D88-9FB0-F91474E091DD}"/>
                </a:ext>
              </a:extLst>
            </p:cNvPr>
            <p:cNvCxnSpPr>
              <a:cxnSpLocks/>
            </p:cNvCxnSpPr>
            <p:nvPr/>
          </p:nvCxnSpPr>
          <p:spPr>
            <a:xfrm flipH="1" flipV="1">
              <a:off x="1754659" y="4300152"/>
              <a:ext cx="1482811" cy="8896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BED5C1B3-0F79-4C12-954E-0CF34C82D9A1}"/>
                </a:ext>
              </a:extLst>
            </p:cNvPr>
            <p:cNvCxnSpPr>
              <a:cxnSpLocks/>
            </p:cNvCxnSpPr>
            <p:nvPr/>
          </p:nvCxnSpPr>
          <p:spPr>
            <a:xfrm flipV="1">
              <a:off x="1971097" y="3010605"/>
              <a:ext cx="1504645" cy="6861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5F88D9D4-595E-4449-85F4-15336470C0D4}"/>
                </a:ext>
              </a:extLst>
            </p:cNvPr>
            <p:cNvCxnSpPr/>
            <p:nvPr/>
          </p:nvCxnSpPr>
          <p:spPr>
            <a:xfrm flipV="1">
              <a:off x="1145969" y="3569739"/>
              <a:ext cx="296563" cy="6700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Google Shape;727;p43"/>
          <p:cNvSpPr/>
          <p:nvPr/>
        </p:nvSpPr>
        <p:spPr>
          <a:xfrm>
            <a:off x="372816" y="5769801"/>
            <a:ext cx="2901725" cy="455120"/>
          </a:xfrm>
          <a:custGeom>
            <a:avLst/>
            <a:gdLst/>
            <a:ahLst/>
            <a:cxnLst/>
            <a:rect l="l" t="t" r="r" b="b"/>
            <a:pathLst>
              <a:path w="1970913" h="504050" extrusionOk="0">
                <a:moveTo>
                  <a:pt x="0" y="504050"/>
                </a:moveTo>
                <a:lnTo>
                  <a:pt x="1970913" y="504050"/>
                </a:lnTo>
                <a:lnTo>
                  <a:pt x="1970913" y="0"/>
                </a:lnTo>
                <a:lnTo>
                  <a:pt x="0" y="0"/>
                </a:lnTo>
                <a:lnTo>
                  <a:pt x="0" y="504050"/>
                </a:lnTo>
                <a:close/>
              </a:path>
            </a:pathLst>
          </a:custGeom>
          <a:solidFill>
            <a:schemeClr val="bg1"/>
          </a:solidFill>
          <a:ln>
            <a:noFill/>
          </a:ln>
        </p:spPr>
        <p:txBody>
          <a:bodyPr spcFirstLastPara="1" wrap="square" lIns="0" tIns="0" rIns="0" bIns="0" anchor="ctr" anchorCtr="0">
            <a:noAutofit/>
          </a:bodyPr>
          <a:lstStyle/>
          <a:p>
            <a:pPr algn="ctr">
              <a:lnSpc>
                <a:spcPct val="95621"/>
              </a:lnSpc>
              <a:buSzPts val="1400"/>
            </a:pPr>
            <a:r>
              <a:rPr lang="es-PE" dirty="0">
                <a:solidFill>
                  <a:schemeClr val="tx1"/>
                </a:solidFill>
              </a:rPr>
              <a:t>Indica el sentido de ascenso </a:t>
            </a:r>
            <a:endParaRPr dirty="0">
              <a:solidFill>
                <a:schemeClr val="tx1"/>
              </a:solidFill>
            </a:endParaRPr>
          </a:p>
        </p:txBody>
      </p:sp>
      <p:sp>
        <p:nvSpPr>
          <p:cNvPr id="13" name="Google Shape;728;p43"/>
          <p:cNvSpPr/>
          <p:nvPr/>
        </p:nvSpPr>
        <p:spPr>
          <a:xfrm>
            <a:off x="3445422" y="2566099"/>
            <a:ext cx="2490666" cy="3333078"/>
          </a:xfrm>
          <a:prstGeom prst="rect">
            <a:avLst/>
          </a:prstGeom>
          <a:blipFill rotWithShape="1">
            <a:blip r:embed="rId4">
              <a:alphaModFix/>
            </a:blip>
            <a:stretch>
              <a:fillRect t="-3154" b="-10148"/>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 name="Google Shape;729;p43"/>
          <p:cNvSpPr/>
          <p:nvPr/>
        </p:nvSpPr>
        <p:spPr>
          <a:xfrm>
            <a:off x="3395908" y="5656141"/>
            <a:ext cx="2838512" cy="682439"/>
          </a:xfrm>
          <a:custGeom>
            <a:avLst/>
            <a:gdLst/>
            <a:ahLst/>
            <a:cxnLst/>
            <a:rect l="l" t="t" r="r" b="b"/>
            <a:pathLst>
              <a:path w="1970913" h="504050" extrusionOk="0">
                <a:moveTo>
                  <a:pt x="0" y="504050"/>
                </a:moveTo>
                <a:lnTo>
                  <a:pt x="1970913" y="504050"/>
                </a:lnTo>
                <a:lnTo>
                  <a:pt x="1970913" y="0"/>
                </a:lnTo>
                <a:lnTo>
                  <a:pt x="0" y="0"/>
                </a:lnTo>
                <a:lnTo>
                  <a:pt x="0" y="504050"/>
                </a:lnTo>
                <a:close/>
              </a:path>
            </a:pathLst>
          </a:custGeom>
          <a:solidFill>
            <a:schemeClr val="bg1"/>
          </a:solidFill>
          <a:ln>
            <a:noFill/>
          </a:ln>
        </p:spPr>
        <p:txBody>
          <a:bodyPr spcFirstLastPara="1" wrap="square" lIns="0" tIns="0" rIns="0" bIns="0" anchor="ctr" anchorCtr="0">
            <a:noAutofit/>
          </a:bodyPr>
          <a:lstStyle/>
          <a:p>
            <a:pPr marL="0" marR="0" lvl="0" indent="0" algn="ctr" rtl="0">
              <a:lnSpc>
                <a:spcPct val="95621"/>
              </a:lnSpc>
              <a:spcBef>
                <a:spcPts val="0"/>
              </a:spcBef>
              <a:spcAft>
                <a:spcPts val="0"/>
              </a:spcAft>
              <a:buClr>
                <a:srgbClr val="000000"/>
              </a:buClr>
              <a:buSzPts val="1400"/>
              <a:buFont typeface="Arial"/>
              <a:buNone/>
            </a:pPr>
            <a:r>
              <a:rPr lang="es-PE" i="0" u="none" strike="noStrike" cap="none" dirty="0">
                <a:solidFill>
                  <a:schemeClr val="tx1"/>
                </a:solidFill>
                <a:latin typeface="Arial"/>
                <a:ea typeface="Arial"/>
                <a:cs typeface="Arial"/>
                <a:sym typeface="Arial"/>
              </a:rPr>
              <a:t>A partir de 1.20 m. los escalones son vistos a manera de proyección</a:t>
            </a:r>
            <a:endParaRPr i="0" u="none" strike="noStrike" cap="none" dirty="0">
              <a:solidFill>
                <a:schemeClr val="tx1"/>
              </a:solidFill>
              <a:latin typeface="Arial"/>
              <a:ea typeface="Arial"/>
              <a:cs typeface="Arial"/>
              <a:sym typeface="Arial"/>
            </a:endParaRPr>
          </a:p>
        </p:txBody>
      </p:sp>
      <p:sp>
        <p:nvSpPr>
          <p:cNvPr id="15" name="Google Shape;731;p43"/>
          <p:cNvSpPr/>
          <p:nvPr/>
        </p:nvSpPr>
        <p:spPr>
          <a:xfrm>
            <a:off x="1036126" y="1895268"/>
            <a:ext cx="1952159" cy="545751"/>
          </a:xfrm>
          <a:custGeom>
            <a:avLst/>
            <a:gdLst/>
            <a:ahLst/>
            <a:cxnLst/>
            <a:rect l="l" t="t" r="r" b="b"/>
            <a:pathLst>
              <a:path w="1970913" h="504050" extrusionOk="0">
                <a:moveTo>
                  <a:pt x="0" y="504050"/>
                </a:moveTo>
                <a:lnTo>
                  <a:pt x="1970913" y="504050"/>
                </a:lnTo>
                <a:lnTo>
                  <a:pt x="1970913" y="0"/>
                </a:lnTo>
                <a:lnTo>
                  <a:pt x="0" y="0"/>
                </a:lnTo>
                <a:lnTo>
                  <a:pt x="0" y="504050"/>
                </a:lnTo>
                <a:close/>
              </a:path>
            </a:pathLst>
          </a:custGeom>
          <a:solidFill>
            <a:schemeClr val="accent4">
              <a:lumMod val="40000"/>
              <a:lumOff val="60000"/>
            </a:schemeClr>
          </a:solidFill>
          <a:ln>
            <a:noFill/>
          </a:ln>
        </p:spPr>
        <p:txBody>
          <a:bodyPr spcFirstLastPara="1" wrap="square" lIns="0" tIns="0" rIns="0" bIns="0" anchor="ctr" anchorCtr="0">
            <a:noAutofit/>
          </a:bodyPr>
          <a:lstStyle/>
          <a:p>
            <a:pPr algn="ctr">
              <a:lnSpc>
                <a:spcPct val="95621"/>
              </a:lnSpc>
              <a:buSzPts val="1400"/>
            </a:pPr>
            <a:r>
              <a:rPr lang="es-PE" sz="1800" dirty="0">
                <a:solidFill>
                  <a:schemeClr val="tx1"/>
                </a:solidFill>
              </a:rPr>
              <a:t>Escalera en U</a:t>
            </a:r>
            <a:endParaRPr sz="1800" dirty="0">
              <a:solidFill>
                <a:schemeClr val="tx1"/>
              </a:solidFill>
            </a:endParaRPr>
          </a:p>
        </p:txBody>
      </p:sp>
      <p:pic>
        <p:nvPicPr>
          <p:cNvPr id="16" name="Google Shape;748;p44">
            <a:extLst>
              <a:ext uri="{FF2B5EF4-FFF2-40B4-BE49-F238E27FC236}">
                <a16:creationId xmlns:a16="http://schemas.microsoft.com/office/drawing/2014/main" id="{E7983289-F9E4-44E7-B7AE-FAC1A41331B4}"/>
              </a:ext>
            </a:extLst>
          </p:cNvPr>
          <p:cNvPicPr preferRelativeResize="0"/>
          <p:nvPr/>
        </p:nvPicPr>
        <p:blipFill rotWithShape="1">
          <a:blip r:embed="rId5">
            <a:alphaModFix/>
          </a:blip>
          <a:srcRect/>
          <a:stretch/>
        </p:blipFill>
        <p:spPr>
          <a:xfrm>
            <a:off x="9341951" y="2441019"/>
            <a:ext cx="2552817" cy="3664698"/>
          </a:xfrm>
          <a:prstGeom prst="rect">
            <a:avLst/>
          </a:prstGeom>
          <a:noFill/>
          <a:ln>
            <a:noFill/>
          </a:ln>
        </p:spPr>
      </p:pic>
      <p:sp>
        <p:nvSpPr>
          <p:cNvPr id="17" name="Google Shape;747;p44">
            <a:extLst>
              <a:ext uri="{FF2B5EF4-FFF2-40B4-BE49-F238E27FC236}">
                <a16:creationId xmlns:a16="http://schemas.microsoft.com/office/drawing/2014/main" id="{0677BEA4-B2FB-4A01-9339-CD2CD5AC69DF}"/>
              </a:ext>
            </a:extLst>
          </p:cNvPr>
          <p:cNvSpPr/>
          <p:nvPr/>
        </p:nvSpPr>
        <p:spPr>
          <a:xfrm>
            <a:off x="6604820" y="2679057"/>
            <a:ext cx="2462396" cy="3038332"/>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 name="Google Shape;731;p43">
            <a:extLst>
              <a:ext uri="{FF2B5EF4-FFF2-40B4-BE49-F238E27FC236}">
                <a16:creationId xmlns:a16="http://schemas.microsoft.com/office/drawing/2014/main" id="{52825366-B027-436F-B8AB-6708B858CB0B}"/>
              </a:ext>
            </a:extLst>
          </p:cNvPr>
          <p:cNvSpPr/>
          <p:nvPr/>
        </p:nvSpPr>
        <p:spPr>
          <a:xfrm>
            <a:off x="3459557" y="1895268"/>
            <a:ext cx="2490666" cy="545751"/>
          </a:xfrm>
          <a:custGeom>
            <a:avLst/>
            <a:gdLst/>
            <a:ahLst/>
            <a:cxnLst/>
            <a:rect l="l" t="t" r="r" b="b"/>
            <a:pathLst>
              <a:path w="1970913" h="504050" extrusionOk="0">
                <a:moveTo>
                  <a:pt x="0" y="504050"/>
                </a:moveTo>
                <a:lnTo>
                  <a:pt x="1970913" y="504050"/>
                </a:lnTo>
                <a:lnTo>
                  <a:pt x="1970913" y="0"/>
                </a:lnTo>
                <a:lnTo>
                  <a:pt x="0" y="0"/>
                </a:lnTo>
                <a:lnTo>
                  <a:pt x="0" y="504050"/>
                </a:lnTo>
                <a:close/>
              </a:path>
            </a:pathLst>
          </a:custGeom>
          <a:solidFill>
            <a:schemeClr val="accent4">
              <a:lumMod val="40000"/>
              <a:lumOff val="60000"/>
            </a:schemeClr>
          </a:solidFill>
          <a:ln>
            <a:noFill/>
          </a:ln>
        </p:spPr>
        <p:txBody>
          <a:bodyPr spcFirstLastPara="1" wrap="square" lIns="0" tIns="0" rIns="0" bIns="0" anchor="ctr" anchorCtr="0">
            <a:noAutofit/>
          </a:bodyPr>
          <a:lstStyle/>
          <a:p>
            <a:pPr algn="ctr">
              <a:lnSpc>
                <a:spcPct val="95621"/>
              </a:lnSpc>
              <a:buSzPts val="1400"/>
            </a:pPr>
            <a:r>
              <a:rPr lang="es-PE" sz="1800" dirty="0">
                <a:solidFill>
                  <a:schemeClr val="tx1"/>
                </a:solidFill>
              </a:rPr>
              <a:t>Representación en el plano</a:t>
            </a:r>
            <a:endParaRPr sz="1800" dirty="0">
              <a:solidFill>
                <a:schemeClr val="tx1"/>
              </a:solidFill>
            </a:endParaRPr>
          </a:p>
        </p:txBody>
      </p:sp>
      <p:sp>
        <p:nvSpPr>
          <p:cNvPr id="19" name="Google Shape;731;p43">
            <a:extLst>
              <a:ext uri="{FF2B5EF4-FFF2-40B4-BE49-F238E27FC236}">
                <a16:creationId xmlns:a16="http://schemas.microsoft.com/office/drawing/2014/main" id="{FBDFDCC7-2E02-4594-9E2E-C4A66BE86C70}"/>
              </a:ext>
            </a:extLst>
          </p:cNvPr>
          <p:cNvSpPr/>
          <p:nvPr/>
        </p:nvSpPr>
        <p:spPr>
          <a:xfrm>
            <a:off x="6893843" y="1899468"/>
            <a:ext cx="1952159" cy="545751"/>
          </a:xfrm>
          <a:custGeom>
            <a:avLst/>
            <a:gdLst/>
            <a:ahLst/>
            <a:cxnLst/>
            <a:rect l="l" t="t" r="r" b="b"/>
            <a:pathLst>
              <a:path w="1970913" h="504050" extrusionOk="0">
                <a:moveTo>
                  <a:pt x="0" y="504050"/>
                </a:moveTo>
                <a:lnTo>
                  <a:pt x="1970913" y="504050"/>
                </a:lnTo>
                <a:lnTo>
                  <a:pt x="1970913" y="0"/>
                </a:lnTo>
                <a:lnTo>
                  <a:pt x="0" y="0"/>
                </a:lnTo>
                <a:lnTo>
                  <a:pt x="0" y="504050"/>
                </a:lnTo>
                <a:close/>
              </a:path>
            </a:pathLst>
          </a:custGeom>
          <a:solidFill>
            <a:schemeClr val="accent4">
              <a:lumMod val="40000"/>
              <a:lumOff val="60000"/>
            </a:schemeClr>
          </a:solidFill>
          <a:ln>
            <a:noFill/>
          </a:ln>
        </p:spPr>
        <p:txBody>
          <a:bodyPr spcFirstLastPara="1" wrap="square" lIns="0" tIns="0" rIns="0" bIns="0" anchor="ctr" anchorCtr="0">
            <a:noAutofit/>
          </a:bodyPr>
          <a:lstStyle/>
          <a:p>
            <a:pPr algn="ctr">
              <a:lnSpc>
                <a:spcPct val="95621"/>
              </a:lnSpc>
              <a:buSzPts val="1400"/>
            </a:pPr>
            <a:r>
              <a:rPr lang="es-PE" sz="1800" dirty="0">
                <a:solidFill>
                  <a:schemeClr val="tx1"/>
                </a:solidFill>
              </a:rPr>
              <a:t>Escalera Caracol</a:t>
            </a:r>
            <a:endParaRPr sz="1800" dirty="0">
              <a:solidFill>
                <a:schemeClr val="tx1"/>
              </a:solidFill>
            </a:endParaRPr>
          </a:p>
        </p:txBody>
      </p:sp>
      <p:sp>
        <p:nvSpPr>
          <p:cNvPr id="20" name="Google Shape;731;p43">
            <a:extLst>
              <a:ext uri="{FF2B5EF4-FFF2-40B4-BE49-F238E27FC236}">
                <a16:creationId xmlns:a16="http://schemas.microsoft.com/office/drawing/2014/main" id="{DDC8F9AD-377E-4DF4-BA87-5B0A3B3B566F}"/>
              </a:ext>
            </a:extLst>
          </p:cNvPr>
          <p:cNvSpPr/>
          <p:nvPr/>
        </p:nvSpPr>
        <p:spPr>
          <a:xfrm>
            <a:off x="9341951" y="1895268"/>
            <a:ext cx="2403536" cy="545751"/>
          </a:xfrm>
          <a:custGeom>
            <a:avLst/>
            <a:gdLst/>
            <a:ahLst/>
            <a:cxnLst/>
            <a:rect l="l" t="t" r="r" b="b"/>
            <a:pathLst>
              <a:path w="1970913" h="504050" extrusionOk="0">
                <a:moveTo>
                  <a:pt x="0" y="504050"/>
                </a:moveTo>
                <a:lnTo>
                  <a:pt x="1970913" y="504050"/>
                </a:lnTo>
                <a:lnTo>
                  <a:pt x="1970913" y="0"/>
                </a:lnTo>
                <a:lnTo>
                  <a:pt x="0" y="0"/>
                </a:lnTo>
                <a:lnTo>
                  <a:pt x="0" y="504050"/>
                </a:lnTo>
                <a:close/>
              </a:path>
            </a:pathLst>
          </a:custGeom>
          <a:solidFill>
            <a:schemeClr val="accent4">
              <a:lumMod val="40000"/>
              <a:lumOff val="60000"/>
            </a:schemeClr>
          </a:solidFill>
          <a:ln>
            <a:noFill/>
          </a:ln>
        </p:spPr>
        <p:txBody>
          <a:bodyPr spcFirstLastPara="1" wrap="square" lIns="0" tIns="0" rIns="0" bIns="0" anchor="ctr" anchorCtr="0">
            <a:noAutofit/>
          </a:bodyPr>
          <a:lstStyle/>
          <a:p>
            <a:pPr algn="ctr">
              <a:lnSpc>
                <a:spcPct val="95621"/>
              </a:lnSpc>
              <a:buSzPts val="1400"/>
            </a:pPr>
            <a:r>
              <a:rPr lang="es-PE" sz="1800" dirty="0">
                <a:solidFill>
                  <a:schemeClr val="tx1"/>
                </a:solidFill>
              </a:rPr>
              <a:t>Representación en el plano</a:t>
            </a:r>
            <a:endParaRPr sz="1800" dirty="0">
              <a:solidFill>
                <a:schemeClr val="tx1"/>
              </a:solidFill>
            </a:endParaRPr>
          </a:p>
        </p:txBody>
      </p:sp>
      <p:cxnSp>
        <p:nvCxnSpPr>
          <p:cNvPr id="21" name="Conector recto 20">
            <a:extLst>
              <a:ext uri="{FF2B5EF4-FFF2-40B4-BE49-F238E27FC236}">
                <a16:creationId xmlns:a16="http://schemas.microsoft.com/office/drawing/2014/main" id="{6B2F9DFF-903A-4368-A5AF-B3AF8824E065}"/>
              </a:ext>
            </a:extLst>
          </p:cNvPr>
          <p:cNvCxnSpPr/>
          <p:nvPr/>
        </p:nvCxnSpPr>
        <p:spPr>
          <a:xfrm>
            <a:off x="6318422" y="2014472"/>
            <a:ext cx="0" cy="42104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28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18" grpId="0" animBg="1"/>
      <p:bldP spid="19" grpId="0" animBg="1"/>
      <p:bldP spid="2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Líneas y símbolos de </a:t>
            </a:r>
            <a:r>
              <a:rPr lang="es-PE" sz="2000" b="1" dirty="0">
                <a:solidFill>
                  <a:srgbClr val="FFFFFF"/>
                </a:solidFill>
              </a:rPr>
              <a:t>rampas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2: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planta</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7" name="Google Shape;758;p45" descr="Accesibilidad en rampas, pero ¿cómo se calcula su pendiente?"/>
          <p:cNvPicPr preferRelativeResize="0"/>
          <p:nvPr/>
        </p:nvPicPr>
        <p:blipFill rotWithShape="1">
          <a:blip r:embed="rId3">
            <a:alphaModFix/>
          </a:blip>
          <a:srcRect/>
          <a:stretch/>
        </p:blipFill>
        <p:spPr>
          <a:xfrm>
            <a:off x="7117492" y="2459457"/>
            <a:ext cx="4912665" cy="2855934"/>
          </a:xfrm>
          <a:prstGeom prst="rect">
            <a:avLst/>
          </a:prstGeom>
          <a:noFill/>
          <a:ln>
            <a:noFill/>
          </a:ln>
        </p:spPr>
      </p:pic>
      <p:sp>
        <p:nvSpPr>
          <p:cNvPr id="8" name="Google Shape;766;p46">
            <a:extLst>
              <a:ext uri="{FF2B5EF4-FFF2-40B4-BE49-F238E27FC236}">
                <a16:creationId xmlns:a16="http://schemas.microsoft.com/office/drawing/2014/main" id="{010A1F70-4EA1-429C-B9E6-686CEE2FFAF6}"/>
              </a:ext>
            </a:extLst>
          </p:cNvPr>
          <p:cNvSpPr/>
          <p:nvPr/>
        </p:nvSpPr>
        <p:spPr>
          <a:xfrm>
            <a:off x="268011" y="2293703"/>
            <a:ext cx="5827989" cy="1882882"/>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 name="Google Shape;767;p46">
            <a:extLst>
              <a:ext uri="{FF2B5EF4-FFF2-40B4-BE49-F238E27FC236}">
                <a16:creationId xmlns:a16="http://schemas.microsoft.com/office/drawing/2014/main" id="{9F7E9FE1-E5AB-4091-971C-C94BACCE9AF3}"/>
              </a:ext>
            </a:extLst>
          </p:cNvPr>
          <p:cNvSpPr/>
          <p:nvPr/>
        </p:nvSpPr>
        <p:spPr>
          <a:xfrm>
            <a:off x="268010" y="4451691"/>
            <a:ext cx="5317243" cy="1882883"/>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 name="Google Shape;768;p46">
            <a:extLst>
              <a:ext uri="{FF2B5EF4-FFF2-40B4-BE49-F238E27FC236}">
                <a16:creationId xmlns:a16="http://schemas.microsoft.com/office/drawing/2014/main" id="{A1BEA9AD-6AF5-4E8F-B4FB-2AAEF63FEFBC}"/>
              </a:ext>
            </a:extLst>
          </p:cNvPr>
          <p:cNvSpPr txBox="1"/>
          <p:nvPr/>
        </p:nvSpPr>
        <p:spPr>
          <a:xfrm>
            <a:off x="268011" y="4187927"/>
            <a:ext cx="5317242" cy="460515"/>
          </a:xfrm>
          <a:prstGeom prst="rect">
            <a:avLst/>
          </a:prstGeom>
          <a:solidFill>
            <a:schemeClr val="accent6">
              <a:lumMod val="75000"/>
            </a:schemeClr>
          </a:solidFill>
          <a:ln>
            <a:noFill/>
          </a:ln>
        </p:spPr>
        <p:txBody>
          <a:bodyPr spcFirstLastPara="1" wrap="square" lIns="0" tIns="0" rIns="0" bIns="0" anchor="ctr" anchorCtr="0">
            <a:noAutofit/>
          </a:bodyPr>
          <a:lstStyle/>
          <a:p>
            <a:pPr marL="0" marR="0" lvl="0" indent="0" algn="ctr" rtl="0">
              <a:lnSpc>
                <a:spcPct val="109642"/>
              </a:lnSpc>
              <a:spcBef>
                <a:spcPts val="0"/>
              </a:spcBef>
              <a:spcAft>
                <a:spcPts val="0"/>
              </a:spcAft>
              <a:buClr>
                <a:srgbClr val="000000"/>
              </a:buClr>
              <a:buSzPts val="1400"/>
              <a:buFont typeface="Arial"/>
              <a:buNone/>
            </a:pPr>
            <a:r>
              <a:rPr lang="es-PE" sz="1400" b="1" i="0" u="none" strike="noStrike" cap="none" dirty="0">
                <a:solidFill>
                  <a:schemeClr val="bg1"/>
                </a:solidFill>
                <a:latin typeface="Arial"/>
                <a:ea typeface="Arial"/>
                <a:cs typeface="Arial"/>
                <a:sym typeface="Arial"/>
              </a:rPr>
              <a:t>Flecha indica</a:t>
            </a:r>
            <a:r>
              <a:rPr lang="es-PE" sz="1400" b="0" i="0" u="none" strike="noStrike" cap="none" dirty="0">
                <a:solidFill>
                  <a:schemeClr val="bg1"/>
                </a:solidFill>
                <a:latin typeface="Arial"/>
                <a:ea typeface="Arial"/>
                <a:cs typeface="Arial"/>
                <a:sym typeface="Arial"/>
              </a:rPr>
              <a:t> </a:t>
            </a:r>
            <a:r>
              <a:rPr lang="es-PE" sz="1400" b="1" i="0" u="none" strike="noStrike" cap="none" dirty="0">
                <a:solidFill>
                  <a:schemeClr val="bg1"/>
                </a:solidFill>
                <a:latin typeface="Arial"/>
                <a:ea typeface="Arial"/>
                <a:cs typeface="Arial"/>
                <a:sym typeface="Arial"/>
              </a:rPr>
              <a:t>el sentido de ascenso</a:t>
            </a:r>
            <a:endParaRPr sz="1400" b="0" i="0" u="none" strike="noStrike" cap="none" dirty="0">
              <a:solidFill>
                <a:schemeClr val="bg1"/>
              </a:solidFill>
              <a:latin typeface="Arial"/>
              <a:ea typeface="Arial"/>
              <a:cs typeface="Arial"/>
              <a:sym typeface="Arial"/>
            </a:endParaRPr>
          </a:p>
        </p:txBody>
      </p:sp>
      <p:sp>
        <p:nvSpPr>
          <p:cNvPr id="11" name="Google Shape;770;p46">
            <a:extLst>
              <a:ext uri="{FF2B5EF4-FFF2-40B4-BE49-F238E27FC236}">
                <a16:creationId xmlns:a16="http://schemas.microsoft.com/office/drawing/2014/main" id="{55DEBC64-F358-4849-B830-5019D7585834}"/>
              </a:ext>
            </a:extLst>
          </p:cNvPr>
          <p:cNvSpPr/>
          <p:nvPr/>
        </p:nvSpPr>
        <p:spPr>
          <a:xfrm>
            <a:off x="7107856" y="3543181"/>
            <a:ext cx="2150011" cy="380696"/>
          </a:xfrm>
          <a:custGeom>
            <a:avLst/>
            <a:gdLst/>
            <a:ahLst/>
            <a:cxnLst/>
            <a:rect l="l" t="t" r="r" b="b"/>
            <a:pathLst>
              <a:path w="1970913" h="504050" extrusionOk="0">
                <a:moveTo>
                  <a:pt x="0" y="504050"/>
                </a:moveTo>
                <a:lnTo>
                  <a:pt x="1970913" y="504050"/>
                </a:lnTo>
                <a:lnTo>
                  <a:pt x="1970913" y="0"/>
                </a:lnTo>
                <a:lnTo>
                  <a:pt x="0" y="0"/>
                </a:lnTo>
                <a:lnTo>
                  <a:pt x="0" y="504050"/>
                </a:lnTo>
                <a:close/>
              </a:path>
            </a:pathLst>
          </a:custGeom>
          <a:solidFill>
            <a:srgbClr val="F4B081"/>
          </a:solidFill>
          <a:ln>
            <a:noFill/>
          </a:ln>
        </p:spPr>
        <p:txBody>
          <a:bodyPr spcFirstLastPara="1" wrap="square" lIns="0" tIns="0" rIns="0" bIns="0" anchor="ctr" anchorCtr="0">
            <a:noAutofit/>
          </a:bodyPr>
          <a:lstStyle/>
          <a:p>
            <a:pPr marL="0" marR="0" lvl="0" indent="0" algn="ctr" rtl="0">
              <a:lnSpc>
                <a:spcPct val="95621"/>
              </a:lnSpc>
              <a:spcBef>
                <a:spcPts val="0"/>
              </a:spcBef>
              <a:spcAft>
                <a:spcPts val="0"/>
              </a:spcAft>
              <a:buClr>
                <a:srgbClr val="000000"/>
              </a:buClr>
              <a:buSzPts val="1400"/>
              <a:buFont typeface="Arial"/>
              <a:buNone/>
            </a:pPr>
            <a:r>
              <a:rPr lang="es-PE" sz="1400" b="1" i="0" u="none" strike="noStrike" cap="none">
                <a:solidFill>
                  <a:schemeClr val="dk1"/>
                </a:solidFill>
                <a:latin typeface="Arial"/>
                <a:ea typeface="Arial"/>
                <a:cs typeface="Arial"/>
                <a:sym typeface="Arial"/>
              </a:rPr>
              <a:t>Otras representaciones</a:t>
            </a:r>
            <a:endParaRPr sz="1400" b="0" i="0" u="none" strike="noStrike" cap="none">
              <a:solidFill>
                <a:srgbClr val="000000"/>
              </a:solidFill>
              <a:latin typeface="Arial"/>
              <a:ea typeface="Arial"/>
              <a:cs typeface="Arial"/>
              <a:sym typeface="Arial"/>
            </a:endParaRPr>
          </a:p>
        </p:txBody>
      </p:sp>
      <p:sp>
        <p:nvSpPr>
          <p:cNvPr id="12" name="CuadroTexto 11"/>
          <p:cNvSpPr txBox="1"/>
          <p:nvPr/>
        </p:nvSpPr>
        <p:spPr>
          <a:xfrm>
            <a:off x="2101317" y="2418259"/>
            <a:ext cx="1415307" cy="307777"/>
          </a:xfrm>
          <a:prstGeom prst="rect">
            <a:avLst/>
          </a:prstGeom>
          <a:noFill/>
        </p:spPr>
        <p:txBody>
          <a:bodyPr wrap="square" rtlCol="0">
            <a:spAutoFit/>
          </a:bodyPr>
          <a:lstStyle/>
          <a:p>
            <a:r>
              <a:rPr lang="es-MX" b="1" dirty="0">
                <a:latin typeface="Arial Narrow" panose="020B0606020202030204" pitchFamily="34" charset="0"/>
              </a:rPr>
              <a:t>RAMPAS</a:t>
            </a:r>
            <a:endParaRPr lang="es-PE" b="1" dirty="0">
              <a:latin typeface="Arial Narrow" panose="020B0606020202030204" pitchFamily="34" charset="0"/>
            </a:endParaRPr>
          </a:p>
        </p:txBody>
      </p:sp>
      <p:sp>
        <p:nvSpPr>
          <p:cNvPr id="13" name="CuadroTexto 12"/>
          <p:cNvSpPr txBox="1"/>
          <p:nvPr/>
        </p:nvSpPr>
        <p:spPr>
          <a:xfrm>
            <a:off x="2101316" y="5864353"/>
            <a:ext cx="2117116" cy="307777"/>
          </a:xfrm>
          <a:prstGeom prst="rect">
            <a:avLst/>
          </a:prstGeom>
          <a:noFill/>
        </p:spPr>
        <p:txBody>
          <a:bodyPr wrap="square" rtlCol="0">
            <a:spAutoFit/>
          </a:bodyPr>
          <a:lstStyle/>
          <a:p>
            <a:r>
              <a:rPr lang="es-MX" b="1" dirty="0">
                <a:latin typeface="Arial Narrow" panose="020B0606020202030204" pitchFamily="34" charset="0"/>
              </a:rPr>
              <a:t>Plano: Vista en planta</a:t>
            </a:r>
            <a:endParaRPr lang="es-PE" b="1" dirty="0">
              <a:latin typeface="Arial Narrow" panose="020B0606020202030204" pitchFamily="34" charset="0"/>
            </a:endParaRPr>
          </a:p>
        </p:txBody>
      </p:sp>
      <p:sp>
        <p:nvSpPr>
          <p:cNvPr id="14" name="CuadroTexto 13"/>
          <p:cNvSpPr txBox="1"/>
          <p:nvPr/>
        </p:nvSpPr>
        <p:spPr>
          <a:xfrm>
            <a:off x="2123447" y="3724174"/>
            <a:ext cx="2117116" cy="307777"/>
          </a:xfrm>
          <a:prstGeom prst="rect">
            <a:avLst/>
          </a:prstGeom>
          <a:noFill/>
        </p:spPr>
        <p:txBody>
          <a:bodyPr wrap="square" rtlCol="0">
            <a:spAutoFit/>
          </a:bodyPr>
          <a:lstStyle/>
          <a:p>
            <a:r>
              <a:rPr lang="es-MX" b="1" dirty="0">
                <a:latin typeface="Arial Narrow" panose="020B0606020202030204" pitchFamily="34" charset="0"/>
              </a:rPr>
              <a:t>Plano: Vista en elevación</a:t>
            </a:r>
            <a:endParaRPr lang="es-PE" b="1" dirty="0">
              <a:latin typeface="Arial Narrow" panose="020B0606020202030204" pitchFamily="34" charset="0"/>
            </a:endParaRPr>
          </a:p>
        </p:txBody>
      </p:sp>
    </p:spTree>
    <p:extLst>
      <p:ext uri="{BB962C8B-B14F-4D97-AF65-F5344CB8AC3E}">
        <p14:creationId xmlns:p14="http://schemas.microsoft.com/office/powerpoint/2010/main" val="6383885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5" name="Rectángulo 4"/>
          <p:cNvSpPr/>
          <p:nvPr/>
        </p:nvSpPr>
        <p:spPr>
          <a:xfrm>
            <a:off x="0" y="3674225"/>
            <a:ext cx="12192000" cy="745246"/>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6" name="Google Shape;100;p2"/>
          <p:cNvSpPr txBox="1"/>
          <p:nvPr/>
        </p:nvSpPr>
        <p:spPr>
          <a:xfrm>
            <a:off x="325439" y="3754460"/>
            <a:ext cx="8267749" cy="5847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PE" sz="3200" b="1" i="0" u="none" strike="noStrike" cap="none" dirty="0">
                <a:solidFill>
                  <a:schemeClr val="tx1"/>
                </a:solidFill>
                <a:latin typeface="Arial"/>
                <a:ea typeface="Arial"/>
                <a:cs typeface="Arial"/>
                <a:sym typeface="Arial"/>
              </a:rPr>
              <a:t>SESIÓN N° 03</a:t>
            </a:r>
            <a:endParaRPr sz="3200" b="1" i="0" u="none" strike="noStrike" cap="none" dirty="0">
              <a:solidFill>
                <a:schemeClr val="tx1"/>
              </a:solidFill>
              <a:latin typeface="Arial"/>
              <a:ea typeface="Arial"/>
              <a:cs typeface="Arial"/>
              <a:sym typeface="Arial"/>
            </a:endParaRPr>
          </a:p>
        </p:txBody>
      </p:sp>
      <p:sp>
        <p:nvSpPr>
          <p:cNvPr id="8" name="Google Shape;101;p2"/>
          <p:cNvSpPr txBox="1"/>
          <p:nvPr/>
        </p:nvSpPr>
        <p:spPr>
          <a:xfrm>
            <a:off x="325439" y="4499706"/>
            <a:ext cx="12027274"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PE" sz="2400" b="1" i="0" u="none" strike="noStrike" cap="none" dirty="0">
                <a:solidFill>
                  <a:schemeClr val="tx1">
                    <a:lumMod val="50000"/>
                    <a:lumOff val="50000"/>
                  </a:schemeClr>
                </a:solidFill>
                <a:sym typeface="Arial"/>
              </a:rPr>
              <a:t>INTERPRETACIÓN DE PLANOS DE ARQUITECTURA EN CORTE Y ELEVACIÓN</a:t>
            </a:r>
            <a:endParaRPr sz="2400" dirty="0">
              <a:solidFill>
                <a:schemeClr val="tx1">
                  <a:lumMod val="50000"/>
                  <a:lumOff val="50000"/>
                </a:schemeClr>
              </a:solidFill>
            </a:endParaRPr>
          </a:p>
        </p:txBody>
      </p:sp>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Tree>
    <p:extLst>
      <p:ext uri="{BB962C8B-B14F-4D97-AF65-F5344CB8AC3E}">
        <p14:creationId xmlns:p14="http://schemas.microsoft.com/office/powerpoint/2010/main" val="5771295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lvl="0" algn="ctr">
              <a:buSzPts val="4000"/>
            </a:pPr>
            <a:r>
              <a:rPr lang="es-ES" sz="3200" b="1" dirty="0">
                <a:solidFill>
                  <a:schemeClr val="tx1"/>
                </a:solidFill>
              </a:rPr>
              <a:t>¿Qué malas prácticas identificas en las imágenes?</a:t>
            </a:r>
          </a:p>
        </p:txBody>
      </p:sp>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1"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3: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corte y elevación</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747681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9"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8"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10" name="Imagen 9" descr="Imagen que contiene exterior, árbol, cielo, edificio&#10;&#10;Descripción generada con confianza muy alta">
            <a:extLst>
              <a:ext uri="{FF2B5EF4-FFF2-40B4-BE49-F238E27FC236}">
                <a16:creationId xmlns:a16="http://schemas.microsoft.com/office/drawing/2014/main" id="{23BF6C94-E8AB-46D1-A1F4-1A6C3D88B3C8}"/>
              </a:ext>
            </a:extLst>
          </p:cNvPr>
          <p:cNvPicPr>
            <a:picLocks noChangeAspect="1"/>
          </p:cNvPicPr>
          <p:nvPr/>
        </p:nvPicPr>
        <p:blipFill rotWithShape="1">
          <a:blip r:embed="rId3">
            <a:extLst>
              <a:ext uri="{28A0092B-C50C-407E-A947-70E740481C1C}">
                <a14:useLocalDpi xmlns:a14="http://schemas.microsoft.com/office/drawing/2010/main" val="0"/>
              </a:ext>
            </a:extLst>
          </a:blip>
          <a:srcRect r="17404" b="15421"/>
          <a:stretch/>
        </p:blipFill>
        <p:spPr>
          <a:xfrm>
            <a:off x="997975" y="892725"/>
            <a:ext cx="10343561" cy="5355676"/>
          </a:xfrm>
          <a:prstGeom prst="rect">
            <a:avLst/>
          </a:prstGeom>
        </p:spPr>
      </p:pic>
      <p:pic>
        <p:nvPicPr>
          <p:cNvPr id="11" name="Picture 2" descr="Ilustración de signo de mano en blanco y negro, dedo índice apuntando,  puntero dedo s, texto, mano png | PNGEg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1960" l="10000" r="90000">
                        <a14:foregroundMark x1="30111" y1="45896" x2="46333" y2="84757"/>
                        <a14:foregroundMark x1="47000" y1="12563" x2="47000" y2="88610"/>
                        <a14:foregroundMark x1="52222" y1="55946" x2="52444" y2="91960"/>
                        <a14:foregroundMark x1="58667" y1="47571" x2="60889" y2="83082"/>
                      </a14:backgroundRemoval>
                    </a14:imgEffect>
                  </a14:imgLayer>
                </a14:imgProps>
              </a:ext>
              <a:ext uri="{28A0092B-C50C-407E-A947-70E740481C1C}">
                <a14:useLocalDpi xmlns:a14="http://schemas.microsoft.com/office/drawing/2010/main" val="0"/>
              </a:ext>
            </a:extLst>
          </a:blip>
          <a:srcRect l="19579" r="22640"/>
          <a:stretch/>
        </p:blipFill>
        <p:spPr bwMode="auto">
          <a:xfrm rot="9064447">
            <a:off x="3358680" y="1687807"/>
            <a:ext cx="695935" cy="79893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o 11"/>
          <p:cNvGrpSpPr/>
          <p:nvPr/>
        </p:nvGrpSpPr>
        <p:grpSpPr>
          <a:xfrm>
            <a:off x="4032869" y="2087274"/>
            <a:ext cx="539132" cy="3213146"/>
            <a:chOff x="8763464" y="976133"/>
            <a:chExt cx="1294936" cy="4368377"/>
          </a:xfrm>
        </p:grpSpPr>
        <p:sp>
          <p:nvSpPr>
            <p:cNvPr id="13" name="Rectángulo 12"/>
            <p:cNvSpPr/>
            <p:nvPr/>
          </p:nvSpPr>
          <p:spPr>
            <a:xfrm>
              <a:off x="8763464" y="976133"/>
              <a:ext cx="1294936" cy="4368377"/>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Rectángulo 13"/>
            <p:cNvSpPr/>
            <p:nvPr/>
          </p:nvSpPr>
          <p:spPr>
            <a:xfrm>
              <a:off x="8763464" y="976133"/>
              <a:ext cx="1294936" cy="4368377"/>
            </a:xfrm>
            <a:prstGeom prst="rect">
              <a:avLst/>
            </a:prstGeom>
            <a:no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16" name="Grupo 15"/>
          <p:cNvGrpSpPr/>
          <p:nvPr/>
        </p:nvGrpSpPr>
        <p:grpSpPr>
          <a:xfrm>
            <a:off x="4791659" y="2087274"/>
            <a:ext cx="958212" cy="3213146"/>
            <a:chOff x="8763464" y="976133"/>
            <a:chExt cx="1294936" cy="4368377"/>
          </a:xfrm>
        </p:grpSpPr>
        <p:sp>
          <p:nvSpPr>
            <p:cNvPr id="17" name="Rectángulo 16"/>
            <p:cNvSpPr/>
            <p:nvPr/>
          </p:nvSpPr>
          <p:spPr>
            <a:xfrm>
              <a:off x="8763464" y="976133"/>
              <a:ext cx="1294936" cy="4368377"/>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Rectángulo 17"/>
            <p:cNvSpPr/>
            <p:nvPr/>
          </p:nvSpPr>
          <p:spPr>
            <a:xfrm>
              <a:off x="8763464" y="976133"/>
              <a:ext cx="1294936" cy="4368377"/>
            </a:xfrm>
            <a:prstGeom prst="rect">
              <a:avLst/>
            </a:prstGeom>
            <a:no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19" name="Grupo 18"/>
          <p:cNvGrpSpPr/>
          <p:nvPr/>
        </p:nvGrpSpPr>
        <p:grpSpPr>
          <a:xfrm>
            <a:off x="6095997" y="2087274"/>
            <a:ext cx="958212" cy="3213146"/>
            <a:chOff x="8763464" y="976133"/>
            <a:chExt cx="1294936" cy="4368377"/>
          </a:xfrm>
        </p:grpSpPr>
        <p:sp>
          <p:nvSpPr>
            <p:cNvPr id="20" name="Rectángulo 19"/>
            <p:cNvSpPr/>
            <p:nvPr/>
          </p:nvSpPr>
          <p:spPr>
            <a:xfrm>
              <a:off x="8763464" y="976133"/>
              <a:ext cx="1294936" cy="4368377"/>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1" name="Rectángulo 20"/>
            <p:cNvSpPr/>
            <p:nvPr/>
          </p:nvSpPr>
          <p:spPr>
            <a:xfrm>
              <a:off x="8763464" y="976133"/>
              <a:ext cx="1294936" cy="4368377"/>
            </a:xfrm>
            <a:prstGeom prst="rect">
              <a:avLst/>
            </a:prstGeom>
            <a:no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22" name="Grupo 21"/>
          <p:cNvGrpSpPr/>
          <p:nvPr/>
        </p:nvGrpSpPr>
        <p:grpSpPr>
          <a:xfrm>
            <a:off x="7463403" y="2087274"/>
            <a:ext cx="958212" cy="3213146"/>
            <a:chOff x="8763464" y="976133"/>
            <a:chExt cx="1294936" cy="4368377"/>
          </a:xfrm>
        </p:grpSpPr>
        <p:sp>
          <p:nvSpPr>
            <p:cNvPr id="23" name="Rectángulo 22"/>
            <p:cNvSpPr/>
            <p:nvPr/>
          </p:nvSpPr>
          <p:spPr>
            <a:xfrm>
              <a:off x="8763464" y="976133"/>
              <a:ext cx="1294936" cy="4368377"/>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Rectángulo 23"/>
            <p:cNvSpPr/>
            <p:nvPr/>
          </p:nvSpPr>
          <p:spPr>
            <a:xfrm>
              <a:off x="8763464" y="976133"/>
              <a:ext cx="1294936" cy="4368377"/>
            </a:xfrm>
            <a:prstGeom prst="rect">
              <a:avLst/>
            </a:prstGeom>
            <a:no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334718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 name="Google Shape;161;p6">
            <a:extLst>
              <a:ext uri="{FF2B5EF4-FFF2-40B4-BE49-F238E27FC236}">
                <a16:creationId xmlns:a16="http://schemas.microsoft.com/office/drawing/2014/main" id="{7395D35A-082A-47D1-BCC4-0734BAA4FD6F}"/>
              </a:ext>
            </a:extLst>
          </p:cNvPr>
          <p:cNvSpPr txBox="1"/>
          <p:nvPr/>
        </p:nvSpPr>
        <p:spPr>
          <a:xfrm flipH="1">
            <a:off x="161837" y="100281"/>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1" name="Google Shape;115;p4">
            <a:extLst>
              <a:ext uri="{FF2B5EF4-FFF2-40B4-BE49-F238E27FC236}">
                <a16:creationId xmlns:a16="http://schemas.microsoft.com/office/drawing/2014/main" id="{D2D91FF3-22FF-4DDF-8B3A-B6CABFB2CBE1}"/>
              </a:ext>
            </a:extLst>
          </p:cNvPr>
          <p:cNvSpPr/>
          <p:nvPr/>
        </p:nvSpPr>
        <p:spPr>
          <a:xfrm>
            <a:off x="141169" y="415711"/>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3: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corte y elevación</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6" name="object 4"/>
          <p:cNvSpPr/>
          <p:nvPr/>
        </p:nvSpPr>
        <p:spPr>
          <a:xfrm>
            <a:off x="7790202" y="1271839"/>
            <a:ext cx="4401798" cy="4402340"/>
          </a:xfrm>
          <a:prstGeom prst="rect">
            <a:avLst/>
          </a:prstGeom>
          <a:blipFill>
            <a:blip r:embed="rId3" cstate="print"/>
            <a:stretch>
              <a:fillRect/>
            </a:stretch>
          </a:blipFill>
        </p:spPr>
        <p:txBody>
          <a:bodyPr wrap="square" lIns="0" tIns="0" rIns="0" bIns="0" rtlCol="0"/>
          <a:lstStyle/>
          <a:p>
            <a:endParaRPr/>
          </a:p>
        </p:txBody>
      </p:sp>
      <p:sp>
        <p:nvSpPr>
          <p:cNvPr id="7" name="object 4"/>
          <p:cNvSpPr/>
          <p:nvPr/>
        </p:nvSpPr>
        <p:spPr>
          <a:xfrm>
            <a:off x="-1" y="1609344"/>
            <a:ext cx="7668767" cy="3925824"/>
          </a:xfrm>
          <a:prstGeom prst="rect">
            <a:avLst/>
          </a:prstGeom>
          <a:blipFill>
            <a:blip r:embed="rId4" cstate="print"/>
            <a:stretch>
              <a:fillRect/>
            </a:stretch>
          </a:blipFill>
        </p:spPr>
        <p:txBody>
          <a:bodyPr wrap="square" lIns="0" tIns="0" rIns="0" bIns="0" rtlCol="0"/>
          <a:lstStyle/>
          <a:p>
            <a:endParaRPr/>
          </a:p>
        </p:txBody>
      </p:sp>
      <p:sp>
        <p:nvSpPr>
          <p:cNvPr id="12" name="Elipse 11"/>
          <p:cNvSpPr/>
          <p:nvPr/>
        </p:nvSpPr>
        <p:spPr>
          <a:xfrm>
            <a:off x="1836417" y="2060448"/>
            <a:ext cx="760479" cy="712893"/>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3" name="Elipse 12"/>
          <p:cNvSpPr/>
          <p:nvPr/>
        </p:nvSpPr>
        <p:spPr>
          <a:xfrm>
            <a:off x="8327136" y="1901952"/>
            <a:ext cx="1463040" cy="1438656"/>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44333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 name="Google Shape;161;p6">
            <a:extLst>
              <a:ext uri="{FF2B5EF4-FFF2-40B4-BE49-F238E27FC236}">
                <a16:creationId xmlns:a16="http://schemas.microsoft.com/office/drawing/2014/main" id="{7395D35A-082A-47D1-BCC4-0734BAA4FD6F}"/>
              </a:ext>
            </a:extLst>
          </p:cNvPr>
          <p:cNvSpPr txBox="1"/>
          <p:nvPr/>
        </p:nvSpPr>
        <p:spPr>
          <a:xfrm flipH="1">
            <a:off x="161837" y="100281"/>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1" name="Google Shape;115;p4">
            <a:extLst>
              <a:ext uri="{FF2B5EF4-FFF2-40B4-BE49-F238E27FC236}">
                <a16:creationId xmlns:a16="http://schemas.microsoft.com/office/drawing/2014/main" id="{D2D91FF3-22FF-4DDF-8B3A-B6CABFB2CBE1}"/>
              </a:ext>
            </a:extLst>
          </p:cNvPr>
          <p:cNvSpPr/>
          <p:nvPr/>
        </p:nvSpPr>
        <p:spPr>
          <a:xfrm>
            <a:off x="141169" y="415711"/>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3: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corte y elevación</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8" name="Imagen 7"/>
          <p:cNvPicPr>
            <a:picLocks noChangeAspect="1"/>
          </p:cNvPicPr>
          <p:nvPr/>
        </p:nvPicPr>
        <p:blipFill rotWithShape="1">
          <a:blip r:embed="rId3"/>
          <a:srcRect l="25333" t="25110" r="26000" b="14954"/>
          <a:stretch/>
        </p:blipFill>
        <p:spPr>
          <a:xfrm>
            <a:off x="0" y="1315876"/>
            <a:ext cx="6442159" cy="4511718"/>
          </a:xfrm>
          <a:prstGeom prst="rect">
            <a:avLst/>
          </a:prstGeom>
        </p:spPr>
      </p:pic>
      <p:pic>
        <p:nvPicPr>
          <p:cNvPr id="9" name="Imagen 8"/>
          <p:cNvPicPr>
            <a:picLocks noChangeAspect="1"/>
          </p:cNvPicPr>
          <p:nvPr/>
        </p:nvPicPr>
        <p:blipFill rotWithShape="1">
          <a:blip r:embed="rId4"/>
          <a:srcRect l="23333" t="22000" r="24584" b="8222"/>
          <a:stretch/>
        </p:blipFill>
        <p:spPr>
          <a:xfrm>
            <a:off x="6281412" y="1315876"/>
            <a:ext cx="5910587" cy="4216732"/>
          </a:xfrm>
          <a:prstGeom prst="rect">
            <a:avLst/>
          </a:prstGeom>
        </p:spPr>
      </p:pic>
      <p:sp>
        <p:nvSpPr>
          <p:cNvPr id="13" name="Elipse 12"/>
          <p:cNvSpPr/>
          <p:nvPr/>
        </p:nvSpPr>
        <p:spPr>
          <a:xfrm>
            <a:off x="446529" y="3828288"/>
            <a:ext cx="760479" cy="712893"/>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Elipse 13"/>
          <p:cNvSpPr/>
          <p:nvPr/>
        </p:nvSpPr>
        <p:spPr>
          <a:xfrm>
            <a:off x="6595872" y="3059514"/>
            <a:ext cx="1463040" cy="1438656"/>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93495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3200" b="1" i="0" u="none" strike="noStrike" cap="none" dirty="0">
                <a:solidFill>
                  <a:schemeClr val="tx1"/>
                </a:solidFill>
                <a:latin typeface="Arial"/>
                <a:ea typeface="Arial"/>
                <a:cs typeface="Arial"/>
                <a:sym typeface="Arial"/>
              </a:rPr>
              <a:t>Trabajo Grupal</a:t>
            </a:r>
          </a:p>
        </p:txBody>
      </p:sp>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1"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3: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corte y elevación</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141359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3" name="Rectángulo redondeado 2"/>
          <p:cNvSpPr/>
          <p:nvPr/>
        </p:nvSpPr>
        <p:spPr>
          <a:xfrm>
            <a:off x="272146" y="2220686"/>
            <a:ext cx="7347854" cy="3778333"/>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1" name="Google Shape;107;p3">
            <a:extLst>
              <a:ext uri="{FF2B5EF4-FFF2-40B4-BE49-F238E27FC236}">
                <a16:creationId xmlns:a16="http://schemas.microsoft.com/office/drawing/2014/main" id="{BAF1249D-18C2-4802-BF2E-B40C5EF3F894}"/>
              </a:ext>
            </a:extLst>
          </p:cNvPr>
          <p:cNvSpPr/>
          <p:nvPr/>
        </p:nvSpPr>
        <p:spPr>
          <a:xfrm>
            <a:off x="0" y="1130611"/>
            <a:ext cx="12192000" cy="69082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pic>
        <p:nvPicPr>
          <p:cNvPr id="8194" name="Picture 2" descr="Iconos De Equipo, El Trabajo En Equipo, Negocio imagen png - imagen  transparente descarga gratuita"/>
          <p:cNvPicPr>
            <a:picLocks noChangeAspect="1" noChangeArrowheads="1"/>
          </p:cNvPicPr>
          <p:nvPr/>
        </p:nvPicPr>
        <p:blipFill rotWithShape="1">
          <a:blip r:embed="rId3">
            <a:extLst>
              <a:ext uri="{28A0092B-C50C-407E-A947-70E740481C1C}">
                <a14:useLocalDpi xmlns:a14="http://schemas.microsoft.com/office/drawing/2010/main" val="0"/>
              </a:ext>
            </a:extLst>
          </a:blip>
          <a:srcRect l="20433" r="20425"/>
          <a:stretch/>
        </p:blipFill>
        <p:spPr bwMode="auto">
          <a:xfrm>
            <a:off x="346841" y="1207146"/>
            <a:ext cx="520262" cy="508200"/>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8;p3"/>
          <p:cNvSpPr txBox="1"/>
          <p:nvPr/>
        </p:nvSpPr>
        <p:spPr>
          <a:xfrm>
            <a:off x="867103" y="1315277"/>
            <a:ext cx="9823064"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4000"/>
              <a:buFont typeface="Arial"/>
              <a:buNone/>
            </a:pPr>
            <a:r>
              <a:rPr lang="es-ES" sz="2000" b="1" i="0" u="none" strike="noStrike" cap="none" dirty="0">
                <a:solidFill>
                  <a:schemeClr val="bg1"/>
                </a:solidFill>
                <a:latin typeface="Arial"/>
                <a:ea typeface="Arial"/>
                <a:cs typeface="Arial"/>
                <a:sym typeface="Arial"/>
              </a:rPr>
              <a:t>Trabajo Grupal: </a:t>
            </a:r>
            <a:r>
              <a:rPr lang="es-ES" sz="2000" i="0" u="none" strike="noStrike" cap="none" dirty="0">
                <a:solidFill>
                  <a:schemeClr val="bg1"/>
                </a:solidFill>
                <a:latin typeface="Arial"/>
                <a:ea typeface="Arial"/>
                <a:cs typeface="Arial"/>
                <a:sym typeface="Arial"/>
              </a:rPr>
              <a:t>Interpretando planos de arquitectura en corte y elevación</a:t>
            </a:r>
          </a:p>
        </p:txBody>
      </p:sp>
      <p:sp>
        <p:nvSpPr>
          <p:cNvPr id="14" name="Google Shape;108;p3"/>
          <p:cNvSpPr txBox="1"/>
          <p:nvPr/>
        </p:nvSpPr>
        <p:spPr>
          <a:xfrm>
            <a:off x="1189271" y="2252690"/>
            <a:ext cx="1956760" cy="507791"/>
          </a:xfrm>
          <a:prstGeom prst="rect">
            <a:avLst/>
          </a:prstGeom>
          <a:noFill/>
          <a:ln>
            <a:noFill/>
          </a:ln>
        </p:spPr>
        <p:txBody>
          <a:bodyPr spcFirstLastPara="1" wrap="square" lIns="91425" tIns="45700" rIns="91425" bIns="45700" anchor="t" anchorCtr="0">
            <a:spAutoFit/>
          </a:bodyPr>
          <a:lstStyle/>
          <a:p>
            <a:pPr marR="0" lvl="0" algn="just" rtl="0">
              <a:lnSpc>
                <a:spcPct val="150000"/>
              </a:lnSpc>
              <a:spcBef>
                <a:spcPts val="0"/>
              </a:spcBef>
              <a:spcAft>
                <a:spcPts val="0"/>
              </a:spcAft>
              <a:buClr>
                <a:srgbClr val="000000"/>
              </a:buClr>
              <a:buSzPts val="4000"/>
            </a:pPr>
            <a:r>
              <a:rPr lang="es-ES" sz="1800" b="1" i="0" u="none" strike="noStrike" cap="none" dirty="0">
                <a:solidFill>
                  <a:schemeClr val="tx1"/>
                </a:solidFill>
                <a:sym typeface="Arial"/>
              </a:rPr>
              <a:t>Materiales:</a:t>
            </a:r>
          </a:p>
        </p:txBody>
      </p:sp>
      <p:sp>
        <p:nvSpPr>
          <p:cNvPr id="16" name="Google Shape;108;p3"/>
          <p:cNvSpPr txBox="1"/>
          <p:nvPr/>
        </p:nvSpPr>
        <p:spPr>
          <a:xfrm>
            <a:off x="515004" y="2867046"/>
            <a:ext cx="5994284" cy="2585283"/>
          </a:xfrm>
          <a:prstGeom prst="rect">
            <a:avLst/>
          </a:prstGeom>
          <a:noFill/>
          <a:ln>
            <a:noFill/>
          </a:ln>
        </p:spPr>
        <p:txBody>
          <a:bodyPr spcFirstLastPara="1" wrap="square" lIns="91425" tIns="45700" rIns="91425" bIns="45700" anchor="t" anchorCtr="0">
            <a:spAutoFit/>
          </a:bodyPr>
          <a:lstStyle/>
          <a:p>
            <a:pPr marL="285750" indent="-285750">
              <a:lnSpc>
                <a:spcPct val="150000"/>
              </a:lnSpc>
              <a:buFontTx/>
              <a:buChar char="-"/>
            </a:pPr>
            <a:r>
              <a:rPr lang="es-PE" sz="1800" dirty="0">
                <a:solidFill>
                  <a:schemeClr val="tx1"/>
                </a:solidFill>
                <a:ea typeface="Calibri"/>
                <a:cs typeface="Calibri"/>
                <a:sym typeface="Calibri"/>
              </a:rPr>
              <a:t>1 plano de arquitectura de la vivienda en planta en A2.</a:t>
            </a:r>
          </a:p>
          <a:p>
            <a:pPr marL="285750" indent="-285750">
              <a:lnSpc>
                <a:spcPct val="150000"/>
              </a:lnSpc>
              <a:buFontTx/>
              <a:buChar char="-"/>
            </a:pPr>
            <a:r>
              <a:rPr lang="es-PE" sz="1800" dirty="0">
                <a:solidFill>
                  <a:schemeClr val="tx1"/>
                </a:solidFill>
                <a:ea typeface="Calibri"/>
                <a:cs typeface="Calibri"/>
                <a:sym typeface="Calibri"/>
              </a:rPr>
              <a:t>1 caja de colores</a:t>
            </a:r>
          </a:p>
          <a:p>
            <a:pPr marL="285750" indent="-285750">
              <a:lnSpc>
                <a:spcPct val="150000"/>
              </a:lnSpc>
              <a:buFontTx/>
              <a:buChar char="-"/>
            </a:pPr>
            <a:r>
              <a:rPr lang="es-PE" sz="1800" dirty="0">
                <a:solidFill>
                  <a:schemeClr val="tx1"/>
                </a:solidFill>
                <a:ea typeface="Calibri"/>
                <a:cs typeface="Calibri"/>
                <a:sym typeface="Calibri"/>
              </a:rPr>
              <a:t>1 escalímetro</a:t>
            </a:r>
          </a:p>
          <a:p>
            <a:pPr marL="285750" indent="-285750">
              <a:lnSpc>
                <a:spcPct val="150000"/>
              </a:lnSpc>
              <a:buFontTx/>
              <a:buChar char="-"/>
            </a:pPr>
            <a:r>
              <a:rPr lang="es-PE" sz="1800" dirty="0">
                <a:solidFill>
                  <a:schemeClr val="tx1"/>
                </a:solidFill>
                <a:ea typeface="Calibri"/>
                <a:cs typeface="Calibri"/>
                <a:sym typeface="Calibri"/>
              </a:rPr>
              <a:t>1 plano de corte de la vivienda e impreso en A2</a:t>
            </a:r>
          </a:p>
          <a:p>
            <a:pPr marL="285750" indent="-285750">
              <a:lnSpc>
                <a:spcPct val="150000"/>
              </a:lnSpc>
              <a:buFontTx/>
              <a:buChar char="-"/>
            </a:pPr>
            <a:r>
              <a:rPr lang="es-PE" sz="1800" dirty="0">
                <a:solidFill>
                  <a:schemeClr val="tx1"/>
                </a:solidFill>
                <a:ea typeface="Calibri"/>
                <a:cs typeface="Calibri"/>
                <a:sym typeface="Calibri"/>
              </a:rPr>
              <a:t>1 plano de elevación de la vivienda e impreso en A2</a:t>
            </a:r>
          </a:p>
          <a:p>
            <a:pPr marL="285750" indent="-285750">
              <a:lnSpc>
                <a:spcPct val="150000"/>
              </a:lnSpc>
              <a:buFontTx/>
              <a:buChar char="-"/>
            </a:pPr>
            <a:r>
              <a:rPr lang="es-PE" sz="1800" dirty="0">
                <a:solidFill>
                  <a:schemeClr val="tx1"/>
                </a:solidFill>
                <a:ea typeface="Calibri"/>
                <a:cs typeface="Calibri"/>
                <a:sym typeface="Calibri"/>
              </a:rPr>
              <a:t>1 lápiz</a:t>
            </a:r>
            <a:endParaRPr lang="es-PE" sz="1800" dirty="0">
              <a:solidFill>
                <a:schemeClr val="tx1"/>
              </a:solidFill>
              <a:ea typeface="Calibri"/>
              <a:cs typeface="Calibri"/>
            </a:endParaRPr>
          </a:p>
        </p:txBody>
      </p:sp>
      <p:pic>
        <p:nvPicPr>
          <p:cNvPr id="25" name="Picture 8" descr="Icono Diseño, lápiz, regla, grid, guía Gratis de Free Set Color Out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89" y="2227615"/>
            <a:ext cx="491627" cy="491627"/>
          </a:xfrm>
          <a:prstGeom prst="rect">
            <a:avLst/>
          </a:prstGeom>
          <a:noFill/>
          <a:extLst>
            <a:ext uri="{909E8E84-426E-40DD-AFC4-6F175D3DCCD1}">
              <a14:hiddenFill xmlns:a14="http://schemas.microsoft.com/office/drawing/2010/main">
                <a:solidFill>
                  <a:srgbClr val="FFFFFF"/>
                </a:solidFill>
              </a14:hiddenFill>
            </a:ext>
          </a:extLst>
        </p:spPr>
      </p:pic>
      <p:sp>
        <p:nvSpPr>
          <p:cNvPr id="26" name="Rectángulo redondeado 25"/>
          <p:cNvSpPr/>
          <p:nvPr/>
        </p:nvSpPr>
        <p:spPr>
          <a:xfrm>
            <a:off x="8031730" y="2252690"/>
            <a:ext cx="3763755" cy="1035239"/>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9218" name="Picture 2" descr="Vector Transparente PNG Y SVG De Icono De Trazo De Maleta De Ceja"/>
          <p:cNvPicPr>
            <a:picLocks noChangeAspect="1" noChangeArrowheads="1"/>
          </p:cNvPicPr>
          <p:nvPr/>
        </p:nvPicPr>
        <p:blipFill rotWithShape="1">
          <a:blip r:embed="rId5">
            <a:extLst>
              <a:ext uri="{28A0092B-C50C-407E-A947-70E740481C1C}">
                <a14:useLocalDpi xmlns:a14="http://schemas.microsoft.com/office/drawing/2010/main" val="0"/>
              </a:ext>
            </a:extLst>
          </a:blip>
          <a:srcRect t="15962" b="10964"/>
          <a:stretch/>
        </p:blipFill>
        <p:spPr bwMode="auto">
          <a:xfrm>
            <a:off x="8287795" y="2558938"/>
            <a:ext cx="679642" cy="496646"/>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108;p3"/>
          <p:cNvSpPr txBox="1"/>
          <p:nvPr/>
        </p:nvSpPr>
        <p:spPr>
          <a:xfrm>
            <a:off x="9223502" y="2563362"/>
            <a:ext cx="2244381" cy="369291"/>
          </a:xfrm>
          <a:prstGeom prst="rect">
            <a:avLst/>
          </a:prstGeom>
          <a:noFill/>
          <a:ln>
            <a:noFill/>
          </a:ln>
        </p:spPr>
        <p:txBody>
          <a:bodyPr spcFirstLastPara="1" wrap="square" lIns="91425" tIns="45700" rIns="91425" bIns="45700" anchor="t" anchorCtr="0">
            <a:spAutoFit/>
          </a:bodyPr>
          <a:lstStyle/>
          <a:p>
            <a:pPr lvl="0" algn="just"/>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Maleta Construya</a:t>
            </a:r>
          </a:p>
        </p:txBody>
      </p:sp>
      <p:sp>
        <p:nvSpPr>
          <p:cNvPr id="15" name="Rectángulo redondeado 14"/>
          <p:cNvSpPr/>
          <p:nvPr/>
        </p:nvSpPr>
        <p:spPr>
          <a:xfrm>
            <a:off x="8031730" y="3444533"/>
            <a:ext cx="3763755" cy="1035239"/>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Google Shape;108;p3"/>
          <p:cNvSpPr txBox="1"/>
          <p:nvPr/>
        </p:nvSpPr>
        <p:spPr>
          <a:xfrm>
            <a:off x="9254922" y="3820605"/>
            <a:ext cx="2083638" cy="369291"/>
          </a:xfrm>
          <a:prstGeom prst="rect">
            <a:avLst/>
          </a:prstGeom>
          <a:noFill/>
          <a:ln>
            <a:noFill/>
          </a:ln>
        </p:spPr>
        <p:txBody>
          <a:bodyPr spcFirstLastPara="1" wrap="square" lIns="91425" tIns="45700" rIns="91425" bIns="45700" anchor="t" anchorCtr="0">
            <a:spAutoFit/>
          </a:bodyPr>
          <a:lstStyle/>
          <a:p>
            <a:pPr lvl="0" algn="just"/>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Plano</a:t>
            </a:r>
          </a:p>
        </p:txBody>
      </p:sp>
      <p:pic>
        <p:nvPicPr>
          <p:cNvPr id="18" name="Picture 2" descr="Plano técnico iconos de iconos diseño de iconos dibujo técnico, diseño,  azul, logo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l="19595" t="8974" r="14204" b="10314"/>
          <a:stretch/>
        </p:blipFill>
        <p:spPr bwMode="auto">
          <a:xfrm>
            <a:off x="8265583" y="3651656"/>
            <a:ext cx="755486" cy="707190"/>
          </a:xfrm>
          <a:prstGeom prst="rect">
            <a:avLst/>
          </a:prstGeom>
          <a:noFill/>
          <a:extLst>
            <a:ext uri="{909E8E84-426E-40DD-AFC4-6F175D3DCCD1}">
              <a14:hiddenFill xmlns:a14="http://schemas.microsoft.com/office/drawing/2010/main">
                <a:solidFill>
                  <a:srgbClr val="FFFFFF"/>
                </a:solidFill>
              </a14:hiddenFill>
            </a:ext>
          </a:extLst>
        </p:spPr>
      </p:pic>
      <p:sp>
        <p:nvSpPr>
          <p:cNvPr id="19" name="Rectángulo redondeado 18"/>
          <p:cNvSpPr/>
          <p:nvPr/>
        </p:nvSpPr>
        <p:spPr>
          <a:xfrm>
            <a:off x="8031730" y="4843499"/>
            <a:ext cx="3839704" cy="837510"/>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0" name="Google Shape;108;p3"/>
          <p:cNvSpPr txBox="1"/>
          <p:nvPr/>
        </p:nvSpPr>
        <p:spPr>
          <a:xfrm>
            <a:off x="9223502" y="4961597"/>
            <a:ext cx="2647932" cy="646290"/>
          </a:xfrm>
          <a:prstGeom prst="rect">
            <a:avLst/>
          </a:prstGeom>
          <a:noFill/>
          <a:ln>
            <a:noFill/>
          </a:ln>
        </p:spPr>
        <p:txBody>
          <a:bodyPr spcFirstLastPara="1" wrap="square" lIns="91425" tIns="45700" rIns="91425" bIns="45700" anchor="t" anchorCtr="0">
            <a:spAutoFit/>
          </a:bodyPr>
          <a:lstStyle/>
          <a:p>
            <a:pPr lvl="0"/>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Guía del Participante Pg. </a:t>
            </a: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15</a:t>
            </a:r>
            <a:endPar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21" name="Imagen 20"/>
          <p:cNvPicPr>
            <a:picLocks noChangeAspect="1"/>
          </p:cNvPicPr>
          <p:nvPr/>
        </p:nvPicPr>
        <p:blipFill>
          <a:blip r:embed="rId7"/>
          <a:stretch>
            <a:fillRect/>
          </a:stretch>
        </p:blipFill>
        <p:spPr>
          <a:xfrm>
            <a:off x="8468435" y="4961597"/>
            <a:ext cx="433691" cy="585926"/>
          </a:xfrm>
          <a:prstGeom prst="rect">
            <a:avLst/>
          </a:prstGeom>
        </p:spPr>
      </p:pic>
      <p:sp>
        <p:nvSpPr>
          <p:cNvPr id="22"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23"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3: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corte y elevación</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765283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Rectángulo redondeado 19"/>
          <p:cNvSpPr/>
          <p:nvPr/>
        </p:nvSpPr>
        <p:spPr>
          <a:xfrm>
            <a:off x="9646396" y="4947753"/>
            <a:ext cx="2225038" cy="979739"/>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 name="Rectángulo redondeado 2"/>
          <p:cNvSpPr/>
          <p:nvPr/>
        </p:nvSpPr>
        <p:spPr>
          <a:xfrm>
            <a:off x="6643404" y="2242353"/>
            <a:ext cx="5228029" cy="2365897"/>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Google Shape;107;p3">
            <a:extLst>
              <a:ext uri="{FF2B5EF4-FFF2-40B4-BE49-F238E27FC236}">
                <a16:creationId xmlns:a16="http://schemas.microsoft.com/office/drawing/2014/main" id="{BAF1249D-18C2-4802-BF2E-B40C5EF3F894}"/>
              </a:ext>
            </a:extLst>
          </p:cNvPr>
          <p:cNvSpPr/>
          <p:nvPr/>
        </p:nvSpPr>
        <p:spPr>
          <a:xfrm>
            <a:off x="0" y="1130611"/>
            <a:ext cx="12192000" cy="69082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pic>
        <p:nvPicPr>
          <p:cNvPr id="8194" name="Picture 2" descr="Iconos De Equipo, El Trabajo En Equipo, Negocio imagen png - imagen  transparente descarga gratuita"/>
          <p:cNvPicPr>
            <a:picLocks noChangeAspect="1" noChangeArrowheads="1"/>
          </p:cNvPicPr>
          <p:nvPr/>
        </p:nvPicPr>
        <p:blipFill rotWithShape="1">
          <a:blip r:embed="rId3">
            <a:extLst>
              <a:ext uri="{28A0092B-C50C-407E-A947-70E740481C1C}">
                <a14:useLocalDpi xmlns:a14="http://schemas.microsoft.com/office/drawing/2010/main" val="0"/>
              </a:ext>
            </a:extLst>
          </a:blip>
          <a:srcRect l="20433" r="20425"/>
          <a:stretch/>
        </p:blipFill>
        <p:spPr bwMode="auto">
          <a:xfrm>
            <a:off x="346841" y="1207146"/>
            <a:ext cx="520262" cy="508200"/>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8;p3"/>
          <p:cNvSpPr txBox="1"/>
          <p:nvPr/>
        </p:nvSpPr>
        <p:spPr>
          <a:xfrm>
            <a:off x="867103" y="1315277"/>
            <a:ext cx="9823064" cy="400069"/>
          </a:xfrm>
          <a:prstGeom prst="rect">
            <a:avLst/>
          </a:prstGeom>
          <a:noFill/>
          <a:ln>
            <a:noFill/>
          </a:ln>
        </p:spPr>
        <p:txBody>
          <a:bodyPr spcFirstLastPara="1" wrap="square" lIns="91425" tIns="45700" rIns="91425" bIns="45700" anchor="t" anchorCtr="0">
            <a:spAutoFit/>
          </a:bodyPr>
          <a:lstStyle/>
          <a:p>
            <a:pPr lvl="0">
              <a:buSzPts val="4000"/>
            </a:pPr>
            <a:r>
              <a:rPr lang="es-ES" sz="2000" b="1" i="0" u="none" strike="noStrike" cap="none" dirty="0">
                <a:solidFill>
                  <a:schemeClr val="bg1"/>
                </a:solidFill>
                <a:latin typeface="Arial"/>
                <a:ea typeface="Arial"/>
                <a:cs typeface="Arial"/>
                <a:sym typeface="Arial"/>
              </a:rPr>
              <a:t>Trabajo Grupal: </a:t>
            </a:r>
            <a:r>
              <a:rPr lang="es-ES" sz="2000" dirty="0">
                <a:solidFill>
                  <a:schemeClr val="bg1"/>
                </a:solidFill>
              </a:rPr>
              <a:t>Interpretando planos de arquitectura en corte y elevación</a:t>
            </a:r>
            <a:endParaRPr lang="es-ES" sz="2000" i="0" u="none" strike="noStrike" cap="none" dirty="0">
              <a:solidFill>
                <a:schemeClr val="bg1"/>
              </a:solidFill>
              <a:sym typeface="Arial"/>
            </a:endParaRPr>
          </a:p>
        </p:txBody>
      </p:sp>
      <p:sp>
        <p:nvSpPr>
          <p:cNvPr id="14" name="Google Shape;108;p3"/>
          <p:cNvSpPr txBox="1"/>
          <p:nvPr/>
        </p:nvSpPr>
        <p:spPr>
          <a:xfrm>
            <a:off x="255889" y="1991627"/>
            <a:ext cx="6189450" cy="3416279"/>
          </a:xfrm>
          <a:prstGeom prst="rect">
            <a:avLst/>
          </a:prstGeom>
          <a:noFill/>
          <a:ln>
            <a:noFill/>
          </a:ln>
        </p:spPr>
        <p:txBody>
          <a:bodyPr spcFirstLastPara="1" wrap="square" lIns="91425" tIns="45700" rIns="91425" bIns="45700" anchor="t" anchorCtr="0">
            <a:spAutoFit/>
          </a:bodyPr>
          <a:lstStyle/>
          <a:p>
            <a:pPr marR="0" lvl="0" algn="just" rtl="0">
              <a:lnSpc>
                <a:spcPct val="150000"/>
              </a:lnSpc>
              <a:spcBef>
                <a:spcPts val="0"/>
              </a:spcBef>
              <a:spcAft>
                <a:spcPts val="0"/>
              </a:spcAft>
              <a:buClr>
                <a:srgbClr val="000000"/>
              </a:buClr>
              <a:buSzPts val="4000"/>
            </a:pPr>
            <a:r>
              <a:rPr lang="es-ES" sz="1600" b="1" i="0" u="none" strike="noStrike" cap="none" dirty="0">
                <a:solidFill>
                  <a:schemeClr val="tx1"/>
                </a:solidFill>
                <a:sym typeface="Arial"/>
              </a:rPr>
              <a:t>Actividades:</a:t>
            </a:r>
          </a:p>
          <a:p>
            <a:pPr marL="285750" indent="-285750">
              <a:lnSpc>
                <a:spcPct val="150000"/>
              </a:lnSpc>
              <a:buFont typeface="Wingdings" panose="05000000000000000000" pitchFamily="2" charset="2"/>
              <a:buChar char="ü"/>
            </a:pPr>
            <a:r>
              <a:rPr lang="es-ES" sz="1600" dirty="0">
                <a:solidFill>
                  <a:schemeClr val="tx1"/>
                </a:solidFill>
                <a:ea typeface="Calibri"/>
                <a:cs typeface="Calibri"/>
                <a:sym typeface="Calibri"/>
              </a:rPr>
              <a:t>Identificar los ejes de corte que se encuentran en el plano en planta y corroborar las expresiones arquitectónicas en el plano de corte A-A, corte B-B.</a:t>
            </a:r>
          </a:p>
          <a:p>
            <a:pPr marL="285750" indent="-285750">
              <a:lnSpc>
                <a:spcPct val="150000"/>
              </a:lnSpc>
              <a:buFont typeface="Wingdings" panose="05000000000000000000" pitchFamily="2" charset="2"/>
              <a:buChar char="ü"/>
            </a:pPr>
            <a:r>
              <a:rPr lang="es-ES" sz="1600" dirty="0">
                <a:solidFill>
                  <a:schemeClr val="tx1"/>
                </a:solidFill>
                <a:ea typeface="Calibri"/>
                <a:cs typeface="Calibri"/>
                <a:sym typeface="Calibri"/>
              </a:rPr>
              <a:t>Luego, colocar las medidas en el plano de corte de la vivienda.</a:t>
            </a:r>
          </a:p>
          <a:p>
            <a:pPr marL="285750" indent="-285750">
              <a:lnSpc>
                <a:spcPct val="150000"/>
              </a:lnSpc>
              <a:buFont typeface="Wingdings" panose="05000000000000000000" pitchFamily="2" charset="2"/>
              <a:buChar char="ü"/>
            </a:pPr>
            <a:r>
              <a:rPr lang="es-ES" sz="1600" dirty="0">
                <a:solidFill>
                  <a:schemeClr val="tx1"/>
                </a:solidFill>
                <a:ea typeface="Calibri"/>
                <a:cs typeface="Calibri"/>
                <a:sym typeface="Calibri"/>
              </a:rPr>
              <a:t>Ordenar los niveles de pisos, expresiones arquitectónicas, techos y otros elementos que se identifica en los ejes de corte A-A, B-B y C-C del plano en planta respecto al plano de corte y elevación.</a:t>
            </a:r>
          </a:p>
        </p:txBody>
      </p:sp>
      <p:pic>
        <p:nvPicPr>
          <p:cNvPr id="8196" name="Picture 4" descr="Responder - Iconos gratis de educació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745" y="1913233"/>
            <a:ext cx="903534" cy="903534"/>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108;p3"/>
          <p:cNvSpPr txBox="1"/>
          <p:nvPr/>
        </p:nvSpPr>
        <p:spPr>
          <a:xfrm>
            <a:off x="6847431" y="2885508"/>
            <a:ext cx="4819974" cy="1338788"/>
          </a:xfrm>
          <a:prstGeom prst="rect">
            <a:avLst/>
          </a:prstGeom>
          <a:noFill/>
          <a:ln>
            <a:noFill/>
          </a:ln>
        </p:spPr>
        <p:txBody>
          <a:bodyPr spcFirstLastPara="1" wrap="square" lIns="91425" tIns="45700" rIns="91425" bIns="45700" anchor="t" anchorCtr="0">
            <a:spAutoFit/>
          </a:bodyPr>
          <a:lstStyle/>
          <a:p>
            <a:pPr marL="342900" indent="-342900">
              <a:lnSpc>
                <a:spcPct val="150000"/>
              </a:lnSpc>
              <a:buSzPct val="100000"/>
              <a:buFont typeface="Wingdings" panose="05000000000000000000" pitchFamily="2" charset="2"/>
              <a:buChar char="ü"/>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¿Qué información te brinda los planos de corte y elevación para la construcción de la vivienda?.</a:t>
            </a:r>
          </a:p>
        </p:txBody>
      </p:sp>
      <p:sp>
        <p:nvSpPr>
          <p:cNvPr id="4" name="Rectángulo 3"/>
          <p:cNvSpPr/>
          <p:nvPr/>
        </p:nvSpPr>
        <p:spPr>
          <a:xfrm>
            <a:off x="7978021" y="2235756"/>
            <a:ext cx="1467068" cy="456535"/>
          </a:xfrm>
          <a:prstGeom prst="rect">
            <a:avLst/>
          </a:prstGeom>
        </p:spPr>
        <p:txBody>
          <a:bodyPr wrap="none">
            <a:spAutoFit/>
          </a:bodyPr>
          <a:lstStyle/>
          <a:p>
            <a:pPr lvl="0">
              <a:lnSpc>
                <a:spcPct val="150000"/>
              </a:lnSpc>
              <a:buSzPts val="4000"/>
            </a:pPr>
            <a:r>
              <a:rPr lang="es-ES" sz="1800" b="1" dirty="0">
                <a:solidFill>
                  <a:schemeClr val="tx1"/>
                </a:solidFill>
              </a:rPr>
              <a:t>Responder:</a:t>
            </a:r>
          </a:p>
        </p:txBody>
      </p:sp>
      <p:pic>
        <p:nvPicPr>
          <p:cNvPr id="8198" name="Picture 6" descr="Icono De Reloj De Diseño, Clipart De Reloj, Reloj Los Iconos, Icono De Reloj  PNG y Vector para Descargar Gratis | Pngtree"/>
          <p:cNvPicPr>
            <a:picLocks noChangeAspect="1" noChangeArrowheads="1"/>
          </p:cNvPicPr>
          <p:nvPr/>
        </p:nvPicPr>
        <p:blipFill rotWithShape="1">
          <a:blip r:embed="rId5">
            <a:extLst>
              <a:ext uri="{28A0092B-C50C-407E-A947-70E740481C1C}">
                <a14:useLocalDpi xmlns:a14="http://schemas.microsoft.com/office/drawing/2010/main" val="0"/>
              </a:ext>
            </a:extLst>
          </a:blip>
          <a:srcRect l="8951" t="8219" r="6853" b="10061"/>
          <a:stretch/>
        </p:blipFill>
        <p:spPr bwMode="auto">
          <a:xfrm>
            <a:off x="9844462" y="5140970"/>
            <a:ext cx="489633" cy="499935"/>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0334095" y="5243274"/>
            <a:ext cx="1639806" cy="388696"/>
          </a:xfrm>
          <a:prstGeom prst="rect">
            <a:avLst/>
          </a:prstGeom>
        </p:spPr>
        <p:txBody>
          <a:bodyPr wrap="square">
            <a:spAutoFit/>
          </a:bodyPr>
          <a:lstStyle/>
          <a:p>
            <a:pPr lvl="0" algn="just">
              <a:lnSpc>
                <a:spcPct val="107000"/>
              </a:lnSpc>
              <a:spcAft>
                <a:spcPts val="800"/>
              </a:spcAft>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90 minutos</a:t>
            </a:r>
          </a:p>
        </p:txBody>
      </p:sp>
      <p:sp>
        <p:nvSpPr>
          <p:cNvPr id="21" name="Rectángulo redondeado 20"/>
          <p:cNvSpPr/>
          <p:nvPr/>
        </p:nvSpPr>
        <p:spPr>
          <a:xfrm>
            <a:off x="6643403" y="4972327"/>
            <a:ext cx="2900525" cy="979738"/>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Google Shape;108;p3"/>
          <p:cNvSpPr txBox="1"/>
          <p:nvPr/>
        </p:nvSpPr>
        <p:spPr>
          <a:xfrm>
            <a:off x="7351727" y="5139051"/>
            <a:ext cx="2192202" cy="646290"/>
          </a:xfrm>
          <a:prstGeom prst="rect">
            <a:avLst/>
          </a:prstGeom>
          <a:noFill/>
          <a:ln>
            <a:noFill/>
          </a:ln>
        </p:spPr>
        <p:txBody>
          <a:bodyPr spcFirstLastPara="1" wrap="square" lIns="91425" tIns="45700" rIns="91425" bIns="45700" anchor="t" anchorCtr="0">
            <a:spAutoFit/>
          </a:bodyPr>
          <a:lstStyle/>
          <a:p>
            <a:pPr lvl="0"/>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Guía del Participante Pg. </a:t>
            </a: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15</a:t>
            </a:r>
            <a:endPar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6"/>
          <a:stretch>
            <a:fillRect/>
          </a:stretch>
        </p:blipFill>
        <p:spPr>
          <a:xfrm>
            <a:off x="6804486" y="5118987"/>
            <a:ext cx="448208" cy="615410"/>
          </a:xfrm>
          <a:prstGeom prst="rect">
            <a:avLst/>
          </a:prstGeom>
        </p:spPr>
      </p:pic>
      <p:sp>
        <p:nvSpPr>
          <p:cNvPr id="18"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9"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3: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corte y elevación</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6996918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 name="Google Shape;107;p3">
            <a:extLst>
              <a:ext uri="{FF2B5EF4-FFF2-40B4-BE49-F238E27FC236}">
                <a16:creationId xmlns:a16="http://schemas.microsoft.com/office/drawing/2014/main" id="{BAF1249D-18C2-4802-BF2E-B40C5EF3F894}"/>
              </a:ext>
            </a:extLst>
          </p:cNvPr>
          <p:cNvSpPr/>
          <p:nvPr/>
        </p:nvSpPr>
        <p:spPr>
          <a:xfrm>
            <a:off x="0" y="1130611"/>
            <a:ext cx="12192000" cy="69082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pic>
        <p:nvPicPr>
          <p:cNvPr id="8194" name="Picture 2" descr="Iconos De Equipo, El Trabajo En Equipo, Negocio imagen png - imagen  transparente descarga gratuita"/>
          <p:cNvPicPr>
            <a:picLocks noChangeAspect="1" noChangeArrowheads="1"/>
          </p:cNvPicPr>
          <p:nvPr/>
        </p:nvPicPr>
        <p:blipFill rotWithShape="1">
          <a:blip r:embed="rId3">
            <a:extLst>
              <a:ext uri="{28A0092B-C50C-407E-A947-70E740481C1C}">
                <a14:useLocalDpi xmlns:a14="http://schemas.microsoft.com/office/drawing/2010/main" val="0"/>
              </a:ext>
            </a:extLst>
          </a:blip>
          <a:srcRect l="20433" r="20425"/>
          <a:stretch/>
        </p:blipFill>
        <p:spPr bwMode="auto">
          <a:xfrm>
            <a:off x="346841" y="1207146"/>
            <a:ext cx="520262" cy="508200"/>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8;p3"/>
          <p:cNvSpPr txBox="1"/>
          <p:nvPr/>
        </p:nvSpPr>
        <p:spPr>
          <a:xfrm>
            <a:off x="867103" y="1315277"/>
            <a:ext cx="9823064" cy="400069"/>
          </a:xfrm>
          <a:prstGeom prst="rect">
            <a:avLst/>
          </a:prstGeom>
          <a:noFill/>
          <a:ln>
            <a:noFill/>
          </a:ln>
        </p:spPr>
        <p:txBody>
          <a:bodyPr spcFirstLastPara="1" wrap="square" lIns="91425" tIns="45700" rIns="91425" bIns="45700" anchor="t" anchorCtr="0">
            <a:spAutoFit/>
          </a:bodyPr>
          <a:lstStyle/>
          <a:p>
            <a:pPr lvl="0">
              <a:buSzPts val="4000"/>
            </a:pPr>
            <a:r>
              <a:rPr lang="es-ES" sz="2000" b="1" i="0" u="none" strike="noStrike" cap="none" dirty="0">
                <a:solidFill>
                  <a:schemeClr val="bg1"/>
                </a:solidFill>
                <a:latin typeface="Arial"/>
                <a:ea typeface="Arial"/>
                <a:cs typeface="Arial"/>
                <a:sym typeface="Arial"/>
              </a:rPr>
              <a:t>Trabajo Grupal: </a:t>
            </a:r>
            <a:r>
              <a:rPr lang="es-ES" sz="2000" dirty="0">
                <a:solidFill>
                  <a:schemeClr val="bg1"/>
                </a:solidFill>
              </a:rPr>
              <a:t>Interpretando planos de arquitectura en corte y elevación</a:t>
            </a:r>
            <a:endParaRPr lang="es-ES" sz="2000" i="0" u="none" strike="noStrike" cap="none" dirty="0">
              <a:solidFill>
                <a:schemeClr val="bg1"/>
              </a:solidFill>
              <a:sym typeface="Arial"/>
            </a:endParaRPr>
          </a:p>
        </p:txBody>
      </p:sp>
      <p:sp>
        <p:nvSpPr>
          <p:cNvPr id="18"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9"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3: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corte y elevación</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8" name="Imagen 7">
            <a:extLst>
              <a:ext uri="{FF2B5EF4-FFF2-40B4-BE49-F238E27FC236}">
                <a16:creationId xmlns:a16="http://schemas.microsoft.com/office/drawing/2014/main" id="{B40D4288-B882-422C-8EA1-8A350D4EAD6A}"/>
              </a:ext>
            </a:extLst>
          </p:cNvPr>
          <p:cNvPicPr>
            <a:picLocks noChangeAspect="1"/>
          </p:cNvPicPr>
          <p:nvPr/>
        </p:nvPicPr>
        <p:blipFill>
          <a:blip r:embed="rId4"/>
          <a:stretch>
            <a:fillRect/>
          </a:stretch>
        </p:blipFill>
        <p:spPr>
          <a:xfrm>
            <a:off x="1499378" y="1821436"/>
            <a:ext cx="9193238" cy="4376625"/>
          </a:xfrm>
          <a:prstGeom prst="rect">
            <a:avLst/>
          </a:prstGeom>
        </p:spPr>
      </p:pic>
    </p:spTree>
    <p:extLst>
      <p:ext uri="{BB962C8B-B14F-4D97-AF65-F5344CB8AC3E}">
        <p14:creationId xmlns:p14="http://schemas.microsoft.com/office/powerpoint/2010/main" val="40264323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 name="Google Shape;107;p3">
            <a:extLst>
              <a:ext uri="{FF2B5EF4-FFF2-40B4-BE49-F238E27FC236}">
                <a16:creationId xmlns:a16="http://schemas.microsoft.com/office/drawing/2014/main" id="{BAF1249D-18C2-4802-BF2E-B40C5EF3F894}"/>
              </a:ext>
            </a:extLst>
          </p:cNvPr>
          <p:cNvSpPr/>
          <p:nvPr/>
        </p:nvSpPr>
        <p:spPr>
          <a:xfrm>
            <a:off x="0" y="1130611"/>
            <a:ext cx="12192000" cy="69082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pic>
        <p:nvPicPr>
          <p:cNvPr id="8194" name="Picture 2" descr="Iconos De Equipo, El Trabajo En Equipo, Negocio imagen png - imagen  transparente descarga gratuita"/>
          <p:cNvPicPr>
            <a:picLocks noChangeAspect="1" noChangeArrowheads="1"/>
          </p:cNvPicPr>
          <p:nvPr/>
        </p:nvPicPr>
        <p:blipFill rotWithShape="1">
          <a:blip r:embed="rId3">
            <a:extLst>
              <a:ext uri="{28A0092B-C50C-407E-A947-70E740481C1C}">
                <a14:useLocalDpi xmlns:a14="http://schemas.microsoft.com/office/drawing/2010/main" val="0"/>
              </a:ext>
            </a:extLst>
          </a:blip>
          <a:srcRect l="20433" r="20425"/>
          <a:stretch/>
        </p:blipFill>
        <p:spPr bwMode="auto">
          <a:xfrm>
            <a:off x="346841" y="1207146"/>
            <a:ext cx="520262" cy="508200"/>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8;p3"/>
          <p:cNvSpPr txBox="1"/>
          <p:nvPr/>
        </p:nvSpPr>
        <p:spPr>
          <a:xfrm>
            <a:off x="867103" y="1315277"/>
            <a:ext cx="9823064" cy="400069"/>
          </a:xfrm>
          <a:prstGeom prst="rect">
            <a:avLst/>
          </a:prstGeom>
          <a:noFill/>
          <a:ln>
            <a:noFill/>
          </a:ln>
        </p:spPr>
        <p:txBody>
          <a:bodyPr spcFirstLastPara="1" wrap="square" lIns="91425" tIns="45700" rIns="91425" bIns="45700" anchor="t" anchorCtr="0">
            <a:spAutoFit/>
          </a:bodyPr>
          <a:lstStyle/>
          <a:p>
            <a:pPr lvl="0">
              <a:buSzPts val="4000"/>
            </a:pPr>
            <a:r>
              <a:rPr lang="es-ES" sz="2000" b="1" i="0" u="none" strike="noStrike" cap="none" dirty="0">
                <a:solidFill>
                  <a:schemeClr val="bg1"/>
                </a:solidFill>
                <a:latin typeface="Arial"/>
                <a:ea typeface="Arial"/>
                <a:cs typeface="Arial"/>
                <a:sym typeface="Arial"/>
              </a:rPr>
              <a:t>Trabajo Grupal: </a:t>
            </a:r>
            <a:r>
              <a:rPr lang="es-ES" sz="2000" dirty="0">
                <a:solidFill>
                  <a:schemeClr val="bg1"/>
                </a:solidFill>
              </a:rPr>
              <a:t>Interpretando planos de arquitectura en corte y elevación</a:t>
            </a:r>
            <a:endParaRPr lang="es-ES" sz="2000" i="0" u="none" strike="noStrike" cap="none" dirty="0">
              <a:solidFill>
                <a:schemeClr val="bg1"/>
              </a:solidFill>
              <a:sym typeface="Arial"/>
            </a:endParaRPr>
          </a:p>
        </p:txBody>
      </p:sp>
      <p:sp>
        <p:nvSpPr>
          <p:cNvPr id="18"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9"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3: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corte y elevación</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22" name="Imagen 21">
            <a:extLst>
              <a:ext uri="{FF2B5EF4-FFF2-40B4-BE49-F238E27FC236}">
                <a16:creationId xmlns:a16="http://schemas.microsoft.com/office/drawing/2014/main" id="{22483B30-1835-457F-9879-E6E5566ABB18}"/>
              </a:ext>
            </a:extLst>
          </p:cNvPr>
          <p:cNvPicPr>
            <a:picLocks noChangeAspect="1"/>
          </p:cNvPicPr>
          <p:nvPr/>
        </p:nvPicPr>
        <p:blipFill>
          <a:blip r:embed="rId4"/>
          <a:stretch>
            <a:fillRect/>
          </a:stretch>
        </p:blipFill>
        <p:spPr>
          <a:xfrm>
            <a:off x="1428178" y="1821436"/>
            <a:ext cx="9110670" cy="4337317"/>
          </a:xfrm>
          <a:prstGeom prst="rect">
            <a:avLst/>
          </a:prstGeom>
        </p:spPr>
      </p:pic>
    </p:spTree>
    <p:extLst>
      <p:ext uri="{BB962C8B-B14F-4D97-AF65-F5344CB8AC3E}">
        <p14:creationId xmlns:p14="http://schemas.microsoft.com/office/powerpoint/2010/main" val="37676287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lvl="0" algn="ctr">
              <a:buSzPts val="4000"/>
            </a:pPr>
            <a:r>
              <a:rPr lang="es-ES" sz="3200" b="1" dirty="0">
                <a:solidFill>
                  <a:schemeClr val="tx1"/>
                </a:solidFill>
              </a:rPr>
              <a:t>Simbología de planos de corte y elevación</a:t>
            </a:r>
          </a:p>
        </p:txBody>
      </p:sp>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11"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3: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corte y elevación</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750785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Interpretación de líneas y símbolos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3: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corte y elevación</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7" name="Google Shape;818;p51"/>
          <p:cNvSpPr txBox="1"/>
          <p:nvPr/>
        </p:nvSpPr>
        <p:spPr>
          <a:xfrm>
            <a:off x="232560" y="1995324"/>
            <a:ext cx="5959369" cy="258528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Aft>
                <a:spcPts val="0"/>
              </a:spcAft>
              <a:buClr>
                <a:srgbClr val="000000"/>
              </a:buClr>
              <a:buSzPts val="1800"/>
              <a:buFont typeface="Arial"/>
              <a:buNone/>
            </a:pPr>
            <a:r>
              <a:rPr lang="es-PE" sz="1800" b="0" i="0" u="sng" strike="noStrike" cap="none" dirty="0">
                <a:solidFill>
                  <a:schemeClr val="dk1"/>
                </a:solidFill>
                <a:latin typeface="Arial"/>
                <a:ea typeface="Arial"/>
                <a:cs typeface="Arial"/>
                <a:sym typeface="Arial"/>
              </a:rPr>
              <a:t>Para planos de corte</a:t>
            </a:r>
            <a:endParaRPr sz="1400" b="0" i="0" u="none" strike="noStrike" cap="none" dirty="0">
              <a:solidFill>
                <a:srgbClr val="000000"/>
              </a:solidFill>
              <a:latin typeface="Arial"/>
              <a:ea typeface="Arial"/>
              <a:cs typeface="Arial"/>
              <a:sym typeface="Arial"/>
            </a:endParaRPr>
          </a:p>
          <a:p>
            <a:pPr marL="0" marR="0" lvl="0" indent="0" algn="just" rtl="0">
              <a:lnSpc>
                <a:spcPct val="150000"/>
              </a:lnSpc>
              <a:spcAft>
                <a:spcPts val="0"/>
              </a:spcAft>
              <a:buClr>
                <a:srgbClr val="000000"/>
              </a:buClr>
              <a:buSzPts val="1800"/>
              <a:buFont typeface="Arial"/>
              <a:buNone/>
            </a:pPr>
            <a:r>
              <a:rPr lang="es-PE" sz="1800" b="0" i="0" u="none" strike="noStrike" cap="none" dirty="0">
                <a:solidFill>
                  <a:schemeClr val="dk1"/>
                </a:solidFill>
                <a:latin typeface="Arial"/>
                <a:ea typeface="Arial"/>
                <a:cs typeface="Arial"/>
                <a:sym typeface="Arial"/>
              </a:rPr>
              <a:t>Las secciones son cortes imaginarios que atraviesan una edificación. Para la representación gráfica, se indica el código, el cual puede ser una letra o número,  y la dirección, para indicar el sentido hacia donde va el corte.</a:t>
            </a:r>
            <a:endParaRPr sz="1400" b="0" i="0" u="none" strike="noStrike" cap="none" dirty="0">
              <a:solidFill>
                <a:srgbClr val="000000"/>
              </a:solidFill>
              <a:latin typeface="Arial"/>
              <a:ea typeface="Arial"/>
              <a:cs typeface="Arial"/>
              <a:sym typeface="Arial"/>
            </a:endParaRPr>
          </a:p>
          <a:p>
            <a:pPr marL="0" marR="0" lvl="0" indent="0" algn="just" rtl="0">
              <a:lnSpc>
                <a:spcPct val="150000"/>
              </a:lnSpc>
              <a:spcAft>
                <a:spcPts val="0"/>
              </a:spcAft>
              <a:buClr>
                <a:srgbClr val="000000"/>
              </a:buClr>
              <a:buSzPts val="1800"/>
              <a:buFont typeface="Arial"/>
              <a:buNone/>
            </a:pPr>
            <a:r>
              <a:rPr lang="es-PE" sz="1800" b="0" i="0" u="none" strike="noStrike" cap="none" dirty="0">
                <a:solidFill>
                  <a:schemeClr val="dk1"/>
                </a:solidFill>
                <a:latin typeface="Arial"/>
                <a:ea typeface="Arial"/>
                <a:cs typeface="Arial"/>
                <a:sym typeface="Arial"/>
              </a:rPr>
              <a:t>Su escala es 1/50.</a:t>
            </a:r>
            <a:endParaRPr sz="1400" b="0" i="0" u="none" strike="noStrike" cap="none" dirty="0">
              <a:solidFill>
                <a:srgbClr val="000000"/>
              </a:solidFill>
              <a:latin typeface="Arial"/>
              <a:ea typeface="Arial"/>
              <a:cs typeface="Arial"/>
              <a:sym typeface="Arial"/>
            </a:endParaRPr>
          </a:p>
        </p:txBody>
      </p:sp>
      <p:pic>
        <p:nvPicPr>
          <p:cNvPr id="8" name="Google Shape;823;p51"/>
          <p:cNvPicPr preferRelativeResize="0"/>
          <p:nvPr/>
        </p:nvPicPr>
        <p:blipFill rotWithShape="1">
          <a:blip r:embed="rId3">
            <a:alphaModFix/>
          </a:blip>
          <a:srcRect/>
          <a:stretch/>
        </p:blipFill>
        <p:spPr>
          <a:xfrm>
            <a:off x="293852" y="4904023"/>
            <a:ext cx="4276725" cy="1295400"/>
          </a:xfrm>
          <a:prstGeom prst="rect">
            <a:avLst/>
          </a:prstGeom>
          <a:noFill/>
          <a:ln>
            <a:noFill/>
          </a:ln>
        </p:spPr>
      </p:pic>
      <p:cxnSp>
        <p:nvCxnSpPr>
          <p:cNvPr id="9" name="Google Shape;824;p51"/>
          <p:cNvCxnSpPr>
            <a:stCxn id="10" idx="2"/>
          </p:cNvCxnSpPr>
          <p:nvPr/>
        </p:nvCxnSpPr>
        <p:spPr>
          <a:xfrm flipH="1">
            <a:off x="4371284" y="4594435"/>
            <a:ext cx="924600" cy="636300"/>
          </a:xfrm>
          <a:prstGeom prst="straightConnector1">
            <a:avLst/>
          </a:prstGeom>
          <a:noFill/>
          <a:ln w="9525" cap="flat" cmpd="sng">
            <a:solidFill>
              <a:schemeClr val="accent1"/>
            </a:solidFill>
            <a:prstDash val="solid"/>
            <a:miter lim="800000"/>
            <a:headEnd type="none" w="sm" len="sm"/>
            <a:tailEnd type="triangle" w="med" len="med"/>
          </a:ln>
        </p:spPr>
      </p:cxnSp>
      <p:sp>
        <p:nvSpPr>
          <p:cNvPr id="10" name="Google Shape;825;p51"/>
          <p:cNvSpPr txBox="1"/>
          <p:nvPr/>
        </p:nvSpPr>
        <p:spPr>
          <a:xfrm>
            <a:off x="4371324" y="4317436"/>
            <a:ext cx="184912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PE" sz="1200" b="0" i="0" u="none" strike="noStrike" cap="none">
                <a:solidFill>
                  <a:schemeClr val="dk1"/>
                </a:solidFill>
                <a:latin typeface="Arial"/>
                <a:ea typeface="Arial"/>
                <a:cs typeface="Arial"/>
                <a:sym typeface="Arial"/>
              </a:rPr>
              <a:t>Indica dirección del corte</a:t>
            </a:r>
            <a:endParaRPr sz="1400" b="0" i="0" u="none" strike="noStrike" cap="none">
              <a:solidFill>
                <a:srgbClr val="000000"/>
              </a:solidFill>
              <a:latin typeface="Arial"/>
              <a:ea typeface="Arial"/>
              <a:cs typeface="Arial"/>
              <a:sym typeface="Arial"/>
            </a:endParaRPr>
          </a:p>
        </p:txBody>
      </p:sp>
      <p:sp>
        <p:nvSpPr>
          <p:cNvPr id="11" name="Google Shape;826;p51"/>
          <p:cNvSpPr txBox="1"/>
          <p:nvPr/>
        </p:nvSpPr>
        <p:spPr>
          <a:xfrm>
            <a:off x="4984437" y="4904023"/>
            <a:ext cx="92456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PE" sz="1200" b="0" i="0" u="none" strike="noStrike" cap="none">
                <a:solidFill>
                  <a:schemeClr val="dk1"/>
                </a:solidFill>
                <a:latin typeface="Arial"/>
                <a:ea typeface="Arial"/>
                <a:cs typeface="Arial"/>
                <a:sym typeface="Arial"/>
              </a:rPr>
              <a:t>Código</a:t>
            </a:r>
            <a:endParaRPr sz="1400" b="0" i="0" u="none" strike="noStrike" cap="none">
              <a:solidFill>
                <a:srgbClr val="000000"/>
              </a:solidFill>
              <a:latin typeface="Arial"/>
              <a:ea typeface="Arial"/>
              <a:cs typeface="Arial"/>
              <a:sym typeface="Arial"/>
            </a:endParaRPr>
          </a:p>
        </p:txBody>
      </p:sp>
      <p:cxnSp>
        <p:nvCxnSpPr>
          <p:cNvPr id="12" name="Google Shape;827;p51"/>
          <p:cNvCxnSpPr>
            <a:stCxn id="11" idx="2"/>
          </p:cNvCxnSpPr>
          <p:nvPr/>
        </p:nvCxnSpPr>
        <p:spPr>
          <a:xfrm flipH="1">
            <a:off x="4371217" y="5181022"/>
            <a:ext cx="1075500" cy="427500"/>
          </a:xfrm>
          <a:prstGeom prst="straightConnector1">
            <a:avLst/>
          </a:prstGeom>
          <a:noFill/>
          <a:ln w="9525" cap="flat" cmpd="sng">
            <a:solidFill>
              <a:schemeClr val="accent1"/>
            </a:solidFill>
            <a:prstDash val="solid"/>
            <a:miter lim="800000"/>
            <a:headEnd type="none" w="sm" len="sm"/>
            <a:tailEnd type="triangle" w="med" len="med"/>
          </a:ln>
        </p:spPr>
      </p:cxnSp>
      <p:pic>
        <p:nvPicPr>
          <p:cNvPr id="13" name="Imagen 12">
            <a:extLst>
              <a:ext uri="{FF2B5EF4-FFF2-40B4-BE49-F238E27FC236}">
                <a16:creationId xmlns:a16="http://schemas.microsoft.com/office/drawing/2014/main" id="{CF5BB042-5E1A-41C8-8AC3-385887A6BE8F}"/>
              </a:ext>
            </a:extLst>
          </p:cNvPr>
          <p:cNvPicPr>
            <a:picLocks noChangeAspect="1"/>
          </p:cNvPicPr>
          <p:nvPr/>
        </p:nvPicPr>
        <p:blipFill>
          <a:blip r:embed="rId4"/>
          <a:stretch>
            <a:fillRect/>
          </a:stretch>
        </p:blipFill>
        <p:spPr>
          <a:xfrm rot="16200000">
            <a:off x="6693337" y="606437"/>
            <a:ext cx="4952090" cy="6045237"/>
          </a:xfrm>
          <a:prstGeom prst="rect">
            <a:avLst/>
          </a:prstGeom>
        </p:spPr>
      </p:pic>
    </p:spTree>
    <p:extLst>
      <p:ext uri="{BB962C8B-B14F-4D97-AF65-F5344CB8AC3E}">
        <p14:creationId xmlns:p14="http://schemas.microsoft.com/office/powerpoint/2010/main" val="1076365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Interpretación de líneas y símbolos</a:t>
            </a:r>
            <a:endParaRPr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3: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corte y elevación</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7" name="Google Shape;834;p52"/>
          <p:cNvSpPr txBox="1"/>
          <p:nvPr/>
        </p:nvSpPr>
        <p:spPr>
          <a:xfrm>
            <a:off x="268010" y="2293736"/>
            <a:ext cx="5959369"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PE" sz="1800" b="0" i="0" u="sng" strike="noStrike" cap="none">
                <a:solidFill>
                  <a:schemeClr val="dk1"/>
                </a:solidFill>
                <a:latin typeface="Arial"/>
                <a:ea typeface="Arial"/>
                <a:cs typeface="Arial"/>
                <a:sym typeface="Arial"/>
              </a:rPr>
              <a:t>Para planos de corte</a:t>
            </a:r>
            <a:endParaRPr sz="1400" b="0" i="0" u="none" strike="noStrike" cap="none">
              <a:solidFill>
                <a:srgbClr val="000000"/>
              </a:solidFill>
              <a:latin typeface="Arial"/>
              <a:ea typeface="Arial"/>
              <a:cs typeface="Arial"/>
              <a:sym typeface="Arial"/>
            </a:endParaRPr>
          </a:p>
        </p:txBody>
      </p:sp>
      <p:pic>
        <p:nvPicPr>
          <p:cNvPr id="8" name="Google Shape;836;p52"/>
          <p:cNvPicPr preferRelativeResize="0"/>
          <p:nvPr/>
        </p:nvPicPr>
        <p:blipFill rotWithShape="1">
          <a:blip r:embed="rId3">
            <a:alphaModFix/>
          </a:blip>
          <a:srcRect/>
          <a:stretch/>
        </p:blipFill>
        <p:spPr>
          <a:xfrm>
            <a:off x="434323" y="2697521"/>
            <a:ext cx="5495366" cy="3452758"/>
          </a:xfrm>
          <a:prstGeom prst="rect">
            <a:avLst/>
          </a:prstGeom>
          <a:noFill/>
          <a:ln>
            <a:noFill/>
          </a:ln>
        </p:spPr>
      </p:pic>
      <p:pic>
        <p:nvPicPr>
          <p:cNvPr id="9" name="Google Shape;837;p52"/>
          <p:cNvPicPr preferRelativeResize="0"/>
          <p:nvPr/>
        </p:nvPicPr>
        <p:blipFill rotWithShape="1">
          <a:blip r:embed="rId4">
            <a:alphaModFix/>
          </a:blip>
          <a:srcRect/>
          <a:stretch/>
        </p:blipFill>
        <p:spPr>
          <a:xfrm>
            <a:off x="6227378" y="1267807"/>
            <a:ext cx="5672795" cy="4654668"/>
          </a:xfrm>
          <a:prstGeom prst="rect">
            <a:avLst/>
          </a:prstGeom>
          <a:noFill/>
          <a:ln>
            <a:noFill/>
          </a:ln>
        </p:spPr>
      </p:pic>
      <p:cxnSp>
        <p:nvCxnSpPr>
          <p:cNvPr id="10" name="Google Shape;838;p52"/>
          <p:cNvCxnSpPr/>
          <p:nvPr/>
        </p:nvCxnSpPr>
        <p:spPr>
          <a:xfrm>
            <a:off x="2367280" y="3515360"/>
            <a:ext cx="4947920" cy="1205205"/>
          </a:xfrm>
          <a:prstGeom prst="straightConnector1">
            <a:avLst/>
          </a:prstGeom>
          <a:noFill/>
          <a:ln w="9525" cap="flat" cmpd="sng">
            <a:solidFill>
              <a:srgbClr val="FF0000"/>
            </a:solidFill>
            <a:prstDash val="solid"/>
            <a:miter lim="800000"/>
            <a:headEnd type="none" w="sm" len="sm"/>
            <a:tailEnd type="triangle" w="med" len="med"/>
          </a:ln>
        </p:spPr>
      </p:cxnSp>
      <p:cxnSp>
        <p:nvCxnSpPr>
          <p:cNvPr id="11" name="Google Shape;839;p52"/>
          <p:cNvCxnSpPr/>
          <p:nvPr/>
        </p:nvCxnSpPr>
        <p:spPr>
          <a:xfrm>
            <a:off x="4165600" y="3647440"/>
            <a:ext cx="4968240" cy="1209040"/>
          </a:xfrm>
          <a:prstGeom prst="straightConnector1">
            <a:avLst/>
          </a:prstGeom>
          <a:noFill/>
          <a:ln w="9525" cap="flat" cmpd="sng">
            <a:solidFill>
              <a:srgbClr val="FF0000"/>
            </a:solidFill>
            <a:prstDash val="solid"/>
            <a:miter lim="800000"/>
            <a:headEnd type="none" w="sm" len="sm"/>
            <a:tailEnd type="triangle" w="med" len="med"/>
          </a:ln>
        </p:spPr>
      </p:cxnSp>
      <p:sp>
        <p:nvSpPr>
          <p:cNvPr id="12" name="Google Shape;840;p52"/>
          <p:cNvSpPr/>
          <p:nvPr/>
        </p:nvSpPr>
        <p:spPr>
          <a:xfrm>
            <a:off x="1595120" y="3048000"/>
            <a:ext cx="1290320" cy="294640"/>
          </a:xfrm>
          <a:prstGeom prst="rect">
            <a:avLst/>
          </a:prstGeom>
          <a:solidFill>
            <a:schemeClr val="accent4">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dirty="0">
                <a:solidFill>
                  <a:schemeClr val="tx1"/>
                </a:solidFill>
                <a:latin typeface="Arial"/>
                <a:ea typeface="Arial"/>
                <a:cs typeface="Arial"/>
                <a:sym typeface="Arial"/>
              </a:rPr>
              <a:t>Ventana</a:t>
            </a:r>
            <a:endParaRPr sz="1400" b="0" i="0" u="none" strike="noStrike" cap="none" dirty="0">
              <a:solidFill>
                <a:schemeClr val="tx1"/>
              </a:solidFill>
              <a:latin typeface="Arial"/>
              <a:ea typeface="Arial"/>
              <a:cs typeface="Arial"/>
              <a:sym typeface="Arial"/>
            </a:endParaRPr>
          </a:p>
        </p:txBody>
      </p:sp>
      <p:sp>
        <p:nvSpPr>
          <p:cNvPr id="13" name="Google Shape;841;p52"/>
          <p:cNvSpPr/>
          <p:nvPr/>
        </p:nvSpPr>
        <p:spPr>
          <a:xfrm>
            <a:off x="3247694" y="2596081"/>
            <a:ext cx="1290320" cy="294640"/>
          </a:xfrm>
          <a:prstGeom prst="rect">
            <a:avLst/>
          </a:prstGeom>
          <a:solidFill>
            <a:schemeClr val="accent4">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dirty="0">
                <a:solidFill>
                  <a:schemeClr val="tx1"/>
                </a:solidFill>
                <a:latin typeface="Arial"/>
                <a:ea typeface="Arial"/>
                <a:cs typeface="Arial"/>
                <a:sym typeface="Arial"/>
              </a:rPr>
              <a:t>Escalera</a:t>
            </a:r>
            <a:endParaRPr sz="14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2816467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9"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8"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4" name="Imagen 3" descr="Imagen que contiene cielo, exterior, edificio, suelo&#10;&#10;Descripción generada con confianza muy alta">
            <a:extLst>
              <a:ext uri="{FF2B5EF4-FFF2-40B4-BE49-F238E27FC236}">
                <a16:creationId xmlns:a16="http://schemas.microsoft.com/office/drawing/2014/main" id="{874ED381-3D1F-4BC3-9F5B-782B394E69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128" y="970214"/>
            <a:ext cx="10627006" cy="5218710"/>
          </a:xfrm>
          <a:prstGeom prst="rect">
            <a:avLst/>
          </a:prstGeom>
        </p:spPr>
      </p:pic>
      <p:grpSp>
        <p:nvGrpSpPr>
          <p:cNvPr id="5" name="Grupo 4"/>
          <p:cNvGrpSpPr/>
          <p:nvPr/>
        </p:nvGrpSpPr>
        <p:grpSpPr>
          <a:xfrm>
            <a:off x="3210832" y="2417735"/>
            <a:ext cx="958212" cy="2350359"/>
            <a:chOff x="8763464" y="976133"/>
            <a:chExt cx="1294936" cy="4368377"/>
          </a:xfrm>
        </p:grpSpPr>
        <p:sp>
          <p:nvSpPr>
            <p:cNvPr id="6" name="Rectángulo 5"/>
            <p:cNvSpPr/>
            <p:nvPr/>
          </p:nvSpPr>
          <p:spPr>
            <a:xfrm>
              <a:off x="8763464" y="976133"/>
              <a:ext cx="1294936" cy="4368377"/>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Rectángulo 6"/>
            <p:cNvSpPr/>
            <p:nvPr/>
          </p:nvSpPr>
          <p:spPr>
            <a:xfrm>
              <a:off x="8763464" y="976133"/>
              <a:ext cx="1294936" cy="4368377"/>
            </a:xfrm>
            <a:prstGeom prst="rect">
              <a:avLst/>
            </a:prstGeom>
            <a:no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10" name="Grupo 9"/>
          <p:cNvGrpSpPr/>
          <p:nvPr/>
        </p:nvGrpSpPr>
        <p:grpSpPr>
          <a:xfrm>
            <a:off x="4556602" y="1108168"/>
            <a:ext cx="958212" cy="3659926"/>
            <a:chOff x="8763464" y="976133"/>
            <a:chExt cx="1294936" cy="4368377"/>
          </a:xfrm>
        </p:grpSpPr>
        <p:sp>
          <p:nvSpPr>
            <p:cNvPr id="11" name="Rectángulo 10"/>
            <p:cNvSpPr/>
            <p:nvPr/>
          </p:nvSpPr>
          <p:spPr>
            <a:xfrm>
              <a:off x="8763464" y="976133"/>
              <a:ext cx="1294936" cy="4368377"/>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Rectángulo 11"/>
            <p:cNvSpPr/>
            <p:nvPr/>
          </p:nvSpPr>
          <p:spPr>
            <a:xfrm>
              <a:off x="8763464" y="976133"/>
              <a:ext cx="1294936" cy="4368377"/>
            </a:xfrm>
            <a:prstGeom prst="rect">
              <a:avLst/>
            </a:prstGeom>
            <a:no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13" name="Grupo 12"/>
          <p:cNvGrpSpPr/>
          <p:nvPr/>
        </p:nvGrpSpPr>
        <p:grpSpPr>
          <a:xfrm>
            <a:off x="6521748" y="1554949"/>
            <a:ext cx="958212" cy="3213145"/>
            <a:chOff x="8763464" y="976133"/>
            <a:chExt cx="1294936" cy="4368377"/>
          </a:xfrm>
        </p:grpSpPr>
        <p:sp>
          <p:nvSpPr>
            <p:cNvPr id="14" name="Rectángulo 13"/>
            <p:cNvSpPr/>
            <p:nvPr/>
          </p:nvSpPr>
          <p:spPr>
            <a:xfrm>
              <a:off x="8763464" y="976133"/>
              <a:ext cx="1294936" cy="4368377"/>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Rectángulo 14"/>
            <p:cNvSpPr/>
            <p:nvPr/>
          </p:nvSpPr>
          <p:spPr>
            <a:xfrm>
              <a:off x="8763464" y="976133"/>
              <a:ext cx="1294936" cy="4368377"/>
            </a:xfrm>
            <a:prstGeom prst="rect">
              <a:avLst/>
            </a:prstGeom>
            <a:no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362121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lvl="0"/>
            <a:r>
              <a:rPr lang="es-ES" sz="2000" b="1" dirty="0">
                <a:solidFill>
                  <a:srgbClr val="FFFFFF"/>
                </a:solidFill>
              </a:rPr>
              <a:t>Interpretación de líneas y símbolos</a:t>
            </a:r>
            <a:endParaRPr lang="es-ES"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3: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corte y elevación</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7" name="Google Shape;849;p53"/>
          <p:cNvPicPr preferRelativeResize="0"/>
          <p:nvPr/>
        </p:nvPicPr>
        <p:blipFill rotWithShape="1">
          <a:blip r:embed="rId3">
            <a:alphaModFix/>
          </a:blip>
          <a:srcRect/>
          <a:stretch/>
        </p:blipFill>
        <p:spPr>
          <a:xfrm>
            <a:off x="6227378" y="1267807"/>
            <a:ext cx="5672795" cy="4654668"/>
          </a:xfrm>
          <a:prstGeom prst="rect">
            <a:avLst/>
          </a:prstGeom>
          <a:noFill/>
          <a:ln>
            <a:noFill/>
          </a:ln>
        </p:spPr>
      </p:pic>
      <p:sp>
        <p:nvSpPr>
          <p:cNvPr id="8" name="Google Shape;850;p53"/>
          <p:cNvSpPr txBox="1"/>
          <p:nvPr/>
        </p:nvSpPr>
        <p:spPr>
          <a:xfrm>
            <a:off x="232560" y="1995324"/>
            <a:ext cx="5959369" cy="415494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Aft>
                <a:spcPts val="0"/>
              </a:spcAft>
              <a:buClr>
                <a:srgbClr val="000000"/>
              </a:buClr>
              <a:buSzPts val="1800"/>
              <a:buFont typeface="Arial"/>
              <a:buNone/>
            </a:pPr>
            <a:r>
              <a:rPr lang="es-PE" sz="1600" b="0" i="0" u="sng" strike="noStrike" cap="none" dirty="0">
                <a:solidFill>
                  <a:schemeClr val="dk1"/>
                </a:solidFill>
                <a:latin typeface="Arial"/>
                <a:ea typeface="Arial"/>
                <a:cs typeface="Arial"/>
                <a:sym typeface="Arial"/>
              </a:rPr>
              <a:t>Para planos de corte</a:t>
            </a:r>
            <a:endParaRPr sz="1600" b="0" i="0" u="none" strike="noStrike" cap="none" dirty="0">
              <a:solidFill>
                <a:srgbClr val="000000"/>
              </a:solidFill>
              <a:latin typeface="Arial"/>
              <a:ea typeface="Arial"/>
              <a:cs typeface="Arial"/>
              <a:sym typeface="Arial"/>
            </a:endParaRPr>
          </a:p>
          <a:p>
            <a:pPr marL="0" marR="0" lvl="0" indent="0" algn="just" rtl="0">
              <a:lnSpc>
                <a:spcPct val="150000"/>
              </a:lnSpc>
              <a:spcAft>
                <a:spcPts val="0"/>
              </a:spcAft>
              <a:buClr>
                <a:srgbClr val="000000"/>
              </a:buClr>
              <a:buSzPts val="1800"/>
              <a:buFont typeface="Arial"/>
              <a:buNone/>
            </a:pPr>
            <a:r>
              <a:rPr lang="es-PE" sz="1600" b="0" i="0" u="none" strike="noStrike" cap="none" dirty="0">
                <a:solidFill>
                  <a:schemeClr val="dk1"/>
                </a:solidFill>
                <a:latin typeface="Arial"/>
                <a:ea typeface="Arial"/>
                <a:cs typeface="Arial"/>
                <a:sym typeface="Arial"/>
              </a:rPr>
              <a:t>Su finalidad es distinguir las alturas y niveles de los diferentes elementos arquitectónicos y constructivos en el interior.</a:t>
            </a:r>
          </a:p>
          <a:p>
            <a:pPr marL="0" marR="0" lvl="0" indent="0" algn="just" rtl="0">
              <a:lnSpc>
                <a:spcPct val="150000"/>
              </a:lnSpc>
              <a:spcAft>
                <a:spcPts val="0"/>
              </a:spcAft>
              <a:buClr>
                <a:srgbClr val="000000"/>
              </a:buClr>
              <a:buSzPts val="1800"/>
              <a:buFont typeface="Arial"/>
              <a:buNone/>
            </a:pPr>
            <a:endParaRPr sz="1600" b="0" i="0" u="none" strike="noStrike" cap="none" dirty="0">
              <a:solidFill>
                <a:srgbClr val="000000"/>
              </a:solidFill>
              <a:latin typeface="Arial"/>
              <a:ea typeface="Arial"/>
              <a:cs typeface="Arial"/>
              <a:sym typeface="Arial"/>
            </a:endParaRPr>
          </a:p>
          <a:p>
            <a:pPr marL="0" marR="0" lvl="0" indent="0" algn="just" rtl="0">
              <a:lnSpc>
                <a:spcPct val="150000"/>
              </a:lnSpc>
              <a:spcAft>
                <a:spcPts val="0"/>
              </a:spcAft>
              <a:buClr>
                <a:srgbClr val="000000"/>
              </a:buClr>
              <a:buSzPts val="1800"/>
              <a:buFont typeface="Arial"/>
              <a:buNone/>
            </a:pPr>
            <a:r>
              <a:rPr lang="es-PE" sz="1600" b="0" i="0" u="sng" strike="noStrike" cap="none" dirty="0">
                <a:solidFill>
                  <a:schemeClr val="dk1"/>
                </a:solidFill>
                <a:latin typeface="Arial"/>
                <a:ea typeface="Arial"/>
                <a:cs typeface="Arial"/>
                <a:sym typeface="Arial"/>
              </a:rPr>
              <a:t>Recomendación</a:t>
            </a:r>
            <a:endParaRPr sz="1600" b="0" i="0" u="none" strike="noStrike" cap="none" dirty="0">
              <a:solidFill>
                <a:srgbClr val="000000"/>
              </a:solidFill>
              <a:latin typeface="Arial"/>
              <a:ea typeface="Arial"/>
              <a:cs typeface="Arial"/>
              <a:sym typeface="Arial"/>
            </a:endParaRPr>
          </a:p>
          <a:p>
            <a:pPr marL="285750" marR="0" lvl="0" indent="-285750" algn="just" rtl="0">
              <a:lnSpc>
                <a:spcPct val="150000"/>
              </a:lnSpc>
              <a:spcAft>
                <a:spcPts val="0"/>
              </a:spcAft>
              <a:buClr>
                <a:schemeClr val="dk1"/>
              </a:buClr>
              <a:buSzPts val="1800"/>
              <a:buFont typeface="Noto Sans Symbols"/>
              <a:buChar char="▪"/>
            </a:pPr>
            <a:r>
              <a:rPr lang="es-PE" sz="1600" b="0" i="0" u="none" strike="noStrike" cap="none" dirty="0">
                <a:solidFill>
                  <a:schemeClr val="dk1"/>
                </a:solidFill>
                <a:latin typeface="Arial"/>
                <a:ea typeface="Arial"/>
                <a:cs typeface="Arial"/>
                <a:sym typeface="Arial"/>
              </a:rPr>
              <a:t>Verificar los niveles que se encuentran en los planos de planta y la elevación de los cortes.</a:t>
            </a:r>
            <a:endParaRPr sz="1600" b="0" i="0" u="none" strike="noStrike" cap="none" dirty="0">
              <a:solidFill>
                <a:srgbClr val="000000"/>
              </a:solidFill>
              <a:latin typeface="Arial"/>
              <a:ea typeface="Arial"/>
              <a:cs typeface="Arial"/>
              <a:sym typeface="Arial"/>
            </a:endParaRPr>
          </a:p>
          <a:p>
            <a:pPr marL="285750" marR="0" lvl="0" indent="-285750" algn="just" rtl="0">
              <a:lnSpc>
                <a:spcPct val="150000"/>
              </a:lnSpc>
              <a:spcAft>
                <a:spcPts val="0"/>
              </a:spcAft>
              <a:buClr>
                <a:schemeClr val="dk1"/>
              </a:buClr>
              <a:buSzPts val="1800"/>
              <a:buFont typeface="Noto Sans Symbols"/>
              <a:buChar char="▪"/>
            </a:pPr>
            <a:r>
              <a:rPr lang="es-PE" sz="1600" b="0" i="0" u="none" strike="noStrike" cap="none" dirty="0">
                <a:solidFill>
                  <a:schemeClr val="dk1"/>
                </a:solidFill>
                <a:latin typeface="Arial"/>
                <a:ea typeface="Arial"/>
                <a:cs typeface="Arial"/>
                <a:sym typeface="Arial"/>
              </a:rPr>
              <a:t>Verificar las alturas de los niveles de piso terminado de cada piso de la vivienda. </a:t>
            </a:r>
            <a:endParaRPr sz="1600" b="0" i="0" u="none" strike="noStrike" cap="none" dirty="0">
              <a:solidFill>
                <a:srgbClr val="000000"/>
              </a:solidFill>
              <a:latin typeface="Arial"/>
              <a:ea typeface="Arial"/>
              <a:cs typeface="Arial"/>
              <a:sym typeface="Arial"/>
            </a:endParaRPr>
          </a:p>
          <a:p>
            <a:pPr marL="285750" marR="0" lvl="0" indent="-285750" algn="just" rtl="0">
              <a:lnSpc>
                <a:spcPct val="150000"/>
              </a:lnSpc>
              <a:spcAft>
                <a:spcPts val="0"/>
              </a:spcAft>
              <a:buClr>
                <a:schemeClr val="dk1"/>
              </a:buClr>
              <a:buSzPts val="1800"/>
              <a:buFont typeface="Noto Sans Symbols"/>
              <a:buChar char="▪"/>
            </a:pPr>
            <a:r>
              <a:rPr lang="es-PE" sz="1600" b="0" i="0" u="none" strike="noStrike" cap="none" dirty="0">
                <a:solidFill>
                  <a:schemeClr val="dk1"/>
                </a:solidFill>
                <a:latin typeface="Arial"/>
                <a:ea typeface="Arial"/>
                <a:cs typeface="Arial"/>
                <a:sym typeface="Arial"/>
              </a:rPr>
              <a:t>Verificar la coincidencia de cada detalle que te muestra el eje de corte en el plano de planta y en el plano de corte.</a:t>
            </a:r>
            <a:endParaRPr sz="16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2209840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lvl="0"/>
            <a:r>
              <a:rPr lang="es-ES" sz="2000" b="1" dirty="0">
                <a:solidFill>
                  <a:srgbClr val="FFFFFF"/>
                </a:solidFill>
              </a:rPr>
              <a:t>Interpretación de líneas y símbolos</a:t>
            </a:r>
            <a:endParaRPr lang="es-ES"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3: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corte y elevación</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8" name="Google Shape;857;p54"/>
          <p:cNvSpPr txBox="1"/>
          <p:nvPr/>
        </p:nvSpPr>
        <p:spPr>
          <a:xfrm>
            <a:off x="232560" y="1995324"/>
            <a:ext cx="5959369" cy="240061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s-PE" sz="1800" b="0" i="0" u="sng" strike="noStrike" cap="none" dirty="0">
                <a:solidFill>
                  <a:schemeClr val="dk1"/>
                </a:solidFill>
                <a:latin typeface="Arial"/>
                <a:ea typeface="Arial"/>
                <a:cs typeface="Arial"/>
                <a:sym typeface="Arial"/>
              </a:rPr>
              <a:t>Para planos de elevaciones</a:t>
            </a:r>
            <a:endParaRPr sz="1800" b="0" i="0" u="none" strike="noStrike" cap="none" dirty="0">
              <a:solidFill>
                <a:srgbClr val="000000"/>
              </a:solidFill>
              <a:latin typeface="Arial"/>
              <a:ea typeface="Arial"/>
              <a:cs typeface="Arial"/>
              <a:sym typeface="Arial"/>
            </a:endParaRPr>
          </a:p>
          <a:p>
            <a:pPr marL="285750" marR="0" lvl="0" indent="-285750" algn="just" rtl="0">
              <a:lnSpc>
                <a:spcPct val="150000"/>
              </a:lnSpc>
              <a:spcBef>
                <a:spcPts val="90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Arial"/>
                <a:ea typeface="Arial"/>
                <a:cs typeface="Arial"/>
                <a:sym typeface="Arial"/>
              </a:rPr>
              <a:t>Las elevaciones </a:t>
            </a:r>
            <a:r>
              <a:rPr lang="es-PE" sz="1800" i="0" u="none" strike="noStrike" cap="none" dirty="0">
                <a:solidFill>
                  <a:schemeClr val="dk1"/>
                </a:solidFill>
                <a:latin typeface="Arial"/>
                <a:ea typeface="Arial"/>
                <a:cs typeface="Arial"/>
                <a:sym typeface="Arial"/>
              </a:rPr>
              <a:t>hacen</a:t>
            </a:r>
            <a:r>
              <a:rPr lang="es-PE" sz="1800" b="0" i="0" u="none" strike="noStrike" cap="none" dirty="0">
                <a:solidFill>
                  <a:schemeClr val="dk1"/>
                </a:solidFill>
                <a:latin typeface="Arial"/>
                <a:ea typeface="Arial"/>
                <a:cs typeface="Arial"/>
                <a:sym typeface="Arial"/>
              </a:rPr>
              <a:t> referencia a la representación gráfica de las diferentes caras o fachadas del volumen en su entorno próximo. </a:t>
            </a:r>
            <a:endParaRPr sz="1800" b="0" i="0" u="none" strike="noStrike" cap="none" dirty="0">
              <a:solidFill>
                <a:srgbClr val="000000"/>
              </a:solidFill>
              <a:latin typeface="Arial"/>
              <a:ea typeface="Arial"/>
              <a:cs typeface="Arial"/>
              <a:sym typeface="Arial"/>
            </a:endParaRPr>
          </a:p>
          <a:p>
            <a:pPr marL="285750" marR="0" lvl="0" indent="-285750" algn="just" rtl="0">
              <a:lnSpc>
                <a:spcPct val="150000"/>
              </a:lnSpc>
              <a:spcBef>
                <a:spcPts val="90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Arial"/>
                <a:ea typeface="Arial"/>
                <a:cs typeface="Arial"/>
                <a:sym typeface="Arial"/>
              </a:rPr>
              <a:t>El dibujo tiene una escala de 1/50</a:t>
            </a:r>
            <a:endParaRPr sz="1800" b="0" i="0" u="none" strike="noStrike" cap="none" dirty="0">
              <a:solidFill>
                <a:srgbClr val="000000"/>
              </a:solidFill>
              <a:latin typeface="Arial"/>
              <a:ea typeface="Arial"/>
              <a:cs typeface="Arial"/>
              <a:sym typeface="Arial"/>
            </a:endParaRPr>
          </a:p>
        </p:txBody>
      </p:sp>
      <p:pic>
        <p:nvPicPr>
          <p:cNvPr id="9" name="Google Shape;859;p54"/>
          <p:cNvPicPr preferRelativeResize="0"/>
          <p:nvPr/>
        </p:nvPicPr>
        <p:blipFill rotWithShape="1">
          <a:blip r:embed="rId3">
            <a:alphaModFix/>
          </a:blip>
          <a:srcRect/>
          <a:stretch/>
        </p:blipFill>
        <p:spPr>
          <a:xfrm>
            <a:off x="6227379" y="1267807"/>
            <a:ext cx="5959370" cy="4843553"/>
          </a:xfrm>
          <a:prstGeom prst="rect">
            <a:avLst/>
          </a:prstGeom>
          <a:noFill/>
          <a:ln>
            <a:noFill/>
          </a:ln>
        </p:spPr>
      </p:pic>
    </p:spTree>
    <p:extLst>
      <p:ext uri="{BB962C8B-B14F-4D97-AF65-F5344CB8AC3E}">
        <p14:creationId xmlns:p14="http://schemas.microsoft.com/office/powerpoint/2010/main" val="35688770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lvl="0"/>
            <a:r>
              <a:rPr lang="es-ES" sz="2000" b="1" dirty="0">
                <a:solidFill>
                  <a:srgbClr val="FFFFFF"/>
                </a:solidFill>
              </a:rPr>
              <a:t>Interpretación de líneas y símbolos</a:t>
            </a:r>
            <a:endParaRPr lang="es-ES" sz="1200" dirty="0"/>
          </a:p>
        </p:txBody>
      </p:sp>
      <p:sp>
        <p:nvSpPr>
          <p:cNvPr id="5"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3: </a:t>
            </a:r>
            <a:r>
              <a:rPr lang="es-ES" sz="2000" dirty="0">
                <a:solidFill>
                  <a:schemeClr val="tx1">
                    <a:lumMod val="50000"/>
                    <a:lumOff val="50000"/>
                  </a:schemeClr>
                </a:solidFill>
                <a:latin typeface="Calibri" panose="020F0502020204030204" pitchFamily="34" charset="0"/>
                <a:cs typeface="Calibri" panose="020F0502020204030204" pitchFamily="34" charset="0"/>
              </a:rPr>
              <a:t>Interpretación de planos de arquitectura en corte y elevación</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7" name="Google Shape;866;p55"/>
          <p:cNvSpPr txBox="1"/>
          <p:nvPr/>
        </p:nvSpPr>
        <p:spPr>
          <a:xfrm>
            <a:off x="268011" y="2215340"/>
            <a:ext cx="5959369"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PE" sz="1800" b="0" i="0" u="sng" strike="noStrike" cap="none" dirty="0">
                <a:solidFill>
                  <a:schemeClr val="dk1"/>
                </a:solidFill>
                <a:latin typeface="Arial"/>
                <a:ea typeface="Arial"/>
                <a:cs typeface="Arial"/>
                <a:sym typeface="Arial"/>
              </a:rPr>
              <a:t>Para planos de elevaciones</a:t>
            </a:r>
            <a:endParaRPr sz="1400" b="0" i="0" u="none" strike="noStrike" cap="none" dirty="0">
              <a:solidFill>
                <a:srgbClr val="000000"/>
              </a:solidFill>
              <a:latin typeface="Arial"/>
              <a:ea typeface="Arial"/>
              <a:cs typeface="Arial"/>
              <a:sym typeface="Arial"/>
            </a:endParaRPr>
          </a:p>
        </p:txBody>
      </p:sp>
      <p:sp>
        <p:nvSpPr>
          <p:cNvPr id="8" name="Google Shape;871;p55"/>
          <p:cNvSpPr txBox="1"/>
          <p:nvPr/>
        </p:nvSpPr>
        <p:spPr>
          <a:xfrm>
            <a:off x="1375301" y="3075626"/>
            <a:ext cx="3878624" cy="3692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PE" sz="1800" b="0" i="0" u="none" strike="noStrike" cap="none">
                <a:solidFill>
                  <a:schemeClr val="dk1"/>
                </a:solidFill>
                <a:latin typeface="Arial"/>
                <a:ea typeface="Arial"/>
                <a:cs typeface="Arial"/>
                <a:sym typeface="Arial"/>
              </a:rPr>
              <a:t>Determinar los acabados finales</a:t>
            </a:r>
            <a:endParaRPr sz="1800" b="0" i="0" u="none" strike="noStrike" cap="none">
              <a:solidFill>
                <a:schemeClr val="dk1"/>
              </a:solidFill>
              <a:latin typeface="Arial"/>
              <a:ea typeface="Arial"/>
              <a:cs typeface="Arial"/>
              <a:sym typeface="Arial"/>
            </a:endParaRPr>
          </a:p>
        </p:txBody>
      </p:sp>
      <p:pic>
        <p:nvPicPr>
          <p:cNvPr id="9" name="Google Shape;872;p55"/>
          <p:cNvPicPr preferRelativeResize="0"/>
          <p:nvPr/>
        </p:nvPicPr>
        <p:blipFill rotWithShape="1">
          <a:blip r:embed="rId3">
            <a:alphaModFix/>
          </a:blip>
          <a:srcRect/>
          <a:stretch/>
        </p:blipFill>
        <p:spPr>
          <a:xfrm>
            <a:off x="899332" y="3043367"/>
            <a:ext cx="475969" cy="433849"/>
          </a:xfrm>
          <a:prstGeom prst="rect">
            <a:avLst/>
          </a:prstGeom>
          <a:noFill/>
          <a:ln>
            <a:noFill/>
          </a:ln>
        </p:spPr>
      </p:pic>
      <p:sp>
        <p:nvSpPr>
          <p:cNvPr id="10" name="Google Shape;873;p55"/>
          <p:cNvSpPr txBox="1"/>
          <p:nvPr/>
        </p:nvSpPr>
        <p:spPr>
          <a:xfrm>
            <a:off x="1375301" y="3826768"/>
            <a:ext cx="3312367"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PE" sz="1800" b="0" i="0" u="none" strike="noStrike" cap="none">
                <a:solidFill>
                  <a:schemeClr val="dk1"/>
                </a:solidFill>
                <a:latin typeface="Arial"/>
                <a:ea typeface="Arial"/>
                <a:cs typeface="Arial"/>
                <a:sym typeface="Arial"/>
              </a:rPr>
              <a:t>Dimensiones de los elementos</a:t>
            </a:r>
            <a:endParaRPr sz="1800" b="0" i="0" u="none" strike="noStrike" cap="none">
              <a:solidFill>
                <a:schemeClr val="dk1"/>
              </a:solidFill>
              <a:latin typeface="Arial"/>
              <a:ea typeface="Arial"/>
              <a:cs typeface="Arial"/>
              <a:sym typeface="Arial"/>
            </a:endParaRPr>
          </a:p>
        </p:txBody>
      </p:sp>
      <p:pic>
        <p:nvPicPr>
          <p:cNvPr id="11" name="Google Shape;874;p55"/>
          <p:cNvPicPr preferRelativeResize="0"/>
          <p:nvPr/>
        </p:nvPicPr>
        <p:blipFill rotWithShape="1">
          <a:blip r:embed="rId3">
            <a:alphaModFix/>
          </a:blip>
          <a:srcRect/>
          <a:stretch/>
        </p:blipFill>
        <p:spPr>
          <a:xfrm>
            <a:off x="899332" y="3794509"/>
            <a:ext cx="475969" cy="433849"/>
          </a:xfrm>
          <a:prstGeom prst="rect">
            <a:avLst/>
          </a:prstGeom>
          <a:noFill/>
          <a:ln>
            <a:noFill/>
          </a:ln>
        </p:spPr>
      </p:pic>
      <p:sp>
        <p:nvSpPr>
          <p:cNvPr id="12" name="Google Shape;875;p55"/>
          <p:cNvSpPr txBox="1"/>
          <p:nvPr/>
        </p:nvSpPr>
        <p:spPr>
          <a:xfrm>
            <a:off x="1378655" y="4545651"/>
            <a:ext cx="3312367"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PE" sz="1800" b="0" i="0" u="none" strike="noStrike" cap="none">
                <a:solidFill>
                  <a:schemeClr val="dk1"/>
                </a:solidFill>
                <a:latin typeface="Arial"/>
                <a:ea typeface="Arial"/>
                <a:cs typeface="Arial"/>
                <a:sym typeface="Arial"/>
              </a:rPr>
              <a:t>Ambientes </a:t>
            </a:r>
            <a:endParaRPr sz="1800" b="0" i="0" u="none" strike="noStrike" cap="none">
              <a:solidFill>
                <a:schemeClr val="dk1"/>
              </a:solidFill>
              <a:latin typeface="Arial"/>
              <a:ea typeface="Arial"/>
              <a:cs typeface="Arial"/>
              <a:sym typeface="Arial"/>
            </a:endParaRPr>
          </a:p>
        </p:txBody>
      </p:sp>
      <p:pic>
        <p:nvPicPr>
          <p:cNvPr id="13" name="Google Shape;876;p55"/>
          <p:cNvPicPr preferRelativeResize="0"/>
          <p:nvPr/>
        </p:nvPicPr>
        <p:blipFill rotWithShape="1">
          <a:blip r:embed="rId3">
            <a:alphaModFix/>
          </a:blip>
          <a:srcRect/>
          <a:stretch/>
        </p:blipFill>
        <p:spPr>
          <a:xfrm>
            <a:off x="902686" y="4513392"/>
            <a:ext cx="475969" cy="433849"/>
          </a:xfrm>
          <a:prstGeom prst="rect">
            <a:avLst/>
          </a:prstGeom>
          <a:noFill/>
          <a:ln>
            <a:noFill/>
          </a:ln>
        </p:spPr>
      </p:pic>
      <p:sp>
        <p:nvSpPr>
          <p:cNvPr id="14" name="Google Shape;877;p55"/>
          <p:cNvSpPr txBox="1"/>
          <p:nvPr/>
        </p:nvSpPr>
        <p:spPr>
          <a:xfrm>
            <a:off x="1375301" y="5296792"/>
            <a:ext cx="3312367"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PE" sz="1800" b="0" i="0" u="none" strike="noStrike" cap="none">
                <a:solidFill>
                  <a:schemeClr val="dk1"/>
                </a:solidFill>
                <a:latin typeface="Arial"/>
                <a:ea typeface="Arial"/>
                <a:cs typeface="Arial"/>
                <a:sym typeface="Arial"/>
              </a:rPr>
              <a:t>Proporción</a:t>
            </a:r>
            <a:endParaRPr sz="1800" b="0" i="0" u="none" strike="noStrike" cap="none">
              <a:solidFill>
                <a:schemeClr val="dk1"/>
              </a:solidFill>
              <a:latin typeface="Arial"/>
              <a:ea typeface="Arial"/>
              <a:cs typeface="Arial"/>
              <a:sym typeface="Arial"/>
            </a:endParaRPr>
          </a:p>
        </p:txBody>
      </p:sp>
      <p:pic>
        <p:nvPicPr>
          <p:cNvPr id="15" name="Google Shape;878;p55"/>
          <p:cNvPicPr preferRelativeResize="0"/>
          <p:nvPr/>
        </p:nvPicPr>
        <p:blipFill rotWithShape="1">
          <a:blip r:embed="rId3">
            <a:alphaModFix/>
          </a:blip>
          <a:srcRect/>
          <a:stretch/>
        </p:blipFill>
        <p:spPr>
          <a:xfrm>
            <a:off x="899332" y="5264534"/>
            <a:ext cx="475969" cy="433849"/>
          </a:xfrm>
          <a:prstGeom prst="rect">
            <a:avLst/>
          </a:prstGeom>
          <a:noFill/>
          <a:ln>
            <a:noFill/>
          </a:ln>
        </p:spPr>
      </p:pic>
      <p:pic>
        <p:nvPicPr>
          <p:cNvPr id="16" name="Imagen 15">
            <a:extLst>
              <a:ext uri="{FF2B5EF4-FFF2-40B4-BE49-F238E27FC236}">
                <a16:creationId xmlns:a16="http://schemas.microsoft.com/office/drawing/2014/main" id="{21FE85B1-DFF5-4666-8D91-FD718FA8092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Lst>
          </a:blip>
          <a:srcRect r="28336"/>
          <a:stretch/>
        </p:blipFill>
        <p:spPr>
          <a:xfrm>
            <a:off x="5867568" y="1885452"/>
            <a:ext cx="5601343" cy="4255591"/>
          </a:xfrm>
          <a:prstGeom prst="rect">
            <a:avLst/>
          </a:prstGeom>
        </p:spPr>
      </p:pic>
    </p:spTree>
    <p:extLst>
      <p:ext uri="{BB962C8B-B14F-4D97-AF65-F5344CB8AC3E}">
        <p14:creationId xmlns:p14="http://schemas.microsoft.com/office/powerpoint/2010/main" val="38416379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p:nvPr/>
        </p:nvSpPr>
        <p:spPr>
          <a:xfrm>
            <a:off x="1466126" y="2468736"/>
            <a:ext cx="9259747" cy="1200288"/>
          </a:xfrm>
          <a:prstGeom prst="rect">
            <a:avLst/>
          </a:prstGeom>
          <a:noFill/>
          <a:ln>
            <a:noFill/>
          </a:ln>
        </p:spPr>
        <p:txBody>
          <a:bodyPr spcFirstLastPara="1" wrap="square" lIns="91425" tIns="45700" rIns="91425" bIns="45700" anchor="t" anchorCtr="0">
            <a:spAutoFit/>
          </a:bodyPr>
          <a:lstStyle/>
          <a:p>
            <a:pPr lvl="0" algn="ctr"/>
            <a:r>
              <a:rPr lang="es-ES" sz="3600" b="1" dirty="0">
                <a:solidFill>
                  <a:schemeClr val="dk1"/>
                </a:solidFill>
                <a:latin typeface="Calibri"/>
                <a:ea typeface="Calibri"/>
                <a:cs typeface="Calibri"/>
                <a:sym typeface="Calibri"/>
              </a:rPr>
              <a:t>EVALUACIÓN BÁSICA PARA LA CONSTRUCCIÓN DE MUROS DE ALBAÑILERÍA CONFINADA</a:t>
            </a:r>
            <a:endParaRPr lang="es-ES" sz="3600" dirty="0"/>
          </a:p>
        </p:txBody>
      </p:sp>
      <p:sp>
        <p:nvSpPr>
          <p:cNvPr id="92" name="Google Shape;92;p1"/>
          <p:cNvSpPr txBox="1"/>
          <p:nvPr/>
        </p:nvSpPr>
        <p:spPr>
          <a:xfrm>
            <a:off x="3598812" y="1616976"/>
            <a:ext cx="457508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E" sz="3500" b="1" i="0" u="none" strike="noStrike" cap="none" dirty="0">
                <a:solidFill>
                  <a:srgbClr val="7F7F7F"/>
                </a:solidFill>
                <a:latin typeface="Arial"/>
                <a:ea typeface="Arial"/>
                <a:cs typeface="Arial"/>
                <a:sym typeface="Arial"/>
              </a:rPr>
              <a:t>CURSO</a:t>
            </a:r>
            <a:endParaRPr sz="3500" b="1" i="0" u="none" strike="noStrike" cap="none" dirty="0">
              <a:solidFill>
                <a:srgbClr val="7F7F7F"/>
              </a:solidFill>
              <a:latin typeface="Arial"/>
              <a:ea typeface="Arial"/>
              <a:cs typeface="Arial"/>
              <a:sym typeface="Arial"/>
            </a:endParaRPr>
          </a:p>
        </p:txBody>
      </p:sp>
      <p:sp>
        <p:nvSpPr>
          <p:cNvPr id="2" name="Rectángulo 1"/>
          <p:cNvSpPr/>
          <p:nvPr/>
        </p:nvSpPr>
        <p:spPr>
          <a:xfrm>
            <a:off x="0" y="6569242"/>
            <a:ext cx="12192000" cy="28875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2932117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9"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pPr algn="ctr"/>
            <a:r>
              <a:rPr lang="es-ES" sz="1800" b="1" dirty="0">
                <a:solidFill>
                  <a:schemeClr val="tx1"/>
                </a:solidFill>
                <a:latin typeface="Calibri"/>
                <a:ea typeface="Calibri"/>
                <a:cs typeface="Calibri"/>
                <a:sym typeface="Calibri"/>
              </a:rPr>
              <a:t>INTERPRETACIÓN DE PLANOS DE ARQUITECTURA DE VIVIENDAS DE ALBAÑILERÍA CONFINADA</a:t>
            </a:r>
          </a:p>
        </p:txBody>
      </p:sp>
      <p:sp>
        <p:nvSpPr>
          <p:cNvPr id="8"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lvl="0" algn="ct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tx1">
                    <a:lumMod val="50000"/>
                    <a:lumOff val="50000"/>
                  </a:schemeClr>
                </a:solidFill>
                <a:latin typeface="Calibri" panose="020F0502020204030204" pitchFamily="34" charset="0"/>
                <a:cs typeface="Calibri" panose="020F0502020204030204" pitchFamily="34" charset="0"/>
              </a:rPr>
              <a:t>Criterios para diseño arquitectónico e interpretación de escalas</a:t>
            </a: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4" name="Imagen 3">
            <a:extLst>
              <a:ext uri="{FF2B5EF4-FFF2-40B4-BE49-F238E27FC236}">
                <a16:creationId xmlns:a16="http://schemas.microsoft.com/office/drawing/2014/main" id="{77680AFF-FC49-42B7-995C-5794E3D9C6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093" r="35446" b="2112"/>
          <a:stretch/>
        </p:blipFill>
        <p:spPr>
          <a:xfrm>
            <a:off x="1306009" y="1133595"/>
            <a:ext cx="9333053" cy="5024136"/>
          </a:xfrm>
          <a:prstGeom prst="rect">
            <a:avLst/>
          </a:prstGeom>
        </p:spPr>
      </p:pic>
      <p:pic>
        <p:nvPicPr>
          <p:cNvPr id="5" name="Picture 2" descr="Ilustración de signo de mano en blanco y negro, dedo índice apuntando,  puntero dedo s, texto, mano png | PNGEg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1960" l="10000" r="90000">
                        <a14:foregroundMark x1="30111" y1="45896" x2="46333" y2="84757"/>
                        <a14:foregroundMark x1="47000" y1="12563" x2="47000" y2="88610"/>
                        <a14:foregroundMark x1="52222" y1="55946" x2="52444" y2="91960"/>
                        <a14:foregroundMark x1="58667" y1="47571" x2="60889" y2="83082"/>
                      </a14:backgroundRemoval>
                    </a14:imgEffect>
                  </a14:imgLayer>
                </a14:imgProps>
              </a:ext>
              <a:ext uri="{28A0092B-C50C-407E-A947-70E740481C1C}">
                <a14:useLocalDpi xmlns:a14="http://schemas.microsoft.com/office/drawing/2010/main" val="0"/>
              </a:ext>
            </a:extLst>
          </a:blip>
          <a:srcRect l="19579" r="22640"/>
          <a:stretch/>
        </p:blipFill>
        <p:spPr bwMode="auto">
          <a:xfrm rot="9064447">
            <a:off x="3777133" y="1077992"/>
            <a:ext cx="695935" cy="79893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p:cNvGrpSpPr/>
          <p:nvPr/>
        </p:nvGrpSpPr>
        <p:grpSpPr>
          <a:xfrm>
            <a:off x="4622872" y="1324552"/>
            <a:ext cx="2321320" cy="4425319"/>
            <a:chOff x="8763464" y="976133"/>
            <a:chExt cx="1294936" cy="4368377"/>
          </a:xfrm>
        </p:grpSpPr>
        <p:sp>
          <p:nvSpPr>
            <p:cNvPr id="7" name="Rectángulo 6"/>
            <p:cNvSpPr/>
            <p:nvPr/>
          </p:nvSpPr>
          <p:spPr>
            <a:xfrm>
              <a:off x="8763464" y="976133"/>
              <a:ext cx="1294936" cy="4368377"/>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Rectángulo 9"/>
            <p:cNvSpPr/>
            <p:nvPr/>
          </p:nvSpPr>
          <p:spPr>
            <a:xfrm>
              <a:off x="8763464" y="976133"/>
              <a:ext cx="1294936" cy="4368377"/>
            </a:xfrm>
            <a:prstGeom prst="rect">
              <a:avLst/>
            </a:prstGeom>
            <a:no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11" name="Grupo 10"/>
          <p:cNvGrpSpPr/>
          <p:nvPr/>
        </p:nvGrpSpPr>
        <p:grpSpPr>
          <a:xfrm>
            <a:off x="7155520" y="1324552"/>
            <a:ext cx="2321320" cy="4425319"/>
            <a:chOff x="8763464" y="976133"/>
            <a:chExt cx="1294936" cy="4368377"/>
          </a:xfrm>
        </p:grpSpPr>
        <p:sp>
          <p:nvSpPr>
            <p:cNvPr id="12" name="Rectángulo 11"/>
            <p:cNvSpPr/>
            <p:nvPr/>
          </p:nvSpPr>
          <p:spPr>
            <a:xfrm>
              <a:off x="8763464" y="976133"/>
              <a:ext cx="1294936" cy="4368377"/>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3" name="Rectángulo 12"/>
            <p:cNvSpPr/>
            <p:nvPr/>
          </p:nvSpPr>
          <p:spPr>
            <a:xfrm>
              <a:off x="8763464" y="976133"/>
              <a:ext cx="1294936" cy="4368377"/>
            </a:xfrm>
            <a:prstGeom prst="rect">
              <a:avLst/>
            </a:prstGeom>
            <a:no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110491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524c7c7-90b3-46a0-ae28-e08e4c0ad000">
      <Terms xmlns="http://schemas.microsoft.com/office/infopath/2007/PartnerControls"/>
    </lcf76f155ced4ddcb4097134ff3c332f>
    <TaxCatchAll xmlns="fd05e867-c94c-4eed-8796-48230c11099e" xsi:nil="true"/>
    <Actores xmlns="e524c7c7-90b3-46a0-ae28-e08e4c0ad000" xsi:nil="true"/>
    <TranslatedLang xmlns="e524c7c7-90b3-46a0-ae28-e08e4c0ad00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263648822D494CBD238C31B43E839F" ma:contentTypeVersion="18" ma:contentTypeDescription="Create a new document." ma:contentTypeScope="" ma:versionID="32bf19081a226f7b0ff9d93ce2b6c6f7">
  <xsd:schema xmlns:xsd="http://www.w3.org/2001/XMLSchema" xmlns:xs="http://www.w3.org/2001/XMLSchema" xmlns:p="http://schemas.microsoft.com/office/2006/metadata/properties" xmlns:ns2="fd05e867-c94c-4eed-8796-48230c11099e" xmlns:ns3="e524c7c7-90b3-46a0-ae28-e08e4c0ad000" targetNamespace="http://schemas.microsoft.com/office/2006/metadata/properties" ma:root="true" ma:fieldsID="e33004d9079337f153ab37bff1356a10" ns2:_="" ns3:_="">
    <xsd:import namespace="fd05e867-c94c-4eed-8796-48230c11099e"/>
    <xsd:import namespace="e524c7c7-90b3-46a0-ae28-e08e4c0ad00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ServiceOCR" minOccurs="0"/>
                <xsd:element ref="ns3:MediaLengthInSeconds" minOccurs="0"/>
                <xsd:element ref="ns3:MediaServiceLocation" minOccurs="0"/>
                <xsd:element ref="ns3:MediaServiceObjectDetectorVersions" minOccurs="0"/>
                <xsd:element ref="ns3:MediaServiceSearchProperties" minOccurs="0"/>
                <xsd:element ref="ns3:Actores" minOccurs="0"/>
                <xsd:element ref="ns3:TranslatedLang"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05e867-c94c-4eed-8796-48230c11099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e7cc26c-7e3a-4143-959f-6eaeb60d06d3}" ma:internalName="TaxCatchAll" ma:showField="CatchAllData" ma:web="fd05e867-c94c-4eed-8796-48230c11099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524c7c7-90b3-46a0-ae28-e08e4c0ad00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ff1a7de-0354-4fe7-a65a-68130dd0408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Actores" ma:index="23" nillable="true" ma:displayName="Actores" ma:description="Permite identificar actores claves para conocimiento crítico." ma:format="Dropdown" ma:internalName="Actores">
      <xsd:simpleType>
        <xsd:union memberTypes="dms:Text">
          <xsd:simpleType>
            <xsd:restriction base="dms:Choice">
              <xsd:enumeration value="Instituciones Financieras"/>
              <xsd:enumeration value="Instituciones Educativas"/>
              <xsd:enumeration value="Maestros de Obra"/>
            </xsd:restriction>
          </xsd:simpleType>
        </xsd:union>
      </xsd:simpleType>
    </xsd:element>
    <xsd:element name="TranslatedLang" ma:index="24" nillable="true" ma:displayName="Translated Language" ma:internalName="TranslatedLang">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6EB3CE-AFE0-4C4F-A52C-308704B7FE6F}">
  <ds:schemaRefs>
    <ds:schemaRef ds:uri="http://schemas.microsoft.com/sharepoint/v3/contenttype/forms"/>
  </ds:schemaRefs>
</ds:datastoreItem>
</file>

<file path=customXml/itemProps2.xml><?xml version="1.0" encoding="utf-8"?>
<ds:datastoreItem xmlns:ds="http://schemas.openxmlformats.org/officeDocument/2006/customXml" ds:itemID="{F3856EFD-A10F-482F-BDE5-C7C800FDDC94}">
  <ds:schemaRefs>
    <ds:schemaRef ds:uri="cc929e0b-67f2-4e75-82e3-43191afbafcc"/>
    <ds:schemaRef ds:uri="http://schemas.microsoft.com/office/2006/documentManagement/types"/>
    <ds:schemaRef ds:uri="http://schemas.microsoft.com/office/2006/metadata/properties"/>
    <ds:schemaRef ds:uri="b383cc69-82ce-420e-aa23-1e1f33778a0a"/>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 ds:uri="http://purl.org/dc/elements/1.1/"/>
    <ds:schemaRef ds:uri="2f5f6eb6-ef45-4cc7-acd1-315704ade2e7"/>
    <ds:schemaRef ds:uri="e524c7c7-90b3-46a0-ae28-e08e4c0ad000"/>
    <ds:schemaRef ds:uri="fd05e867-c94c-4eed-8796-48230c11099e"/>
  </ds:schemaRefs>
</ds:datastoreItem>
</file>

<file path=customXml/itemProps3.xml><?xml version="1.0" encoding="utf-8"?>
<ds:datastoreItem xmlns:ds="http://schemas.openxmlformats.org/officeDocument/2006/customXml" ds:itemID="{1E78626A-4A1C-46F2-A4F6-3810C4D946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05e867-c94c-4eed-8796-48230c11099e"/>
    <ds:schemaRef ds:uri="e524c7c7-90b3-46a0-ae28-e08e4c0ad0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14263</TotalTime>
  <Words>6467</Words>
  <Application>Microsoft Office PowerPoint</Application>
  <PresentationFormat>Widescreen</PresentationFormat>
  <Paragraphs>891</Paragraphs>
  <Slides>83</Slides>
  <Notes>83</Notes>
  <HiddenSlides>0</HiddenSlides>
  <MMClips>0</MMClips>
  <ScaleCrop>false</ScaleCrop>
  <HeadingPairs>
    <vt:vector size="4" baseType="variant">
      <vt:variant>
        <vt:lpstr>Theme</vt:lpstr>
      </vt:variant>
      <vt:variant>
        <vt:i4>4</vt:i4>
      </vt:variant>
      <vt:variant>
        <vt:lpstr>Slide Titles</vt:lpstr>
      </vt:variant>
      <vt:variant>
        <vt:i4>83</vt:i4>
      </vt:variant>
    </vt:vector>
  </HeadingPairs>
  <TitlesOfParts>
    <vt:vector size="87" baseType="lpstr">
      <vt:lpstr>Tema de Office</vt:lpstr>
      <vt:lpstr>2_Diseño personalizado</vt:lpstr>
      <vt:lpstr>1_Diseño personalizado</vt:lpstr>
      <vt:lpstr>Diseño personalizado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Arq. Eduardo Mariño del Rosario</dc:creator>
  <cp:lastModifiedBy>Zaida Ampuero</cp:lastModifiedBy>
  <cp:revision>488</cp:revision>
  <dcterms:modified xsi:type="dcterms:W3CDTF">2025-12-11T10:46:33Z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0x010100DF263648822D494CBD238C31B43E839F</vt:lpwstr>
  </property>
  <property fmtid="{D5CDD505-2E9C-101B-9397-08002B2CF9AE}" pid="3" name="MediaServiceImageTags">
    <vt:lpwstr/>
  </property>
</Properties>
</file>