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16"/>
  </p:notesMasterIdLst>
  <p:sldIdLst>
    <p:sldId id="256" r:id="rId5"/>
    <p:sldId id="257" r:id="rId6"/>
    <p:sldId id="770" r:id="rId7"/>
    <p:sldId id="791" r:id="rId8"/>
    <p:sldId id="808" r:id="rId9"/>
    <p:sldId id="804" r:id="rId10"/>
    <p:sldId id="805" r:id="rId11"/>
    <p:sldId id="806" r:id="rId12"/>
    <p:sldId id="807" r:id="rId13"/>
    <p:sldId id="1077" r:id="rId14"/>
    <p:sldId id="1078" r:id="rId15"/>
    <p:sldId id="1079" r:id="rId16"/>
    <p:sldId id="1076" r:id="rId17"/>
    <p:sldId id="1080" r:id="rId18"/>
    <p:sldId id="1081" r:id="rId19"/>
    <p:sldId id="1084" r:id="rId20"/>
    <p:sldId id="1085" r:id="rId21"/>
    <p:sldId id="1088" r:id="rId22"/>
    <p:sldId id="1087" r:id="rId23"/>
    <p:sldId id="1089" r:id="rId24"/>
    <p:sldId id="1086" r:id="rId25"/>
    <p:sldId id="1091" r:id="rId26"/>
    <p:sldId id="1092" r:id="rId27"/>
    <p:sldId id="1090" r:id="rId28"/>
    <p:sldId id="1095" r:id="rId29"/>
    <p:sldId id="1096" r:id="rId30"/>
    <p:sldId id="1094" r:id="rId31"/>
    <p:sldId id="1093" r:id="rId32"/>
    <p:sldId id="1083" r:id="rId33"/>
    <p:sldId id="1099" r:id="rId34"/>
    <p:sldId id="1098" r:id="rId35"/>
    <p:sldId id="1102" r:id="rId36"/>
    <p:sldId id="1101" r:id="rId37"/>
    <p:sldId id="1100" r:id="rId38"/>
    <p:sldId id="1097" r:id="rId39"/>
    <p:sldId id="1105" r:id="rId40"/>
    <p:sldId id="1104" r:id="rId41"/>
    <p:sldId id="1107" r:id="rId42"/>
    <p:sldId id="1109" r:id="rId43"/>
    <p:sldId id="1106" r:id="rId44"/>
    <p:sldId id="1103" r:id="rId45"/>
    <p:sldId id="1110" r:id="rId46"/>
    <p:sldId id="1177" r:id="rId47"/>
    <p:sldId id="815" r:id="rId48"/>
    <p:sldId id="1178" r:id="rId49"/>
    <p:sldId id="1174" r:id="rId50"/>
    <p:sldId id="971" r:id="rId51"/>
    <p:sldId id="982" r:id="rId52"/>
    <p:sldId id="1179" r:id="rId53"/>
    <p:sldId id="1112" r:id="rId54"/>
    <p:sldId id="1111" r:id="rId55"/>
    <p:sldId id="1082" r:id="rId56"/>
    <p:sldId id="1115" r:id="rId57"/>
    <p:sldId id="1117" r:id="rId58"/>
    <p:sldId id="1120" r:id="rId59"/>
    <p:sldId id="1116" r:id="rId60"/>
    <p:sldId id="1119" r:id="rId61"/>
    <p:sldId id="1118" r:id="rId62"/>
    <p:sldId id="1121" r:id="rId63"/>
    <p:sldId id="1122" r:id="rId64"/>
    <p:sldId id="1124" r:id="rId65"/>
    <p:sldId id="1123" r:id="rId66"/>
    <p:sldId id="1125" r:id="rId67"/>
    <p:sldId id="1126" r:id="rId68"/>
    <p:sldId id="1129" r:id="rId69"/>
    <p:sldId id="1128" r:id="rId70"/>
    <p:sldId id="1127" r:id="rId71"/>
    <p:sldId id="1130" r:id="rId72"/>
    <p:sldId id="1131" r:id="rId73"/>
    <p:sldId id="1134" r:id="rId74"/>
    <p:sldId id="1133" r:id="rId75"/>
    <p:sldId id="1132" r:id="rId76"/>
    <p:sldId id="1137" r:id="rId77"/>
    <p:sldId id="1143" r:id="rId78"/>
    <p:sldId id="1139" r:id="rId79"/>
    <p:sldId id="1175" r:id="rId80"/>
    <p:sldId id="1181" r:id="rId81"/>
    <p:sldId id="1140" r:id="rId82"/>
    <p:sldId id="1141" r:id="rId83"/>
    <p:sldId id="1142" r:id="rId84"/>
    <p:sldId id="1144" r:id="rId85"/>
    <p:sldId id="1145" r:id="rId86"/>
    <p:sldId id="1182" r:id="rId87"/>
    <p:sldId id="1146" r:id="rId88"/>
    <p:sldId id="1147" r:id="rId89"/>
    <p:sldId id="1148" r:id="rId90"/>
    <p:sldId id="1149" r:id="rId91"/>
    <p:sldId id="1150" r:id="rId92"/>
    <p:sldId id="1151" r:id="rId93"/>
    <p:sldId id="1152" r:id="rId94"/>
    <p:sldId id="1153" r:id="rId95"/>
    <p:sldId id="1154" r:id="rId96"/>
    <p:sldId id="1155" r:id="rId97"/>
    <p:sldId id="1156" r:id="rId98"/>
    <p:sldId id="1157" r:id="rId99"/>
    <p:sldId id="1158" r:id="rId100"/>
    <p:sldId id="1159" r:id="rId101"/>
    <p:sldId id="1160" r:id="rId102"/>
    <p:sldId id="1161" r:id="rId103"/>
    <p:sldId id="1162" r:id="rId104"/>
    <p:sldId id="1163" r:id="rId105"/>
    <p:sldId id="1164" r:id="rId106"/>
    <p:sldId id="1165" r:id="rId107"/>
    <p:sldId id="1166" r:id="rId108"/>
    <p:sldId id="1167" r:id="rId109"/>
    <p:sldId id="1169" r:id="rId110"/>
    <p:sldId id="1168" r:id="rId111"/>
    <p:sldId id="1170" r:id="rId112"/>
    <p:sldId id="1171" r:id="rId113"/>
    <p:sldId id="1172" r:id="rId114"/>
    <p:sldId id="1173" r:id="rId115"/>
  </p:sldIdLst>
  <p:sldSz cx="12192000" cy="6858000"/>
  <p:notesSz cx="6858000" cy="9144000"/>
  <p:embeddedFontLst>
    <p:embeddedFont>
      <p:font typeface="Calibri" panose="020F0502020204030204" pitchFamily="34" charset="0"/>
      <p:regular r:id="rId117"/>
      <p:bold r:id="rId118"/>
      <p:italic r:id="rId119"/>
      <p:boldItalic r:id="rId120"/>
    </p:embeddedFont>
    <p:embeddedFont>
      <p:font typeface="Open Sans" panose="020B0606030504020204" pitchFamily="34" charset="0"/>
      <p:regular r:id="rId121"/>
      <p:bold r:id="rId122"/>
      <p:italic r:id="rId123"/>
      <p:boldItalic r:id="rId124"/>
    </p:embeddedFont>
    <p:embeddedFont>
      <p:font typeface="Segoe UI" panose="020B0502040204020203" pitchFamily="34" charset="0"/>
      <p:regular r:id="rId125"/>
      <p:bold r:id="rId126"/>
      <p:italic r:id="rId127"/>
      <p:boldItalic r:id="rId1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38" roundtripDataSignature="AMtx7mi28BBesaLkum2lgjw1J2pDRIxWD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6F1298C-D605-63F9-C950-A678B74EF265}" name="Silvia Alvarado" initials="SA" userId="S::silvia.alvarado@swisscontact.org::5fb066aa-ff0c-4c21-9f2f-c4e4870a1f3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nella Patricia Mestanza Acosta" initials="" lastIdx="3" clrIdx="0"/>
  <p:cmAuthor id="1" name="RAUL ANTON" initials="RA" lastIdx="1" clrIdx="1">
    <p:extLst>
      <p:ext uri="{19B8F6BF-5375-455C-9EA6-DF929625EA0E}">
        <p15:presenceInfo xmlns:p15="http://schemas.microsoft.com/office/powerpoint/2012/main" userId="79c79ef6e00cc423" providerId="Windows Live"/>
      </p:ext>
    </p:extLst>
  </p:cmAuthor>
  <p:cmAuthor id="2" name="Silvia Alvarado" initials="SA" lastIdx="1" clrIdx="2">
    <p:extLst>
      <p:ext uri="{19B8F6BF-5375-455C-9EA6-DF929625EA0E}">
        <p15:presenceInfo xmlns:p15="http://schemas.microsoft.com/office/powerpoint/2012/main" userId="S::silvia.alvarado@swisscontact.org::5fb066aa-ff0c-4c21-9f2f-c4e4870a1f36" providerId="AD"/>
      </p:ext>
    </p:extLst>
  </p:cmAuthor>
  <p:cmAuthor id="3" name="Usuario de Windows" initials="UdW" lastIdx="1" clrIdx="3">
    <p:extLst>
      <p:ext uri="{19B8F6BF-5375-455C-9EA6-DF929625EA0E}">
        <p15:presenceInfo xmlns:p15="http://schemas.microsoft.com/office/powerpoint/2012/main" userId="1ef6ca8848ae88e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747"/>
    <a:srgbClr val="F8CBAD"/>
    <a:srgbClr val="DEEBF7"/>
    <a:srgbClr val="C5E0B4"/>
    <a:srgbClr val="A9D18E"/>
    <a:srgbClr val="D9D9D9"/>
    <a:srgbClr val="D7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E51E23-3B35-4E64-BA44-7672CC6FC0B4}" v="25" dt="2022-06-17T20:12:18.008"/>
  </p1510:revLst>
</p1510:revInfo>
</file>

<file path=ppt/tableStyles.xml><?xml version="1.0" encoding="utf-8"?>
<a:tblStyleLst xmlns:a="http://schemas.openxmlformats.org/drawingml/2006/main" def="{8060F2C3-1643-4D06-973A-6FE5B4CC6DAA}">
  <a:tblStyle styleId="{8060F2C3-1643-4D06-973A-6FE5B4CC6DA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3" autoAdjust="0"/>
    <p:restoredTop sz="94424" autoAdjust="0"/>
  </p:normalViewPr>
  <p:slideViewPr>
    <p:cSldViewPr snapToGrid="0">
      <p:cViewPr varScale="1">
        <p:scale>
          <a:sx n="108" d="100"/>
          <a:sy n="108" d="100"/>
        </p:scale>
        <p:origin x="570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font" Target="fonts/font1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8" Type="http://customschemas.google.com/relationships/presentationmetadata" Target="metadata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font" Target="fonts/font7.fntdata"/><Relationship Id="rId128" Type="http://schemas.openxmlformats.org/officeDocument/2006/relationships/font" Target="fonts/font12.fntdata"/><Relationship Id="rId144" Type="http://schemas.microsoft.com/office/2016/11/relationships/changesInfo" Target="changesInfos/changesInfo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font" Target="fonts/font2.fntdata"/><Relationship Id="rId126" Type="http://schemas.openxmlformats.org/officeDocument/2006/relationships/font" Target="fonts/font10.fntdata"/><Relationship Id="rId139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font" Target="fonts/font5.fntdata"/><Relationship Id="rId14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notesMaster" Target="notesMasters/notesMaster1.xml"/><Relationship Id="rId124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40" Type="http://schemas.openxmlformats.org/officeDocument/2006/relationships/presProps" Target="presProps.xml"/><Relationship Id="rId14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font" Target="fonts/font3.fntdata"/><Relationship Id="rId127" Type="http://schemas.openxmlformats.org/officeDocument/2006/relationships/font" Target="fonts/font1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font" Target="fonts/font6.fntdata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font" Target="fonts/font4.fntdata"/><Relationship Id="rId125" Type="http://schemas.openxmlformats.org/officeDocument/2006/relationships/font" Target="fonts/font9.fntdata"/><Relationship Id="rId141" Type="http://schemas.openxmlformats.org/officeDocument/2006/relationships/viewProps" Target="viewProps.xml"/><Relationship Id="rId146" Type="http://schemas.microsoft.com/office/2018/10/relationships/authors" Target="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ia Alvarado" userId="5fb066aa-ff0c-4c21-9f2f-c4e4870a1f36" providerId="ADAL" clId="{604C9BCB-45C9-4DC4-ADC8-7AF91D6F9C6D}"/>
    <pc:docChg chg="undo custSel addSld modSld sldOrd">
      <pc:chgData name="Silvia Alvarado" userId="5fb066aa-ff0c-4c21-9f2f-c4e4870a1f36" providerId="ADAL" clId="{604C9BCB-45C9-4DC4-ADC8-7AF91D6F9C6D}" dt="2021-11-09T18:14:08.880" v="2072" actId="729"/>
      <pc:docMkLst>
        <pc:docMk/>
      </pc:docMkLst>
      <pc:sldChg chg="addSp delSp modSp mod">
        <pc:chgData name="Silvia Alvarado" userId="5fb066aa-ff0c-4c21-9f2f-c4e4870a1f36" providerId="ADAL" clId="{604C9BCB-45C9-4DC4-ADC8-7AF91D6F9C6D}" dt="2021-11-09T14:45:15.668" v="38" actId="1076"/>
        <pc:sldMkLst>
          <pc:docMk/>
          <pc:sldMk cId="0" sldId="256"/>
        </pc:sldMkLst>
        <pc:spChg chg="mod">
          <ac:chgData name="Silvia Alvarado" userId="5fb066aa-ff0c-4c21-9f2f-c4e4870a1f36" providerId="ADAL" clId="{604C9BCB-45C9-4DC4-ADC8-7AF91D6F9C6D}" dt="2021-11-09T14:45:15.668" v="38" actId="1076"/>
          <ac:spMkLst>
            <pc:docMk/>
            <pc:sldMk cId="0" sldId="256"/>
            <ac:spMk id="89" creationId="{00000000-0000-0000-0000-000000000000}"/>
          </ac:spMkLst>
        </pc:spChg>
        <pc:spChg chg="del mod">
          <ac:chgData name="Silvia Alvarado" userId="5fb066aa-ff0c-4c21-9f2f-c4e4870a1f36" providerId="ADAL" clId="{604C9BCB-45C9-4DC4-ADC8-7AF91D6F9C6D}" dt="2021-11-09T14:44:58.406" v="34" actId="478"/>
          <ac:spMkLst>
            <pc:docMk/>
            <pc:sldMk cId="0" sldId="256"/>
            <ac:spMk id="90" creationId="{00000000-0000-0000-0000-000000000000}"/>
          </ac:spMkLst>
        </pc:spChg>
        <pc:spChg chg="mod">
          <ac:chgData name="Silvia Alvarado" userId="5fb066aa-ff0c-4c21-9f2f-c4e4870a1f36" providerId="ADAL" clId="{604C9BCB-45C9-4DC4-ADC8-7AF91D6F9C6D}" dt="2021-11-09T14:45:06.938" v="36" actId="1076"/>
          <ac:spMkLst>
            <pc:docMk/>
            <pc:sldMk cId="0" sldId="256"/>
            <ac:spMk id="92" creationId="{00000000-0000-0000-0000-000000000000}"/>
          </ac:spMkLst>
        </pc:spChg>
        <pc:picChg chg="add del mod modCrop">
          <ac:chgData name="Silvia Alvarado" userId="5fb066aa-ff0c-4c21-9f2f-c4e4870a1f36" providerId="ADAL" clId="{604C9BCB-45C9-4DC4-ADC8-7AF91D6F9C6D}" dt="2021-11-09T14:44:55.761" v="33" actId="478"/>
          <ac:picMkLst>
            <pc:docMk/>
            <pc:sldMk cId="0" sldId="256"/>
            <ac:picMk id="91" creationId="{00000000-0000-0000-0000-000000000000}"/>
          </ac:picMkLst>
        </pc:picChg>
      </pc:sldChg>
      <pc:sldChg chg="delSp modSp mod">
        <pc:chgData name="Silvia Alvarado" userId="5fb066aa-ff0c-4c21-9f2f-c4e4870a1f36" providerId="ADAL" clId="{604C9BCB-45C9-4DC4-ADC8-7AF91D6F9C6D}" dt="2021-11-09T14:50:13.685" v="109" actId="20577"/>
        <pc:sldMkLst>
          <pc:docMk/>
          <pc:sldMk cId="0" sldId="257"/>
        </pc:sldMkLst>
        <pc:spChg chg="del mod">
          <ac:chgData name="Silvia Alvarado" userId="5fb066aa-ff0c-4c21-9f2f-c4e4870a1f36" providerId="ADAL" clId="{604C9BCB-45C9-4DC4-ADC8-7AF91D6F9C6D}" dt="2021-11-09T14:46:12.541" v="51" actId="478"/>
          <ac:spMkLst>
            <pc:docMk/>
            <pc:sldMk cId="0" sldId="257"/>
            <ac:spMk id="98" creationId="{00000000-0000-0000-0000-000000000000}"/>
          </ac:spMkLst>
        </pc:spChg>
        <pc:spChg chg="mod">
          <ac:chgData name="Silvia Alvarado" userId="5fb066aa-ff0c-4c21-9f2f-c4e4870a1f36" providerId="ADAL" clId="{604C9BCB-45C9-4DC4-ADC8-7AF91D6F9C6D}" dt="2021-11-09T14:46:01.023" v="48" actId="1076"/>
          <ac:spMkLst>
            <pc:docMk/>
            <pc:sldMk cId="0" sldId="257"/>
            <ac:spMk id="100" creationId="{00000000-0000-0000-0000-000000000000}"/>
          </ac:spMkLst>
        </pc:spChg>
        <pc:spChg chg="mod">
          <ac:chgData name="Silvia Alvarado" userId="5fb066aa-ff0c-4c21-9f2f-c4e4870a1f36" providerId="ADAL" clId="{604C9BCB-45C9-4DC4-ADC8-7AF91D6F9C6D}" dt="2021-11-09T14:50:13.685" v="109" actId="20577"/>
          <ac:spMkLst>
            <pc:docMk/>
            <pc:sldMk cId="0" sldId="257"/>
            <ac:spMk id="101" creationId="{00000000-0000-0000-0000-000000000000}"/>
          </ac:spMkLst>
        </pc:spChg>
        <pc:picChg chg="del">
          <ac:chgData name="Silvia Alvarado" userId="5fb066aa-ff0c-4c21-9f2f-c4e4870a1f36" providerId="ADAL" clId="{604C9BCB-45C9-4DC4-ADC8-7AF91D6F9C6D}" dt="2021-11-09T14:45:23.142" v="39" actId="478"/>
          <ac:picMkLst>
            <pc:docMk/>
            <pc:sldMk cId="0" sldId="257"/>
            <ac:picMk id="99" creationId="{00000000-0000-0000-0000-000000000000}"/>
          </ac:picMkLst>
        </pc:picChg>
      </pc:sldChg>
      <pc:sldChg chg="mod modShow">
        <pc:chgData name="Silvia Alvarado" userId="5fb066aa-ff0c-4c21-9f2f-c4e4870a1f36" providerId="ADAL" clId="{604C9BCB-45C9-4DC4-ADC8-7AF91D6F9C6D}" dt="2021-11-09T15:44:39.570" v="1801" actId="729"/>
        <pc:sldMkLst>
          <pc:docMk/>
          <pc:sldMk cId="0" sldId="259"/>
        </pc:sldMkLst>
      </pc:sldChg>
      <pc:sldChg chg="modNotesTx">
        <pc:chgData name="Silvia Alvarado" userId="5fb066aa-ff0c-4c21-9f2f-c4e4870a1f36" providerId="ADAL" clId="{604C9BCB-45C9-4DC4-ADC8-7AF91D6F9C6D}" dt="2021-11-09T15:46:52.024" v="1833" actId="20577"/>
        <pc:sldMkLst>
          <pc:docMk/>
          <pc:sldMk cId="0" sldId="260"/>
        </pc:sldMkLst>
      </pc:sldChg>
      <pc:sldChg chg="mod modShow">
        <pc:chgData name="Silvia Alvarado" userId="5fb066aa-ff0c-4c21-9f2f-c4e4870a1f36" providerId="ADAL" clId="{604C9BCB-45C9-4DC4-ADC8-7AF91D6F9C6D}" dt="2021-11-09T17:53:46.804" v="2026" actId="729"/>
        <pc:sldMkLst>
          <pc:docMk/>
          <pc:sldMk cId="0" sldId="264"/>
        </pc:sldMkLst>
      </pc:sldChg>
      <pc:sldChg chg="addCm modCm">
        <pc:chgData name="Silvia Alvarado" userId="5fb066aa-ff0c-4c21-9f2f-c4e4870a1f36" providerId="ADAL" clId="{604C9BCB-45C9-4DC4-ADC8-7AF91D6F9C6D}" dt="2021-11-09T17:58:47.831" v="2054"/>
        <pc:sldMkLst>
          <pc:docMk/>
          <pc:sldMk cId="0" sldId="267"/>
        </pc:sldMkLst>
      </pc:sldChg>
      <pc:sldChg chg="modSp mod addCm modCm">
        <pc:chgData name="Silvia Alvarado" userId="5fb066aa-ff0c-4c21-9f2f-c4e4870a1f36" providerId="ADAL" clId="{604C9BCB-45C9-4DC4-ADC8-7AF91D6F9C6D}" dt="2021-11-09T15:02:23.072" v="711"/>
        <pc:sldMkLst>
          <pc:docMk/>
          <pc:sldMk cId="2689878143" sldId="336"/>
        </pc:sldMkLst>
        <pc:spChg chg="mod">
          <ac:chgData name="Silvia Alvarado" userId="5fb066aa-ff0c-4c21-9f2f-c4e4870a1f36" providerId="ADAL" clId="{604C9BCB-45C9-4DC4-ADC8-7AF91D6F9C6D}" dt="2021-11-09T15:02:00.594" v="710" actId="1035"/>
          <ac:spMkLst>
            <pc:docMk/>
            <pc:sldMk cId="2689878143" sldId="336"/>
            <ac:spMk id="5" creationId="{00000000-0000-0000-0000-000000000000}"/>
          </ac:spMkLst>
        </pc:spChg>
        <pc:spChg chg="mod">
          <ac:chgData name="Silvia Alvarado" userId="5fb066aa-ff0c-4c21-9f2f-c4e4870a1f36" providerId="ADAL" clId="{604C9BCB-45C9-4DC4-ADC8-7AF91D6F9C6D}" dt="2021-11-09T14:59:09.807" v="656" actId="20577"/>
          <ac:spMkLst>
            <pc:docMk/>
            <pc:sldMk cId="2689878143" sldId="336"/>
            <ac:spMk id="7" creationId="{77C161F0-F927-4903-8112-9CF332435D3D}"/>
          </ac:spMkLst>
        </pc:spChg>
      </pc:sldChg>
      <pc:sldChg chg="modSp mod addCm">
        <pc:chgData name="Silvia Alvarado" userId="5fb066aa-ff0c-4c21-9f2f-c4e4870a1f36" providerId="ADAL" clId="{604C9BCB-45C9-4DC4-ADC8-7AF91D6F9C6D}" dt="2021-11-09T15:02:43.801" v="712"/>
        <pc:sldMkLst>
          <pc:docMk/>
          <pc:sldMk cId="111992219" sldId="337"/>
        </pc:sldMkLst>
        <pc:spChg chg="mod">
          <ac:chgData name="Silvia Alvarado" userId="5fb066aa-ff0c-4c21-9f2f-c4e4870a1f36" providerId="ADAL" clId="{604C9BCB-45C9-4DC4-ADC8-7AF91D6F9C6D}" dt="2021-11-09T15:00:23.428" v="704" actId="20577"/>
          <ac:spMkLst>
            <pc:docMk/>
            <pc:sldMk cId="111992219" sldId="337"/>
            <ac:spMk id="11" creationId="{22A502FC-B6BD-4B46-9BAA-EDB6615B7BE9}"/>
          </ac:spMkLst>
        </pc:spChg>
      </pc:sldChg>
      <pc:sldChg chg="addSp modSp mod modNotesTx">
        <pc:chgData name="Silvia Alvarado" userId="5fb066aa-ff0c-4c21-9f2f-c4e4870a1f36" providerId="ADAL" clId="{604C9BCB-45C9-4DC4-ADC8-7AF91D6F9C6D}" dt="2021-11-09T15:34:00.996" v="1553" actId="20577"/>
        <pc:sldMkLst>
          <pc:docMk/>
          <pc:sldMk cId="784144656" sldId="338"/>
        </pc:sldMkLst>
        <pc:spChg chg="add mod">
          <ac:chgData name="Silvia Alvarado" userId="5fb066aa-ff0c-4c21-9f2f-c4e4870a1f36" providerId="ADAL" clId="{604C9BCB-45C9-4DC4-ADC8-7AF91D6F9C6D}" dt="2021-11-09T15:32:52.570" v="1271" actId="20577"/>
          <ac:spMkLst>
            <pc:docMk/>
            <pc:sldMk cId="784144656" sldId="338"/>
            <ac:spMk id="8" creationId="{9F90D6EE-9182-458A-B85B-4E1E134FDD8A}"/>
          </ac:spMkLst>
        </pc:spChg>
      </pc:sldChg>
      <pc:sldChg chg="add">
        <pc:chgData name="Silvia Alvarado" userId="5fb066aa-ff0c-4c21-9f2f-c4e4870a1f36" providerId="ADAL" clId="{604C9BCB-45C9-4DC4-ADC8-7AF91D6F9C6D}" dt="2021-11-09T16:08:25.187" v="1845"/>
        <pc:sldMkLst>
          <pc:docMk/>
          <pc:sldMk cId="457571178" sldId="424"/>
        </pc:sldMkLst>
      </pc:sldChg>
      <pc:sldChg chg="add mod modShow modNotesTx">
        <pc:chgData name="Silvia Alvarado" userId="5fb066aa-ff0c-4c21-9f2f-c4e4870a1f36" providerId="ADAL" clId="{604C9BCB-45C9-4DC4-ADC8-7AF91D6F9C6D}" dt="2021-11-09T18:14:08.880" v="2072" actId="729"/>
        <pc:sldMkLst>
          <pc:docMk/>
          <pc:sldMk cId="376385988" sldId="426"/>
        </pc:sldMkLst>
      </pc:sldChg>
      <pc:sldChg chg="add modNotesTx">
        <pc:chgData name="Silvia Alvarado" userId="5fb066aa-ff0c-4c21-9f2f-c4e4870a1f36" providerId="ADAL" clId="{604C9BCB-45C9-4DC4-ADC8-7AF91D6F9C6D}" dt="2021-11-09T16:27:40.188" v="1904" actId="6549"/>
        <pc:sldMkLst>
          <pc:docMk/>
          <pc:sldMk cId="3789451034" sldId="427"/>
        </pc:sldMkLst>
      </pc:sldChg>
      <pc:sldChg chg="add modNotesTx">
        <pc:chgData name="Silvia Alvarado" userId="5fb066aa-ff0c-4c21-9f2f-c4e4870a1f36" providerId="ADAL" clId="{604C9BCB-45C9-4DC4-ADC8-7AF91D6F9C6D}" dt="2021-11-09T16:28:11.632" v="1905"/>
        <pc:sldMkLst>
          <pc:docMk/>
          <pc:sldMk cId="1422013760" sldId="432"/>
        </pc:sldMkLst>
      </pc:sldChg>
      <pc:sldChg chg="add">
        <pc:chgData name="Silvia Alvarado" userId="5fb066aa-ff0c-4c21-9f2f-c4e4870a1f36" providerId="ADAL" clId="{604C9BCB-45C9-4DC4-ADC8-7AF91D6F9C6D}" dt="2021-11-09T18:07:47.303" v="2071"/>
        <pc:sldMkLst>
          <pc:docMk/>
          <pc:sldMk cId="897844887" sldId="634"/>
        </pc:sldMkLst>
      </pc:sldChg>
      <pc:sldChg chg="add">
        <pc:chgData name="Silvia Alvarado" userId="5fb066aa-ff0c-4c21-9f2f-c4e4870a1f36" providerId="ADAL" clId="{604C9BCB-45C9-4DC4-ADC8-7AF91D6F9C6D}" dt="2021-11-09T16:13:51.265" v="1849"/>
        <pc:sldMkLst>
          <pc:docMk/>
          <pc:sldMk cId="2427000565" sldId="648"/>
        </pc:sldMkLst>
      </pc:sldChg>
      <pc:sldChg chg="add">
        <pc:chgData name="Silvia Alvarado" userId="5fb066aa-ff0c-4c21-9f2f-c4e4870a1f36" providerId="ADAL" clId="{604C9BCB-45C9-4DC4-ADC8-7AF91D6F9C6D}" dt="2021-11-09T16:14:17.551" v="1850"/>
        <pc:sldMkLst>
          <pc:docMk/>
          <pc:sldMk cId="1906195832" sldId="650"/>
        </pc:sldMkLst>
      </pc:sldChg>
      <pc:sldChg chg="add">
        <pc:chgData name="Silvia Alvarado" userId="5fb066aa-ff0c-4c21-9f2f-c4e4870a1f36" providerId="ADAL" clId="{604C9BCB-45C9-4DC4-ADC8-7AF91D6F9C6D}" dt="2021-11-09T16:14:36.147" v="1851"/>
        <pc:sldMkLst>
          <pc:docMk/>
          <pc:sldMk cId="4242831870" sldId="651"/>
        </pc:sldMkLst>
      </pc:sldChg>
      <pc:sldChg chg="add">
        <pc:chgData name="Silvia Alvarado" userId="5fb066aa-ff0c-4c21-9f2f-c4e4870a1f36" providerId="ADAL" clId="{604C9BCB-45C9-4DC4-ADC8-7AF91D6F9C6D}" dt="2021-11-09T18:07:18.708" v="2069"/>
        <pc:sldMkLst>
          <pc:docMk/>
          <pc:sldMk cId="1480836261" sldId="658"/>
        </pc:sldMkLst>
      </pc:sldChg>
      <pc:sldChg chg="add">
        <pc:chgData name="Silvia Alvarado" userId="5fb066aa-ff0c-4c21-9f2f-c4e4870a1f36" providerId="ADAL" clId="{604C9BCB-45C9-4DC4-ADC8-7AF91D6F9C6D}" dt="2021-11-09T18:07:34.170" v="2070"/>
        <pc:sldMkLst>
          <pc:docMk/>
          <pc:sldMk cId="2167597962" sldId="698"/>
        </pc:sldMkLst>
      </pc:sldChg>
      <pc:sldChg chg="modSp mod">
        <pc:chgData name="Silvia Alvarado" userId="5fb066aa-ff0c-4c21-9f2f-c4e4870a1f36" providerId="ADAL" clId="{604C9BCB-45C9-4DC4-ADC8-7AF91D6F9C6D}" dt="2021-11-09T16:03:21.440" v="1844" actId="122"/>
        <pc:sldMkLst>
          <pc:docMk/>
          <pc:sldMk cId="0" sldId="745"/>
        </pc:sldMkLst>
        <pc:spChg chg="mod">
          <ac:chgData name="Silvia Alvarado" userId="5fb066aa-ff0c-4c21-9f2f-c4e4870a1f36" providerId="ADAL" clId="{604C9BCB-45C9-4DC4-ADC8-7AF91D6F9C6D}" dt="2021-11-09T15:11:34.003" v="864" actId="120"/>
          <ac:spMkLst>
            <pc:docMk/>
            <pc:sldMk cId="0" sldId="745"/>
            <ac:spMk id="5" creationId="{D2D91FF3-22FF-4DDF-8B3A-B6CABFB2CBE1}"/>
          </ac:spMkLst>
        </pc:spChg>
        <pc:spChg chg="mod">
          <ac:chgData name="Silvia Alvarado" userId="5fb066aa-ff0c-4c21-9f2f-c4e4870a1f36" providerId="ADAL" clId="{604C9BCB-45C9-4DC4-ADC8-7AF91D6F9C6D}" dt="2021-11-09T16:03:21.440" v="1844" actId="122"/>
          <ac:spMkLst>
            <pc:docMk/>
            <pc:sldMk cId="0" sldId="745"/>
            <ac:spMk id="108" creationId="{00000000-0000-0000-0000-000000000000}"/>
          </ac:spMkLst>
        </pc:spChg>
      </pc:sldChg>
      <pc:sldChg chg="addSp modSp mod modNotesTx">
        <pc:chgData name="Silvia Alvarado" userId="5fb066aa-ff0c-4c21-9f2f-c4e4870a1f36" providerId="ADAL" clId="{604C9BCB-45C9-4DC4-ADC8-7AF91D6F9C6D}" dt="2021-11-09T15:28:43.311" v="1072" actId="20577"/>
        <pc:sldMkLst>
          <pc:docMk/>
          <pc:sldMk cId="418212961" sldId="746"/>
        </pc:sldMkLst>
        <pc:spChg chg="add mod">
          <ac:chgData name="Silvia Alvarado" userId="5fb066aa-ff0c-4c21-9f2f-c4e4870a1f36" providerId="ADAL" clId="{604C9BCB-45C9-4DC4-ADC8-7AF91D6F9C6D}" dt="2021-11-09T15:27:37.629" v="909" actId="20577"/>
          <ac:spMkLst>
            <pc:docMk/>
            <pc:sldMk cId="418212961" sldId="746"/>
            <ac:spMk id="8" creationId="{B282D9D3-ADFA-4131-88EB-4202459FE448}"/>
          </ac:spMkLst>
        </pc:spChg>
      </pc:sldChg>
      <pc:sldChg chg="addSp modSp mod modNotesTx">
        <pc:chgData name="Silvia Alvarado" userId="5fb066aa-ff0c-4c21-9f2f-c4e4870a1f36" providerId="ADAL" clId="{604C9BCB-45C9-4DC4-ADC8-7AF91D6F9C6D}" dt="2021-11-09T15:44:07.479" v="1800" actId="20577"/>
        <pc:sldMkLst>
          <pc:docMk/>
          <pc:sldMk cId="3164400994" sldId="747"/>
        </pc:sldMkLst>
        <pc:spChg chg="add mod">
          <ac:chgData name="Silvia Alvarado" userId="5fb066aa-ff0c-4c21-9f2f-c4e4870a1f36" providerId="ADAL" clId="{604C9BCB-45C9-4DC4-ADC8-7AF91D6F9C6D}" dt="2021-11-09T15:42:50.798" v="1643" actId="20577"/>
          <ac:spMkLst>
            <pc:docMk/>
            <pc:sldMk cId="3164400994" sldId="747"/>
            <ac:spMk id="8" creationId="{88ACCF14-2A34-4E1C-9D37-4A648877ECC3}"/>
          </ac:spMkLst>
        </pc:spChg>
      </pc:sldChg>
      <pc:sldChg chg="addSp modSp mod">
        <pc:chgData name="Silvia Alvarado" userId="5fb066aa-ff0c-4c21-9f2f-c4e4870a1f36" providerId="ADAL" clId="{604C9BCB-45C9-4DC4-ADC8-7AF91D6F9C6D}" dt="2021-11-09T15:30:19.421" v="1165" actId="20577"/>
        <pc:sldMkLst>
          <pc:docMk/>
          <pc:sldMk cId="2245525033" sldId="748"/>
        </pc:sldMkLst>
        <pc:spChg chg="add mod">
          <ac:chgData name="Silvia Alvarado" userId="5fb066aa-ff0c-4c21-9f2f-c4e4870a1f36" providerId="ADAL" clId="{604C9BCB-45C9-4DC4-ADC8-7AF91D6F9C6D}" dt="2021-11-09T15:30:19.421" v="1165" actId="20577"/>
          <ac:spMkLst>
            <pc:docMk/>
            <pc:sldMk cId="2245525033" sldId="748"/>
            <ac:spMk id="7" creationId="{2E0B4263-D0EA-4BB5-92B1-8EE60395AD57}"/>
          </ac:spMkLst>
        </pc:spChg>
        <pc:spChg chg="mod">
          <ac:chgData name="Silvia Alvarado" userId="5fb066aa-ff0c-4c21-9f2f-c4e4870a1f36" providerId="ADAL" clId="{604C9BCB-45C9-4DC4-ADC8-7AF91D6F9C6D}" dt="2021-11-09T15:12:53.567" v="865" actId="1076"/>
          <ac:spMkLst>
            <pc:docMk/>
            <pc:sldMk cId="2245525033" sldId="748"/>
            <ac:spMk id="13" creationId="{D1429B2E-45AB-4BC2-9800-5AA0BB87CE56}"/>
          </ac:spMkLst>
        </pc:spChg>
      </pc:sldChg>
      <pc:sldChg chg="mod modShow">
        <pc:chgData name="Silvia Alvarado" userId="5fb066aa-ff0c-4c21-9f2f-c4e4870a1f36" providerId="ADAL" clId="{604C9BCB-45C9-4DC4-ADC8-7AF91D6F9C6D}" dt="2021-11-09T18:06:36.402" v="2055" actId="729"/>
        <pc:sldMkLst>
          <pc:docMk/>
          <pc:sldMk cId="1832408305" sldId="750"/>
        </pc:sldMkLst>
      </pc:sldChg>
      <pc:sldChg chg="modSp mod">
        <pc:chgData name="Silvia Alvarado" userId="5fb066aa-ff0c-4c21-9f2f-c4e4870a1f36" providerId="ADAL" clId="{604C9BCB-45C9-4DC4-ADC8-7AF91D6F9C6D}" dt="2021-11-09T15:57:09.774" v="1837" actId="20577"/>
        <pc:sldMkLst>
          <pc:docMk/>
          <pc:sldMk cId="3384368918" sldId="767"/>
        </pc:sldMkLst>
        <pc:spChg chg="mod">
          <ac:chgData name="Silvia Alvarado" userId="5fb066aa-ff0c-4c21-9f2f-c4e4870a1f36" providerId="ADAL" clId="{604C9BCB-45C9-4DC4-ADC8-7AF91D6F9C6D}" dt="2021-11-09T15:57:09.774" v="1837" actId="20577"/>
          <ac:spMkLst>
            <pc:docMk/>
            <pc:sldMk cId="3384368918" sldId="767"/>
            <ac:spMk id="123" creationId="{00000000-0000-0000-0000-000000000000}"/>
          </ac:spMkLst>
        </pc:spChg>
      </pc:sldChg>
      <pc:sldChg chg="modSp mod">
        <pc:chgData name="Silvia Alvarado" userId="5fb066aa-ff0c-4c21-9f2f-c4e4870a1f36" providerId="ADAL" clId="{604C9BCB-45C9-4DC4-ADC8-7AF91D6F9C6D}" dt="2021-11-09T15:57:34.725" v="1838" actId="20577"/>
        <pc:sldMkLst>
          <pc:docMk/>
          <pc:sldMk cId="3653712723" sldId="769"/>
        </pc:sldMkLst>
        <pc:spChg chg="mod">
          <ac:chgData name="Silvia Alvarado" userId="5fb066aa-ff0c-4c21-9f2f-c4e4870a1f36" providerId="ADAL" clId="{604C9BCB-45C9-4DC4-ADC8-7AF91D6F9C6D}" dt="2021-11-09T15:57:34.725" v="1838" actId="20577"/>
          <ac:spMkLst>
            <pc:docMk/>
            <pc:sldMk cId="3653712723" sldId="769"/>
            <ac:spMk id="123" creationId="{00000000-0000-0000-0000-000000000000}"/>
          </ac:spMkLst>
        </pc:spChg>
      </pc:sldChg>
      <pc:sldChg chg="modSp mod ord">
        <pc:chgData name="Silvia Alvarado" userId="5fb066aa-ff0c-4c21-9f2f-c4e4870a1f36" providerId="ADAL" clId="{604C9BCB-45C9-4DC4-ADC8-7AF91D6F9C6D}" dt="2021-11-09T15:45:55.059" v="1803"/>
        <pc:sldMkLst>
          <pc:docMk/>
          <pc:sldMk cId="0" sldId="770"/>
        </pc:sldMkLst>
        <pc:spChg chg="mod">
          <ac:chgData name="Silvia Alvarado" userId="5fb066aa-ff0c-4c21-9f2f-c4e4870a1f36" providerId="ADAL" clId="{604C9BCB-45C9-4DC4-ADC8-7AF91D6F9C6D}" dt="2021-11-09T15:10:35.571" v="857" actId="255"/>
          <ac:spMkLst>
            <pc:docMk/>
            <pc:sldMk cId="0" sldId="770"/>
            <ac:spMk id="108" creationId="{00000000-0000-0000-0000-000000000000}"/>
          </ac:spMkLst>
        </pc:spChg>
      </pc:sldChg>
      <pc:sldChg chg="modSp mod">
        <pc:chgData name="Silvia Alvarado" userId="5fb066aa-ff0c-4c21-9f2f-c4e4870a1f36" providerId="ADAL" clId="{604C9BCB-45C9-4DC4-ADC8-7AF91D6F9C6D}" dt="2021-11-09T17:53:37.354" v="2025" actId="20577"/>
        <pc:sldMkLst>
          <pc:docMk/>
          <pc:sldMk cId="3775261823" sldId="771"/>
        </pc:sldMkLst>
        <pc:spChg chg="mod">
          <ac:chgData name="Silvia Alvarado" userId="5fb066aa-ff0c-4c21-9f2f-c4e4870a1f36" providerId="ADAL" clId="{604C9BCB-45C9-4DC4-ADC8-7AF91D6F9C6D}" dt="2021-11-09T17:53:37.354" v="2025" actId="20577"/>
          <ac:spMkLst>
            <pc:docMk/>
            <pc:sldMk cId="3775261823" sldId="771"/>
            <ac:spMk id="108" creationId="{00000000-0000-0000-0000-000000000000}"/>
          </ac:spMkLst>
        </pc:spChg>
      </pc:sldChg>
      <pc:sldChg chg="modSp mod">
        <pc:chgData name="Silvia Alvarado" userId="5fb066aa-ff0c-4c21-9f2f-c4e4870a1f36" providerId="ADAL" clId="{604C9BCB-45C9-4DC4-ADC8-7AF91D6F9C6D}" dt="2021-11-09T18:07:01.298" v="2068" actId="255"/>
        <pc:sldMkLst>
          <pc:docMk/>
          <pc:sldMk cId="3947402477" sldId="772"/>
        </pc:sldMkLst>
        <pc:spChg chg="mod">
          <ac:chgData name="Silvia Alvarado" userId="5fb066aa-ff0c-4c21-9f2f-c4e4870a1f36" providerId="ADAL" clId="{604C9BCB-45C9-4DC4-ADC8-7AF91D6F9C6D}" dt="2021-11-09T18:07:01.298" v="2068" actId="255"/>
          <ac:spMkLst>
            <pc:docMk/>
            <pc:sldMk cId="3947402477" sldId="772"/>
            <ac:spMk id="108" creationId="{00000000-0000-0000-0000-000000000000}"/>
          </ac:spMkLst>
        </pc:spChg>
      </pc:sldChg>
      <pc:sldChg chg="ord">
        <pc:chgData name="Silvia Alvarado" userId="5fb066aa-ff0c-4c21-9f2f-c4e4870a1f36" providerId="ADAL" clId="{604C9BCB-45C9-4DC4-ADC8-7AF91D6F9C6D}" dt="2021-11-09T17:41:27.501" v="2005"/>
        <pc:sldMkLst>
          <pc:docMk/>
          <pc:sldMk cId="4068000268" sldId="782"/>
        </pc:sldMkLst>
      </pc:sldChg>
      <pc:sldChg chg="modSp mod">
        <pc:chgData name="Silvia Alvarado" userId="5fb066aa-ff0c-4c21-9f2f-c4e4870a1f36" providerId="ADAL" clId="{604C9BCB-45C9-4DC4-ADC8-7AF91D6F9C6D}" dt="2021-11-09T15:09:50.104" v="849" actId="1076"/>
        <pc:sldMkLst>
          <pc:docMk/>
          <pc:sldMk cId="485757133" sldId="791"/>
        </pc:sldMkLst>
        <pc:spChg chg="mod">
          <ac:chgData name="Silvia Alvarado" userId="5fb066aa-ff0c-4c21-9f2f-c4e4870a1f36" providerId="ADAL" clId="{604C9BCB-45C9-4DC4-ADC8-7AF91D6F9C6D}" dt="2021-11-09T15:09:43.514" v="848" actId="14100"/>
          <ac:spMkLst>
            <pc:docMk/>
            <pc:sldMk cId="485757133" sldId="791"/>
            <ac:spMk id="19" creationId="{00000000-0000-0000-0000-000000000000}"/>
          </ac:spMkLst>
        </pc:spChg>
        <pc:spChg chg="mod">
          <ac:chgData name="Silvia Alvarado" userId="5fb066aa-ff0c-4c21-9f2f-c4e4870a1f36" providerId="ADAL" clId="{604C9BCB-45C9-4DC4-ADC8-7AF91D6F9C6D}" dt="2021-11-09T15:09:31.511" v="841" actId="20577"/>
          <ac:spMkLst>
            <pc:docMk/>
            <pc:sldMk cId="485757133" sldId="791"/>
            <ac:spMk id="20" creationId="{00000000-0000-0000-0000-000000000000}"/>
          </ac:spMkLst>
        </pc:spChg>
        <pc:spChg chg="mod">
          <ac:chgData name="Silvia Alvarado" userId="5fb066aa-ff0c-4c21-9f2f-c4e4870a1f36" providerId="ADAL" clId="{604C9BCB-45C9-4DC4-ADC8-7AF91D6F9C6D}" dt="2021-11-09T15:09:50.104" v="849" actId="1076"/>
          <ac:spMkLst>
            <pc:docMk/>
            <pc:sldMk cId="485757133" sldId="791"/>
            <ac:spMk id="21" creationId="{00000000-0000-0000-0000-000000000000}"/>
          </ac:spMkLst>
        </pc:spChg>
        <pc:spChg chg="mod">
          <ac:chgData name="Silvia Alvarado" userId="5fb066aa-ff0c-4c21-9f2f-c4e4870a1f36" providerId="ADAL" clId="{604C9BCB-45C9-4DC4-ADC8-7AF91D6F9C6D}" dt="2021-11-09T15:09:34.661" v="844" actId="20577"/>
          <ac:spMkLst>
            <pc:docMk/>
            <pc:sldMk cId="485757133" sldId="791"/>
            <ac:spMk id="22" creationId="{00000000-0000-0000-0000-000000000000}"/>
          </ac:spMkLst>
        </pc:spChg>
        <pc:spChg chg="mod">
          <ac:chgData name="Silvia Alvarado" userId="5fb066aa-ff0c-4c21-9f2f-c4e4870a1f36" providerId="ADAL" clId="{604C9BCB-45C9-4DC4-ADC8-7AF91D6F9C6D}" dt="2021-11-09T15:09:37.364" v="847" actId="20577"/>
          <ac:spMkLst>
            <pc:docMk/>
            <pc:sldMk cId="485757133" sldId="791"/>
            <ac:spMk id="24" creationId="{00000000-0000-0000-0000-000000000000}"/>
          </ac:spMkLst>
        </pc:spChg>
      </pc:sldChg>
      <pc:sldChg chg="modSp mod">
        <pc:chgData name="Silvia Alvarado" userId="5fb066aa-ff0c-4c21-9f2f-c4e4870a1f36" providerId="ADAL" clId="{604C9BCB-45C9-4DC4-ADC8-7AF91D6F9C6D}" dt="2021-11-09T15:01:22.275" v="707"/>
        <pc:sldMkLst>
          <pc:docMk/>
          <pc:sldMk cId="3172445523" sldId="792"/>
        </pc:sldMkLst>
        <pc:spChg chg="mod">
          <ac:chgData name="Silvia Alvarado" userId="5fb066aa-ff0c-4c21-9f2f-c4e4870a1f36" providerId="ADAL" clId="{604C9BCB-45C9-4DC4-ADC8-7AF91D6F9C6D}" dt="2021-11-09T15:01:22.275" v="707"/>
          <ac:spMkLst>
            <pc:docMk/>
            <pc:sldMk cId="3172445523" sldId="792"/>
            <ac:spMk id="7" creationId="{77C161F0-F927-4903-8112-9CF332435D3D}"/>
          </ac:spMkLst>
        </pc:spChg>
      </pc:sldChg>
      <pc:sldChg chg="modSp add mod addCm modNotesTx">
        <pc:chgData name="Silvia Alvarado" userId="5fb066aa-ff0c-4c21-9f2f-c4e4870a1f36" providerId="ADAL" clId="{604C9BCB-45C9-4DC4-ADC8-7AF91D6F9C6D}" dt="2021-11-09T17:57:44.662" v="2052"/>
        <pc:sldMkLst>
          <pc:docMk/>
          <pc:sldMk cId="2285398961" sldId="800"/>
        </pc:sldMkLst>
        <pc:spChg chg="mod">
          <ac:chgData name="Silvia Alvarado" userId="5fb066aa-ff0c-4c21-9f2f-c4e4870a1f36" providerId="ADAL" clId="{604C9BCB-45C9-4DC4-ADC8-7AF91D6F9C6D}" dt="2021-11-09T16:20:32.982" v="1856" actId="14100"/>
          <ac:spMkLst>
            <pc:docMk/>
            <pc:sldMk cId="2285398961" sldId="800"/>
            <ac:spMk id="6" creationId="{BAF1249D-18C2-4802-BF2E-B40C5EF3F894}"/>
          </ac:spMkLst>
        </pc:spChg>
        <pc:spChg chg="mod">
          <ac:chgData name="Silvia Alvarado" userId="5fb066aa-ff0c-4c21-9f2f-c4e4870a1f36" providerId="ADAL" clId="{604C9BCB-45C9-4DC4-ADC8-7AF91D6F9C6D}" dt="2021-11-09T17:57:05.723" v="2049" actId="313"/>
          <ac:spMkLst>
            <pc:docMk/>
            <pc:sldMk cId="2285398961" sldId="800"/>
            <ac:spMk id="7" creationId="{77C161F0-F927-4903-8112-9CF332435D3D}"/>
          </ac:spMkLst>
        </pc:spChg>
      </pc:sldChg>
      <pc:sldChg chg="modSp add mod modNotesTx">
        <pc:chgData name="Silvia Alvarado" userId="5fb066aa-ff0c-4c21-9f2f-c4e4870a1f36" providerId="ADAL" clId="{604C9BCB-45C9-4DC4-ADC8-7AF91D6F9C6D}" dt="2021-11-09T17:57:18.631" v="2051" actId="6549"/>
        <pc:sldMkLst>
          <pc:docMk/>
          <pc:sldMk cId="4083324095" sldId="801"/>
        </pc:sldMkLst>
        <pc:spChg chg="mod">
          <ac:chgData name="Silvia Alvarado" userId="5fb066aa-ff0c-4c21-9f2f-c4e4870a1f36" providerId="ADAL" clId="{604C9BCB-45C9-4DC4-ADC8-7AF91D6F9C6D}" dt="2021-11-09T17:57:18.631" v="2051" actId="6549"/>
          <ac:spMkLst>
            <pc:docMk/>
            <pc:sldMk cId="4083324095" sldId="801"/>
            <ac:spMk id="7" creationId="{77C161F0-F927-4903-8112-9CF332435D3D}"/>
          </ac:spMkLst>
        </pc:spChg>
      </pc:sldChg>
      <pc:sldChg chg="addSp modSp add mod modNotesTx">
        <pc:chgData name="Silvia Alvarado" userId="5fb066aa-ff0c-4c21-9f2f-c4e4870a1f36" providerId="ADAL" clId="{604C9BCB-45C9-4DC4-ADC8-7AF91D6F9C6D}" dt="2021-11-09T16:24:34.549" v="1895" actId="20577"/>
        <pc:sldMkLst>
          <pc:docMk/>
          <pc:sldMk cId="4083655843" sldId="802"/>
        </pc:sldMkLst>
        <pc:spChg chg="mod">
          <ac:chgData name="Silvia Alvarado" userId="5fb066aa-ff0c-4c21-9f2f-c4e4870a1f36" providerId="ADAL" clId="{604C9BCB-45C9-4DC4-ADC8-7AF91D6F9C6D}" dt="2021-11-09T16:23:51.436" v="1891" actId="6549"/>
          <ac:spMkLst>
            <pc:docMk/>
            <pc:sldMk cId="4083655843" sldId="802"/>
            <ac:spMk id="7" creationId="{77C161F0-F927-4903-8112-9CF332435D3D}"/>
          </ac:spMkLst>
        </pc:spChg>
        <pc:picChg chg="add mod">
          <ac:chgData name="Silvia Alvarado" userId="5fb066aa-ff0c-4c21-9f2f-c4e4870a1f36" providerId="ADAL" clId="{604C9BCB-45C9-4DC4-ADC8-7AF91D6F9C6D}" dt="2021-11-09T16:24:02.074" v="1892"/>
          <ac:picMkLst>
            <pc:docMk/>
            <pc:sldMk cId="4083655843" sldId="802"/>
            <ac:picMk id="10" creationId="{34E1C322-2847-4BAE-B119-4320354115B8}"/>
          </ac:picMkLst>
        </pc:picChg>
      </pc:sldChg>
      <pc:sldChg chg="modSp add mod addCm">
        <pc:chgData name="Silvia Alvarado" userId="5fb066aa-ff0c-4c21-9f2f-c4e4870a1f36" providerId="ADAL" clId="{604C9BCB-45C9-4DC4-ADC8-7AF91D6F9C6D}" dt="2021-11-09T17:51:58.890" v="2007"/>
        <pc:sldMkLst>
          <pc:docMk/>
          <pc:sldMk cId="1525789878" sldId="803"/>
        </pc:sldMkLst>
        <pc:spChg chg="mod">
          <ac:chgData name="Silvia Alvarado" userId="5fb066aa-ff0c-4c21-9f2f-c4e4870a1f36" providerId="ADAL" clId="{604C9BCB-45C9-4DC4-ADC8-7AF91D6F9C6D}" dt="2021-11-09T17:51:06.811" v="2006" actId="1076"/>
          <ac:spMkLst>
            <pc:docMk/>
            <pc:sldMk cId="1525789878" sldId="803"/>
            <ac:spMk id="107" creationId="{00000000-0000-0000-0000-000000000000}"/>
          </ac:spMkLst>
        </pc:spChg>
        <pc:spChg chg="mod">
          <ac:chgData name="Silvia Alvarado" userId="5fb066aa-ff0c-4c21-9f2f-c4e4870a1f36" providerId="ADAL" clId="{604C9BCB-45C9-4DC4-ADC8-7AF91D6F9C6D}" dt="2021-11-09T17:24:51.897" v="2003" actId="20577"/>
          <ac:spMkLst>
            <pc:docMk/>
            <pc:sldMk cId="1525789878" sldId="803"/>
            <ac:spMk id="108" creationId="{00000000-0000-0000-0000-000000000000}"/>
          </ac:spMkLst>
        </pc:spChg>
      </pc:sldChg>
    </pc:docChg>
  </pc:docChgLst>
  <pc:docChgLst>
    <pc:chgData name="Raúl Antón" userId="daa3c90b-43e2-4a99-b926-a617490cf12f" providerId="ADAL" clId="{2CE51E23-3B35-4E64-BA44-7672CC6FC0B4}"/>
    <pc:docChg chg="undo custSel addSld delSld modSld sldOrd">
      <pc:chgData name="Raúl Antón" userId="daa3c90b-43e2-4a99-b926-a617490cf12f" providerId="ADAL" clId="{2CE51E23-3B35-4E64-BA44-7672CC6FC0B4}" dt="2022-06-23T17:51:38.382" v="88" actId="47"/>
      <pc:docMkLst>
        <pc:docMk/>
      </pc:docMkLst>
      <pc:sldChg chg="del">
        <pc:chgData name="Raúl Antón" userId="daa3c90b-43e2-4a99-b926-a617490cf12f" providerId="ADAL" clId="{2CE51E23-3B35-4E64-BA44-7672CC6FC0B4}" dt="2022-06-23T17:50:25.605" v="86" actId="47"/>
        <pc:sldMkLst>
          <pc:docMk/>
          <pc:sldMk cId="0" sldId="256"/>
        </pc:sldMkLst>
      </pc:sldChg>
      <pc:sldChg chg="del">
        <pc:chgData name="Raúl Antón" userId="daa3c90b-43e2-4a99-b926-a617490cf12f" providerId="ADAL" clId="{2CE51E23-3B35-4E64-BA44-7672CC6FC0B4}" dt="2022-06-23T17:50:29.887" v="87" actId="47"/>
        <pc:sldMkLst>
          <pc:docMk/>
          <pc:sldMk cId="0" sldId="257"/>
        </pc:sldMkLst>
      </pc:sldChg>
      <pc:sldChg chg="ord">
        <pc:chgData name="Raúl Antón" userId="daa3c90b-43e2-4a99-b926-a617490cf12f" providerId="ADAL" clId="{2CE51E23-3B35-4E64-BA44-7672CC6FC0B4}" dt="2022-06-23T17:50:23.710" v="85"/>
        <pc:sldMkLst>
          <pc:docMk/>
          <pc:sldMk cId="0" sldId="770"/>
        </pc:sldMkLst>
      </pc:sldChg>
      <pc:sldChg chg="del">
        <pc:chgData name="Raúl Antón" userId="daa3c90b-43e2-4a99-b926-a617490cf12f" providerId="ADAL" clId="{2CE51E23-3B35-4E64-BA44-7672CC6FC0B4}" dt="2022-06-23T17:51:38.382" v="88" actId="47"/>
        <pc:sldMkLst>
          <pc:docMk/>
          <pc:sldMk cId="227066082" sldId="1183"/>
        </pc:sldMkLst>
      </pc:sldChg>
      <pc:sldChg chg="addSp delSp modSp new del mod">
        <pc:chgData name="Raúl Antón" userId="daa3c90b-43e2-4a99-b926-a617490cf12f" providerId="ADAL" clId="{2CE51E23-3B35-4E64-BA44-7672CC6FC0B4}" dt="2022-06-17T20:13:35.135" v="83" actId="47"/>
        <pc:sldMkLst>
          <pc:docMk/>
          <pc:sldMk cId="1013644639" sldId="1184"/>
        </pc:sldMkLst>
        <pc:spChg chg="del">
          <ac:chgData name="Raúl Antón" userId="daa3c90b-43e2-4a99-b926-a617490cf12f" providerId="ADAL" clId="{2CE51E23-3B35-4E64-BA44-7672CC6FC0B4}" dt="2022-06-17T20:08:22.601" v="1" actId="478"/>
          <ac:spMkLst>
            <pc:docMk/>
            <pc:sldMk cId="1013644639" sldId="1184"/>
            <ac:spMk id="2" creationId="{99A04285-4266-633F-AED3-C9BB2356C2C6}"/>
          </ac:spMkLst>
        </pc:spChg>
        <pc:spChg chg="del">
          <ac:chgData name="Raúl Antón" userId="daa3c90b-43e2-4a99-b926-a617490cf12f" providerId="ADAL" clId="{2CE51E23-3B35-4E64-BA44-7672CC6FC0B4}" dt="2022-06-17T20:08:22.601" v="1" actId="478"/>
          <ac:spMkLst>
            <pc:docMk/>
            <pc:sldMk cId="1013644639" sldId="1184"/>
            <ac:spMk id="3" creationId="{5813E738-DC74-DCE4-9439-488FB7383DDC}"/>
          </ac:spMkLst>
        </pc:spChg>
        <pc:spChg chg="del">
          <ac:chgData name="Raúl Antón" userId="daa3c90b-43e2-4a99-b926-a617490cf12f" providerId="ADAL" clId="{2CE51E23-3B35-4E64-BA44-7672CC6FC0B4}" dt="2022-06-17T20:08:22.601" v="1" actId="478"/>
          <ac:spMkLst>
            <pc:docMk/>
            <pc:sldMk cId="1013644639" sldId="1184"/>
            <ac:spMk id="4" creationId="{3C54472E-0C65-B62C-355C-519E4C518987}"/>
          </ac:spMkLst>
        </pc:spChg>
        <pc:spChg chg="add del mod">
          <ac:chgData name="Raúl Antón" userId="daa3c90b-43e2-4a99-b926-a617490cf12f" providerId="ADAL" clId="{2CE51E23-3B35-4E64-BA44-7672CC6FC0B4}" dt="2022-06-17T20:11:47.608" v="60" actId="478"/>
          <ac:spMkLst>
            <pc:docMk/>
            <pc:sldMk cId="1013644639" sldId="1184"/>
            <ac:spMk id="7" creationId="{F841A703-07A2-3F95-2350-F9ACCEBA2F0E}"/>
          </ac:spMkLst>
        </pc:spChg>
        <pc:spChg chg="add del mod">
          <ac:chgData name="Raúl Antón" userId="daa3c90b-43e2-4a99-b926-a617490cf12f" providerId="ADAL" clId="{2CE51E23-3B35-4E64-BA44-7672CC6FC0B4}" dt="2022-06-17T20:11:47.608" v="60" actId="478"/>
          <ac:spMkLst>
            <pc:docMk/>
            <pc:sldMk cId="1013644639" sldId="1184"/>
            <ac:spMk id="8" creationId="{7AC5E6D2-B87F-9A1D-D00C-8F7E0738929C}"/>
          </ac:spMkLst>
        </pc:spChg>
        <pc:spChg chg="add del">
          <ac:chgData name="Raúl Antón" userId="daa3c90b-43e2-4a99-b926-a617490cf12f" providerId="ADAL" clId="{2CE51E23-3B35-4E64-BA44-7672CC6FC0B4}" dt="2022-06-17T20:09:20.645" v="13" actId="478"/>
          <ac:spMkLst>
            <pc:docMk/>
            <pc:sldMk cId="1013644639" sldId="1184"/>
            <ac:spMk id="9" creationId="{3C5380BC-4AF6-7D88-BB0C-AC25F8CDFBD9}"/>
          </ac:spMkLst>
        </pc:spChg>
        <pc:spChg chg="add del mod">
          <ac:chgData name="Raúl Antón" userId="daa3c90b-43e2-4a99-b926-a617490cf12f" providerId="ADAL" clId="{2CE51E23-3B35-4E64-BA44-7672CC6FC0B4}" dt="2022-06-17T20:11:47.608" v="60" actId="478"/>
          <ac:spMkLst>
            <pc:docMk/>
            <pc:sldMk cId="1013644639" sldId="1184"/>
            <ac:spMk id="10" creationId="{20E081F4-F73A-44E0-B09A-628ED174A1A5}"/>
          </ac:spMkLst>
        </pc:spChg>
        <pc:spChg chg="add del mod">
          <ac:chgData name="Raúl Antón" userId="daa3c90b-43e2-4a99-b926-a617490cf12f" providerId="ADAL" clId="{2CE51E23-3B35-4E64-BA44-7672CC6FC0B4}" dt="2022-06-17T20:11:47.608" v="60" actId="478"/>
          <ac:spMkLst>
            <pc:docMk/>
            <pc:sldMk cId="1013644639" sldId="1184"/>
            <ac:spMk id="11" creationId="{01B663D9-EA56-3ACA-B824-F14F3D700A86}"/>
          </ac:spMkLst>
        </pc:spChg>
        <pc:spChg chg="add del mod">
          <ac:chgData name="Raúl Antón" userId="daa3c90b-43e2-4a99-b926-a617490cf12f" providerId="ADAL" clId="{2CE51E23-3B35-4E64-BA44-7672CC6FC0B4}" dt="2022-06-17T20:13:29.709" v="81" actId="478"/>
          <ac:spMkLst>
            <pc:docMk/>
            <pc:sldMk cId="1013644639" sldId="1184"/>
            <ac:spMk id="12" creationId="{3784B78D-00B0-9574-0DB8-5E5B54D0C17D}"/>
          </ac:spMkLst>
        </pc:spChg>
        <pc:spChg chg="add del mod">
          <ac:chgData name="Raúl Antón" userId="daa3c90b-43e2-4a99-b926-a617490cf12f" providerId="ADAL" clId="{2CE51E23-3B35-4E64-BA44-7672CC6FC0B4}" dt="2022-06-17T20:13:29.709" v="81" actId="478"/>
          <ac:spMkLst>
            <pc:docMk/>
            <pc:sldMk cId="1013644639" sldId="1184"/>
            <ac:spMk id="13" creationId="{9F67F7FE-61C8-EC3B-8409-4ED2D0FA2CA1}"/>
          </ac:spMkLst>
        </pc:spChg>
        <pc:spChg chg="add del mod">
          <ac:chgData name="Raúl Antón" userId="daa3c90b-43e2-4a99-b926-a617490cf12f" providerId="ADAL" clId="{2CE51E23-3B35-4E64-BA44-7672CC6FC0B4}" dt="2022-06-17T20:11:49.759" v="61" actId="478"/>
          <ac:spMkLst>
            <pc:docMk/>
            <pc:sldMk cId="1013644639" sldId="1184"/>
            <ac:spMk id="14" creationId="{8EEEFD60-0C59-AB98-4657-E7AB8D756EBD}"/>
          </ac:spMkLst>
        </pc:spChg>
        <pc:spChg chg="add del">
          <ac:chgData name="Raúl Antón" userId="daa3c90b-43e2-4a99-b926-a617490cf12f" providerId="ADAL" clId="{2CE51E23-3B35-4E64-BA44-7672CC6FC0B4}" dt="2022-06-17T20:11:19.577" v="47"/>
          <ac:spMkLst>
            <pc:docMk/>
            <pc:sldMk cId="1013644639" sldId="1184"/>
            <ac:spMk id="15" creationId="{25526446-04D1-B871-4261-AD0ECCE84A38}"/>
          </ac:spMkLst>
        </pc:spChg>
        <pc:spChg chg="add del mod">
          <ac:chgData name="Raúl Antón" userId="daa3c90b-43e2-4a99-b926-a617490cf12f" providerId="ADAL" clId="{2CE51E23-3B35-4E64-BA44-7672CC6FC0B4}" dt="2022-06-17T20:11:33.995" v="56"/>
          <ac:spMkLst>
            <pc:docMk/>
            <pc:sldMk cId="1013644639" sldId="1184"/>
            <ac:spMk id="17" creationId="{77EBFA36-58FE-D741-B5A0-F6AF6A75982A}"/>
          </ac:spMkLst>
        </pc:spChg>
        <pc:spChg chg="add del">
          <ac:chgData name="Raúl Antón" userId="daa3c90b-43e2-4a99-b926-a617490cf12f" providerId="ADAL" clId="{2CE51E23-3B35-4E64-BA44-7672CC6FC0B4}" dt="2022-06-17T20:11:52.617" v="63"/>
          <ac:spMkLst>
            <pc:docMk/>
            <pc:sldMk cId="1013644639" sldId="1184"/>
            <ac:spMk id="18" creationId="{82EF1A99-563B-4360-81CA-6F52A9D45754}"/>
          </ac:spMkLst>
        </pc:spChg>
        <pc:spChg chg="add del">
          <ac:chgData name="Raúl Antón" userId="daa3c90b-43e2-4a99-b926-a617490cf12f" providerId="ADAL" clId="{2CE51E23-3B35-4E64-BA44-7672CC6FC0B4}" dt="2022-06-17T20:11:55.797" v="65"/>
          <ac:spMkLst>
            <pc:docMk/>
            <pc:sldMk cId="1013644639" sldId="1184"/>
            <ac:spMk id="19" creationId="{D1514E34-DB60-8D89-F3D9-22BFDA0FF13B}"/>
          </ac:spMkLst>
        </pc:spChg>
        <pc:spChg chg="add del mod">
          <ac:chgData name="Raúl Antón" userId="daa3c90b-43e2-4a99-b926-a617490cf12f" providerId="ADAL" clId="{2CE51E23-3B35-4E64-BA44-7672CC6FC0B4}" dt="2022-06-17T20:13:29.709" v="81" actId="478"/>
          <ac:spMkLst>
            <pc:docMk/>
            <pc:sldMk cId="1013644639" sldId="1184"/>
            <ac:spMk id="21" creationId="{43DADB3F-5CBB-06BE-7521-E6D6560DA706}"/>
          </ac:spMkLst>
        </pc:spChg>
        <pc:spChg chg="add del mod">
          <ac:chgData name="Raúl Antón" userId="daa3c90b-43e2-4a99-b926-a617490cf12f" providerId="ADAL" clId="{2CE51E23-3B35-4E64-BA44-7672CC6FC0B4}" dt="2022-06-17T20:13:29.709" v="81" actId="478"/>
          <ac:spMkLst>
            <pc:docMk/>
            <pc:sldMk cId="1013644639" sldId="1184"/>
            <ac:spMk id="22" creationId="{9F28FC2F-F052-AA09-6E05-088185DA483B}"/>
          </ac:spMkLst>
        </pc:spChg>
        <pc:picChg chg="add del mod">
          <ac:chgData name="Raúl Antón" userId="daa3c90b-43e2-4a99-b926-a617490cf12f" providerId="ADAL" clId="{2CE51E23-3B35-4E64-BA44-7672CC6FC0B4}" dt="2022-06-17T20:11:45.619" v="59" actId="478"/>
          <ac:picMkLst>
            <pc:docMk/>
            <pc:sldMk cId="1013644639" sldId="1184"/>
            <ac:picMk id="6" creationId="{7210E6C1-AEEF-5662-77D7-258A5A58C200}"/>
          </ac:picMkLst>
        </pc:picChg>
        <pc:picChg chg="add del mod">
          <ac:chgData name="Raúl Antón" userId="daa3c90b-43e2-4a99-b926-a617490cf12f" providerId="ADAL" clId="{2CE51E23-3B35-4E64-BA44-7672CC6FC0B4}" dt="2022-06-17T20:11:34.512" v="57"/>
          <ac:picMkLst>
            <pc:docMk/>
            <pc:sldMk cId="1013644639" sldId="1184"/>
            <ac:picMk id="16" creationId="{FCFD6DF7-8EE0-3494-B61B-E7F19B3C90B9}"/>
          </ac:picMkLst>
        </pc:picChg>
        <pc:picChg chg="add del ord">
          <ac:chgData name="Raúl Antón" userId="daa3c90b-43e2-4a99-b926-a617490cf12f" providerId="ADAL" clId="{2CE51E23-3B35-4E64-BA44-7672CC6FC0B4}" dt="2022-06-17T20:13:31.499" v="82" actId="478"/>
          <ac:picMkLst>
            <pc:docMk/>
            <pc:sldMk cId="1013644639" sldId="1184"/>
            <ac:picMk id="20" creationId="{E7C5A5DA-5E57-7C54-3870-E1C72EBCD518}"/>
          </ac:picMkLst>
        </pc:picChg>
      </pc:sldChg>
      <pc:sldMasterChg chg="delSldLayout">
        <pc:chgData name="Raúl Antón" userId="daa3c90b-43e2-4a99-b926-a617490cf12f" providerId="ADAL" clId="{2CE51E23-3B35-4E64-BA44-7672CC6FC0B4}" dt="2022-06-17T20:13:35.135" v="83" actId="47"/>
        <pc:sldMasterMkLst>
          <pc:docMk/>
          <pc:sldMasterMk cId="0" sldId="2147483648"/>
        </pc:sldMasterMkLst>
        <pc:sldLayoutChg chg="del">
          <pc:chgData name="Raúl Antón" userId="daa3c90b-43e2-4a99-b926-a617490cf12f" providerId="ADAL" clId="{2CE51E23-3B35-4E64-BA44-7672CC6FC0B4}" dt="2022-06-17T20:13:35.135" v="83" actId="47"/>
          <pc:sldLayoutMkLst>
            <pc:docMk/>
            <pc:sldMasterMk cId="0" sldId="2147483648"/>
            <pc:sldLayoutMk cId="0" sldId="214748365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3" Type="http://schemas.openxmlformats.org/officeDocument/2006/relationships/hyperlink" Target="mailto:1@0.05" TargetMode="External"/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26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683638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 dirty="0"/>
              <a:t>Explicar que cada plano tiene su propio cuadro de vigas, donde se encontrará información de cantidad de acero de refuerzo longitudinal y transversal (estribos) y dimensiones de las secciones de las vigas. Por ejemplo, la</a:t>
            </a:r>
            <a:r>
              <a:rPr lang="es-PE" baseline="0" dirty="0"/>
              <a:t> viga</a:t>
            </a:r>
            <a:r>
              <a:rPr lang="es-PE" dirty="0"/>
              <a:t> V1 tiene una sección de 0.15x0.40m conformada por 4 aceros de diámetro ½”, siendo estos aceros de refuerzo longitudinal y estribos de diámetro de 3/8” distribuidos 1 a 0.05, 4@0.10 R@0.20 c/e.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378602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es-ES" dirty="0"/>
              <a:t>También podemos encontrar el detalle de la viga Dintel.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- Sección de la viga 15 cm de ancho por 15 cm de altura.</a:t>
            </a:r>
          </a:p>
          <a:p>
            <a:pPr algn="just"/>
            <a:r>
              <a:rPr lang="es-ES" dirty="0"/>
              <a:t>- Longitud de la viga dintel es 0.8 m a 1.50 m.</a:t>
            </a:r>
          </a:p>
          <a:p>
            <a:pPr algn="just"/>
            <a:r>
              <a:rPr lang="es-ES" dirty="0"/>
              <a:t>- Diámetro de los aceros de refuerzo longitudinal, 4  </a:t>
            </a:r>
            <a:r>
              <a:rPr lang="el-GR" dirty="0"/>
              <a:t>Φ</a:t>
            </a:r>
            <a:r>
              <a:rPr lang="es-PE" dirty="0"/>
              <a:t> 3/8”</a:t>
            </a:r>
            <a:endParaRPr lang="es-ES" dirty="0"/>
          </a:p>
          <a:p>
            <a:pPr algn="just"/>
            <a:r>
              <a:rPr lang="es-ES" dirty="0"/>
              <a:t>- Diámetro de los estribos (refuerzo transversal) </a:t>
            </a:r>
            <a:r>
              <a:rPr lang="el-GR" dirty="0"/>
              <a:t>Φ</a:t>
            </a:r>
            <a:r>
              <a:rPr lang="es-PE" dirty="0"/>
              <a:t> 1/4”</a:t>
            </a:r>
            <a:endParaRPr lang="es-ES" dirty="0"/>
          </a:p>
          <a:p>
            <a:pPr algn="just"/>
            <a:r>
              <a:rPr lang="es-ES" dirty="0"/>
              <a:t>- Espaciamiento de los estribos</a:t>
            </a: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1@0.15</a:t>
            </a:r>
            <a:r>
              <a:rPr lang="es-PE" dirty="0"/>
              <a:t>.</a:t>
            </a:r>
            <a:endParaRPr lang="es-ES" dirty="0"/>
          </a:p>
          <a:p>
            <a:endParaRPr lang="es-PE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246597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ES" dirty="0"/>
              <a:t>También podemos encontrar el detalle de los empalmes de los encuentros de las vigas</a:t>
            </a:r>
          </a:p>
          <a:p>
            <a:endParaRPr lang="es-ES" dirty="0"/>
          </a:p>
          <a:p>
            <a:r>
              <a:rPr lang="es-ES" dirty="0"/>
              <a:t>- La longitud de empale y dobles estará en función al diámetro. </a:t>
            </a:r>
          </a:p>
          <a:p>
            <a:r>
              <a:rPr lang="es-ES" dirty="0"/>
              <a:t>- Ubicación de la zona de empalmes por traslapes.</a:t>
            </a:r>
          </a:p>
          <a:p>
            <a:endParaRPr lang="es-ES" dirty="0"/>
          </a:p>
          <a:p>
            <a:r>
              <a:rPr lang="es-ES" dirty="0"/>
              <a:t>Nota importante, observar el detalle de los empalmes que se realizan en la zona superior e inferior de la viga. </a:t>
            </a:r>
          </a:p>
          <a:p>
            <a:endParaRPr lang="es-PE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361214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ES" dirty="0"/>
              <a:t>Asimismo, se </a:t>
            </a:r>
            <a:r>
              <a:rPr lang="es-ES" b="1" dirty="0"/>
              <a:t>encontrarán</a:t>
            </a:r>
            <a:r>
              <a:rPr lang="es-ES" dirty="0"/>
              <a:t> detalles como:</a:t>
            </a:r>
          </a:p>
          <a:p>
            <a:endParaRPr lang="es-ES" dirty="0"/>
          </a:p>
          <a:p>
            <a:r>
              <a:rPr lang="es-ES" dirty="0"/>
              <a:t>- Longitud de empalme de acuerdo al diámetro del acero de refuerzo longitudinal a empalmar, como se muestra en el cuadro.</a:t>
            </a:r>
          </a:p>
          <a:p>
            <a:endParaRPr lang="es-PE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048113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126766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s-P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419" dirty="0"/>
              <a:t>Explicar la configuración de la losa aligerada, en función a la dirección de las viguetas y las losas macizas.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910853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419" dirty="0"/>
              <a:t>Explicar la configuración de la losa aligerada en 1 m2 en el corte de techo. </a:t>
            </a:r>
          </a:p>
          <a:p>
            <a:endParaRPr lang="es-PE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757810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s-P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419" dirty="0"/>
              <a:t>Explicar la configuración de la losa maciza en 1 m2 en el corte de techo.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4563290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839755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419" dirty="0"/>
              <a:t>Explicar la configuración de las escaleras y el paso a paso que conforma la escalera para el acceso de piso a otro.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1303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baseline="0" dirty="0"/>
              <a:t>Guía del participante: página 24</a:t>
            </a: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2427759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s-PE" dirty="0"/>
          </a:p>
          <a:p>
            <a:r>
              <a:rPr lang="es-419" dirty="0"/>
              <a:t>Explicar la configuración de cada tramo de la escalera que conforma el acceso de un piso a otro.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215464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s-PE" dirty="0"/>
          </a:p>
          <a:p>
            <a:pPr algn="just"/>
            <a:r>
              <a:rPr lang="es-ES" dirty="0"/>
              <a:t>Explicar el detalle de corte 2-2 en el primer piso, se identifica la siguiente información:</a:t>
            </a:r>
          </a:p>
          <a:p>
            <a:pPr algn="just"/>
            <a:endParaRPr lang="es-ES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/>
              <a:t>Ancho de la base de la escalera 0.50 m</a:t>
            </a:r>
            <a:endParaRPr lang="es-419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/>
              <a:t>Profundidad de la base de la escalera 0.75 cm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/>
              <a:t>Separación de la malla de fierro corrugado, 15 cm.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/>
              <a:t>Detalle de la armadura de fierro de refuerzo longitudinal, de diámetro de ½” distribuidos a cada 20 cm en el ancho de la escalera</a:t>
            </a:r>
            <a:r>
              <a:rPr lang="es-419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/>
              <a:t>Detalle de la armadura de fierro de refuerzo transversal, de diámetro de 3/8” distribuidos a cada 15 cm a lo largo de la escalera.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9994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baseline="0" dirty="0"/>
              <a:t>El participante deberá registrar los datos observados en la Guía del participante: página 24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baseline="0" dirty="0"/>
              <a:t>El facilitador debe monitorear a cada grupo y verificar los avances.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S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baseline="0" dirty="0"/>
              <a:t>Promover el debate grupal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>
                <a:latin typeface="Segoe UI" panose="020B0502040204020203" pitchFamily="34" charset="0"/>
              </a:rPr>
              <a:t>Formular preguntas y escribir las respuestas de los participantes.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S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6694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s-ES" dirty="0"/>
              <a:t>Muestra</a:t>
            </a:r>
            <a:r>
              <a:rPr lang="es-ES" baseline="0" dirty="0"/>
              <a:t> el plano de planta cimentación y detalles de cortes de los cimientos, zapatas, cuadro de columnas, cisternas, etc.</a:t>
            </a: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0798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0533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0151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3419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13902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dirty="0"/>
              <a:t>Figura muestra los niveles: N.T.N nivel de terreno natural es propiamente el terreno NTN -0.15</a:t>
            </a:r>
            <a:r>
              <a:rPr lang="es-ES" baseline="0" dirty="0"/>
              <a:t> m</a:t>
            </a: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dirty="0"/>
              <a:t>N+-</a:t>
            </a:r>
            <a:r>
              <a:rPr lang="es-ES" baseline="0" dirty="0"/>
              <a:t> 0.00 Puede ser la vereda como muestra la imagen.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aseline="0" dirty="0"/>
              <a:t>N+1.00. Es el nivel general que se toma como referencia para nivelar los diferentes ambientes.</a:t>
            </a: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9599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343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8007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dirty="0"/>
              <a:t>Anotaciones de niveles que deben tener los</a:t>
            </a:r>
            <a:r>
              <a:rPr lang="es-ES" baseline="0" dirty="0"/>
              <a:t> elementos como en este caso, los cimientos corridos y otros.</a:t>
            </a: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01621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2679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dirty="0"/>
              <a:t>El orden 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dirty="0"/>
              <a:t>NFP= nivel</a:t>
            </a:r>
            <a:r>
              <a:rPr lang="es-ES" baseline="0" dirty="0"/>
              <a:t> de falso piso (10.00 cm)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aseline="0" dirty="0"/>
              <a:t>NCP= nivel de </a:t>
            </a:r>
            <a:r>
              <a:rPr lang="es-ES" baseline="0" dirty="0" err="1"/>
              <a:t>contrapiso</a:t>
            </a:r>
            <a:r>
              <a:rPr lang="es-ES" baseline="0" dirty="0"/>
              <a:t> menores a (0.05 cm)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aseline="0" dirty="0"/>
              <a:t>NPT= nivel de piso terminado (0.01 cm)</a:t>
            </a: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4858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5506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01934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dirty="0"/>
              <a:t>El nivel viene a ser la suma total de las medidas parciales que muestra el </a:t>
            </a:r>
            <a:r>
              <a:rPr lang="es-ES" dirty="0" err="1"/>
              <a:t>grfico</a:t>
            </a: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10335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67500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8633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4803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7321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63431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4442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621914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PE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Los participantes deben revisar los planos para que puedan comprender mejor la información técnica y tengan mejor visualización</a:t>
            </a: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21692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dirty="0"/>
              <a:t>El</a:t>
            </a:r>
            <a:r>
              <a:rPr lang="es-ES" baseline="0" dirty="0"/>
              <a:t> grafico a la derecha muestra el detalle de corte 1-1 del cimiento perimetral del plano de planta</a:t>
            </a: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207775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dirty="0"/>
              <a:t>El</a:t>
            </a:r>
            <a:r>
              <a:rPr lang="es-ES" baseline="0" dirty="0"/>
              <a:t> grafico a la derecha muestra el detalle de corte 2-2 del cimiento central del plano de planta</a:t>
            </a: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94002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dirty="0"/>
              <a:t>El</a:t>
            </a:r>
            <a:r>
              <a:rPr lang="es-ES" baseline="0" dirty="0"/>
              <a:t> grafico a la derecha muestra el detalle de corte 3-3 del cimiento central del plano de planta</a:t>
            </a: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359190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dirty="0"/>
              <a:t>El</a:t>
            </a:r>
            <a:r>
              <a:rPr lang="es-ES" baseline="0" dirty="0"/>
              <a:t> grafico a la derecha muestra el detalle de corte 4-4 del cimiento perimetral del plano de planta</a:t>
            </a: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93508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dirty="0"/>
              <a:t>Zapatas de diferentes dimensiones</a:t>
            </a:r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3038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dirty="0"/>
              <a:t>Zapatas aisladas están</a:t>
            </a:r>
            <a:r>
              <a:rPr lang="es-ES" baseline="0" dirty="0"/>
              <a:t> dentro del área del terreno</a:t>
            </a: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46501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38530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dirty="0"/>
              <a:t>Zapata combinada</a:t>
            </a:r>
            <a:r>
              <a:rPr lang="es-ES" baseline="0" dirty="0"/>
              <a:t> es cuando una zapata sirve para 2 columnas</a:t>
            </a: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236037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dirty="0"/>
              <a:t>Vista en 3D de los cimientos corridos</a:t>
            </a:r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61392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3969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Explicar la actividad</a:t>
            </a:r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41680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Proceso</a:t>
            </a:r>
            <a:r>
              <a:rPr lang="es-ES" baseline="0" dirty="0"/>
              <a:t> constructivo inadecuado del segundo nivel.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baseline="0" dirty="0"/>
              <a:t>Debido a la carga del segundo nivel las columnas no soportan el peso por lo que sufren una deformación.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S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baseline="0" dirty="0"/>
              <a:t>Guía del participante:25</a:t>
            </a: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08468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baseline="0" dirty="0"/>
              <a:t>Mala ubicación de columnas en escaleras.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baseline="0" dirty="0"/>
              <a:t>Mal diseño de altura de techo y escalera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baseline="0" dirty="0"/>
              <a:t>Guía del participante:25</a:t>
            </a:r>
            <a:endParaRPr lang="es-E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664474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Explicar la actividad</a:t>
            </a:r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13718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S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baseline="0" dirty="0"/>
              <a:t>El participante deberá registrar los datos observados en la Guía del participante: página 26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ES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52995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baseline="0" dirty="0"/>
              <a:t>El participante deberá registrar los datos observados en la Guía del participante: página 26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baseline="0" dirty="0"/>
              <a:t>El facilitador debe monitorear a cada grupo y verificar los avances.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S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baseline="0" dirty="0"/>
              <a:t>Promover el debate grupal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>
                <a:latin typeface="Segoe UI" panose="020B0502040204020203" pitchFamily="34" charset="0"/>
              </a:rPr>
              <a:t>Formular preguntas y escribir las respuestas de los participantes.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S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42973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s-ES" dirty="0"/>
              <a:t>Plano de planta de estructuras,</a:t>
            </a:r>
            <a:r>
              <a:rPr lang="es-ES" baseline="0" dirty="0"/>
              <a:t> muestra los muros y </a:t>
            </a:r>
            <a:r>
              <a:rPr lang="es-ES" dirty="0"/>
              <a:t>cuadro de columnas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84316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4424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S" dirty="0"/>
              <a:t>Plano de detalles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0975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89964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 dirty="0"/>
              <a:t>Explicar que el plano especifica que se haga una conexión MURO-COLUMNA de manera dentada y con mochetas de aceros.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93569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419" dirty="0"/>
              <a:t>Explicar brevemente que en este caso se aplican los 2 tipos de conexión, la conexión dentado y a la conexión a ras.</a:t>
            </a:r>
            <a:endParaRPr lang="es-MX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MX" dirty="0"/>
              <a:t>Conexión</a:t>
            </a:r>
            <a:r>
              <a:rPr lang="es-MX" baseline="0" dirty="0"/>
              <a:t> dentada, muestra que el muro tiene los dientes en ambos lados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MX" baseline="0" dirty="0"/>
              <a:t>Conexión dentada con una columna en una esquina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MX" baseline="0" dirty="0"/>
              <a:t>Conexión a ras no tendría diente en contacto con la columna</a:t>
            </a:r>
            <a:endParaRPr lang="es-419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10936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dirty="0"/>
              <a:t>Explicar la conexión Muro-Columna, según sea su ubicación.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94011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73694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419" dirty="0"/>
              <a:t>Con la participación de los asistentes encontrar las diferentes tipo de columnas y placas.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419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419" dirty="0"/>
              <a:t>Lo resaltado</a:t>
            </a:r>
            <a:r>
              <a:rPr lang="es-419" baseline="0" dirty="0"/>
              <a:t> en color rojo son columnas d</a:t>
            </a:r>
            <a:r>
              <a:rPr lang="es-419" dirty="0"/>
              <a:t>e diferentes secciones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71386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419" dirty="0"/>
              <a:t>Desarrollar un ejemplo, haciendo las siguientes preguntas </a:t>
            </a:r>
          </a:p>
          <a:p>
            <a:pPr>
              <a:buFontTx/>
              <a:buChar char="-"/>
            </a:pPr>
            <a:r>
              <a:rPr lang="es-419" dirty="0"/>
              <a:t>¿Las columnas tipo P1, sobre que tipo de cimentación se ancla? (Respuesta, sobre el cimiento corrido). </a:t>
            </a:r>
          </a:p>
          <a:p>
            <a:pPr>
              <a:buFontTx/>
              <a:buChar char="-"/>
            </a:pPr>
            <a:r>
              <a:rPr lang="es-419" dirty="0"/>
              <a:t>Cabe resaltar</a:t>
            </a:r>
            <a:r>
              <a:rPr lang="es-419" baseline="0" dirty="0"/>
              <a:t> que para determinar columna en el plano se utiliza la letra “C” y cuando se habla de placas, se usa la letra “P”. En este caso se ha denominado la letra “P” para columna.</a:t>
            </a:r>
          </a:p>
          <a:p>
            <a:pPr>
              <a:buFontTx/>
              <a:buChar char="-"/>
            </a:pPr>
            <a:endParaRPr lang="es-419" dirty="0"/>
          </a:p>
          <a:p>
            <a:r>
              <a:rPr lang="es-419" dirty="0"/>
              <a:t>- El confinamiento del muro es ¿a Ras? ¿Dentado? O la ¿combinación de a Ras y Dentado?</a:t>
            </a:r>
          </a:p>
          <a:p>
            <a:r>
              <a:rPr lang="es-419" dirty="0"/>
              <a:t>- Verifica la distribución de estribos y cuántos hay.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Los participantes deben revisar los planos para que puedan comprender mejor la información técnica y tengan mejor visualización</a:t>
            </a: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99457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 dirty="0"/>
              <a:t>Explicar que cada plano tiene su propio cuadro de columnas, donde se encontrará información de cantidad de acero de refuerzo longitudinal y transversal (estribos) y dimensiones de las secciones de las columnas. Por ejemplo, la columna P1 tiene una sección de 0.15x0.40m conformada por 4 aceros de diámetro ½” + 2 aceros de diámetro 3/8”, siendo estos aceros de refuerzo longitudinal y estribos de diámetro de 3/8” distribuidos 1@ 5 cm, 4@ 10</a:t>
            </a:r>
            <a:r>
              <a:rPr lang="es-PE" baseline="0" dirty="0"/>
              <a:t> cm</a:t>
            </a:r>
            <a:r>
              <a:rPr lang="es-PE" dirty="0"/>
              <a:t>,</a:t>
            </a:r>
            <a:r>
              <a:rPr lang="es-PE" baseline="0" dirty="0"/>
              <a:t> el resto a 25 cm.</a:t>
            </a: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Los participantes deben revisar los planos para que puedan comprender mejor la información técnica y tengan mejor visualización</a:t>
            </a: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28856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419" dirty="0"/>
              <a:t>Explicar que las columnas entre los 2-4 se muestran en 3D de acuerdo a la imagen.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7833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PE" dirty="0"/>
              <a:t>Solicitar participación de los asistentes para que analicen las diferentes malas prácticas que observan en la construcción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PE" dirty="0"/>
              <a:t>Guía del participante</a:t>
            </a:r>
            <a:r>
              <a:rPr lang="es-PE" baseline="0" dirty="0"/>
              <a:t> </a:t>
            </a:r>
            <a:r>
              <a:rPr lang="es-PE" dirty="0" err="1"/>
              <a:t>Pg</a:t>
            </a:r>
            <a:r>
              <a:rPr lang="es-PE" dirty="0"/>
              <a:t>  23</a:t>
            </a: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79621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419" dirty="0"/>
              <a:t>Explicar que las columnas entre los 2-4 se muestran en 3D de acuerdo a la imagen.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Los participantes deben revisar los planos para que puedan comprender mejor la información técnica y tengan mejor visualización</a:t>
            </a: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00586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/>
              <a:t>Desarrollar un ejemplo, haciendo las siguientes preguntas </a:t>
            </a:r>
          </a:p>
          <a:p>
            <a:r>
              <a:rPr lang="es-419" dirty="0"/>
              <a:t>¿Las columnas tipo P7 y P8, sobre que tipo de cimentación se ancla? (sobre la zapata tipo 2). </a:t>
            </a:r>
          </a:p>
          <a:p>
            <a:r>
              <a:rPr lang="es-419" dirty="0"/>
              <a:t>Verifica la distribución de estribos y cuántos hay en la siguiente lámina.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32867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/>
              <a:t>Desarrollar un ejemplo, haciendo las siguientes preguntas </a:t>
            </a:r>
          </a:p>
          <a:p>
            <a:r>
              <a:rPr lang="es-419" dirty="0"/>
              <a:t>¿Las columnas tipo P7 y P8, sobre que tipo de cimentación se ancla? (sobre la zapata tipo 2). </a:t>
            </a:r>
          </a:p>
          <a:p>
            <a:r>
              <a:rPr lang="es-419" dirty="0"/>
              <a:t>Verifica la distribución de estribos y cuántos hay en la siguiente lámina.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95738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 dirty="0"/>
              <a:t>Explicar que cada plano tiene su propio cuadro de columnas, donde se encontrará información de cantidad de acero de refuerzo longitudinal y transversal (estribos) y dimensiones de las secciones de las columnas tipo P7 y P8. Por ejemplo, la columna P7 tiene una sección de 0.15x0.70m conformada por 4 aceros de diámetro ½” + 2 aceros de diámetro 3/8”, siendo estos aceros de refuerzo longitudinal y estribos de diámetro de 3/8” distribuidos 1 a 25 cm para los 2 pisos de la edificación.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17098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419" dirty="0"/>
              <a:t>Explicar que las columnas tipo P7 y P8 se apoyan sobre una zapata combinada, como se ven en la imagen 3D ubicadas entre los ejes 2-2´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58203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419" dirty="0"/>
              <a:t>Explicar que las columnas tipo P7 y P8 se apoyan sobre una zapata combinada, como se ven en la imagen 3D ubicadas entre los ejes 2-2´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35953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419" dirty="0"/>
              <a:t>¿Las columnas tipo P, sobre que tipo de cimentación se ancla? (sobre la zapata tipo 1). </a:t>
            </a:r>
          </a:p>
          <a:p>
            <a:r>
              <a:rPr lang="es-419" dirty="0"/>
              <a:t>Verifica la distribución de estribos y cuántos hay en la siguiente lámina.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66054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1606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 dirty="0"/>
              <a:t>Explicar que cada plano tiene su propio cuadro de columnas, donde se encontrará información de cantidad de acero de refuerzo longitudinal y transversal (estribos) y dimensiones de las secciones de las columnas tipo P7 y P8. Por ejemplo, la columna P9 tiene una sección de 0.15x0.95m conformada por 4 aceros de diámetro ½” + 8 aceros de diámetro 3/8”, siendo estos aceros de refuerzo longitudinal y estribos de diámetro de 3/8” distribuidos 1@</a:t>
            </a:r>
            <a:r>
              <a:rPr lang="es-PE" baseline="0" dirty="0"/>
              <a:t> 5cm, 4@ 10 cm, el resto a</a:t>
            </a:r>
            <a:r>
              <a:rPr lang="es-PE" dirty="0"/>
              <a:t> 25 cm para los 2 pisos de la edificación.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519964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419" dirty="0"/>
              <a:t>Explicar que las columnas tipo P9 como se ven en la imagen 3D ubicadas entre los ejes 2-1´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174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s-PE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Dar unos minutos para que los participantes respondan en base a su experiencia. Cuando terminen hacer </a:t>
            </a:r>
            <a:r>
              <a:rPr lang="es-PE" sz="12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click</a:t>
            </a:r>
            <a:r>
              <a:rPr lang="es-PE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en la imagen y explicar las malas prácticas señaladas, tales como:</a:t>
            </a:r>
          </a:p>
          <a:p>
            <a:pPr lvl="0" algn="l"/>
            <a:r>
              <a:rPr lang="es-E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Falta de </a:t>
            </a:r>
            <a:r>
              <a:rPr lang="es-ES" sz="12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columnetas</a:t>
            </a:r>
            <a:r>
              <a:rPr lang="es-E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para el confinamiento de los muros en voladizos.</a:t>
            </a:r>
            <a:endParaRPr lang="es-PE" sz="12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 algn="l"/>
            <a:r>
              <a:rPr lang="es-E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No se utilizaron los planos de estructuras para la ejecución de la vivienda.</a:t>
            </a:r>
            <a:endParaRPr lang="es-PE" sz="12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s-E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¿Existirá el plano de estructuras de la edificación?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s-E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¿Recomendarías utilizar el ladrillo pandereta para muros portantes?</a:t>
            </a: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3554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957233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 dirty="0"/>
              <a:t>Explicar como se interpreta este cuadro de columnas, Señalar cada tipo de columna o placas con su respectivo detalle de sección. Por ejemplo, las columnas P1, P2, y P3 tienen la misma sección de columna, cantidad de aceros de refuerzo y estribos, sin embargo se debe mencionar la diferencia es porque el P1 acaba en el tercer piso, P2 acaba en el segundo piso y P3 acaba en el primer piso (</a:t>
            </a:r>
            <a:r>
              <a:rPr lang="es-PE" b="1" dirty="0"/>
              <a:t>la lamina esta con animación</a:t>
            </a:r>
            <a:r>
              <a:rPr lang="es-PE" dirty="0"/>
              <a:t>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947232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419" dirty="0"/>
              <a:t>Explicar brevemente cómo debe quedar la configuración de la cimentación en 3D y sus niveles.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65439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ES" sz="1200" dirty="0"/>
              <a:t>Asimismo, se encontrará detalles como:</a:t>
            </a:r>
          </a:p>
          <a:p>
            <a:endParaRPr lang="es-ES" sz="1200" dirty="0"/>
          </a:p>
          <a:p>
            <a:r>
              <a:rPr lang="es-ES" sz="1200" dirty="0"/>
              <a:t>- Ubicación de la zona de empalmes por traslapes </a:t>
            </a:r>
          </a:p>
          <a:p>
            <a:r>
              <a:rPr lang="es-ES" sz="1200" dirty="0"/>
              <a:t>- Longitud de empalme de acuerdo al diámetro del acero de refuerzo longitudinal a empalmar, como se muestra en el cuadro.</a:t>
            </a:r>
          </a:p>
          <a:p>
            <a:endParaRPr lang="es-ES" sz="1200" dirty="0"/>
          </a:p>
          <a:p>
            <a:r>
              <a:rPr lang="es-ES" sz="1200" dirty="0"/>
              <a:t>Recuerda, </a:t>
            </a:r>
          </a:p>
          <a:p>
            <a:r>
              <a:rPr lang="es-ES" sz="1200" dirty="0"/>
              <a:t>Los empalmes por traslapes se deben realizar a partir del segundo piso </a:t>
            </a:r>
          </a:p>
          <a:p>
            <a:r>
              <a:rPr lang="es-ES" sz="1200" dirty="0"/>
              <a:t>Deberán ser alternados, es decir </a:t>
            </a:r>
            <a:r>
              <a:rPr lang="es-MX" sz="1200" dirty="0"/>
              <a:t>que si son 4 aceros longitudinales, 2 de ellos se empalman en una zona y 2 de ellos se empalman por debajo o por encima de los 2 primeros</a:t>
            </a:r>
            <a:endParaRPr lang="es-ES"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475434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331357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PE" dirty="0"/>
              <a:t>Guía del</a:t>
            </a:r>
            <a:r>
              <a:rPr lang="es-PE" baseline="0" dirty="0"/>
              <a:t> participante pg. 26</a:t>
            </a: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0447265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PE" dirty="0"/>
              <a:t>Consecuencia</a:t>
            </a:r>
            <a:r>
              <a:rPr lang="es-PE" baseline="0" dirty="0"/>
              <a:t> por la</a:t>
            </a:r>
            <a:r>
              <a:rPr lang="es-PE" dirty="0"/>
              <a:t> falta</a:t>
            </a:r>
            <a:r>
              <a:rPr lang="es-PE" baseline="0" dirty="0"/>
              <a:t> de estribos ante un sismo y mala dosificación de concreto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PE" baseline="0" dirty="0"/>
              <a:t>Guía del participante: </a:t>
            </a:r>
            <a:r>
              <a:rPr lang="es-PE" baseline="0" dirty="0" err="1"/>
              <a:t>pg</a:t>
            </a:r>
            <a:r>
              <a:rPr lang="es-PE" baseline="0" dirty="0"/>
              <a:t> 27</a:t>
            </a: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5026914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52046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dirty="0"/>
              <a:t>Guía del participante pg.</a:t>
            </a:r>
            <a:r>
              <a:rPr lang="es-ES" baseline="0" dirty="0"/>
              <a:t> 28</a:t>
            </a: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302944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S" dirty="0"/>
              <a:t>Se presenta la práctica dirigida. El objetivo es, que el participante resuelva las actividades planteadas, con los materiales obtenidos.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s-E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S" dirty="0"/>
              <a:t>Preguntas relacionadas a realizar en plenaria: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S" dirty="0"/>
              <a:t>Usualmente en obra, como realizas la construcción de la viga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S" dirty="0"/>
              <a:t>a que distancias colocas los estribos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S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baseline="0" dirty="0"/>
              <a:t>Promover el debate grupal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>
                <a:latin typeface="Segoe UI" panose="020B0502040204020203" pitchFamily="34" charset="0"/>
              </a:rPr>
              <a:t>Formular preguntas y escribir las respuestas de los participantes.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S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25002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Mala práctica relevante, falta de dados de concreto para proteger a la parrilla de acero de la zapata y el acero de la base de la armadura de la columna.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None/>
              <a:tabLst/>
              <a:defRPr/>
            </a:pPr>
            <a:r>
              <a:rPr lang="es-ES" dirty="0"/>
              <a:t>Guía del participante</a:t>
            </a:r>
            <a:r>
              <a:rPr lang="es-ES" baseline="0" dirty="0"/>
              <a:t> </a:t>
            </a:r>
            <a:r>
              <a:rPr lang="es-ES" dirty="0" err="1"/>
              <a:t>Pg</a:t>
            </a:r>
            <a:r>
              <a:rPr lang="es-ES" dirty="0"/>
              <a:t>  23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s-PE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017073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s-ES" dirty="0"/>
              <a:t>Plano</a:t>
            </a:r>
            <a:r>
              <a:rPr lang="es-ES" baseline="0" dirty="0"/>
              <a:t> de planta de losa aligerada, muestra las vigas de diferente dimensión.</a:t>
            </a:r>
            <a:endParaRPr lang="es-E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03597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281326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dirty="0"/>
              <a:t>Detalle de diferentes dimensiones de vigas, con su corte al lado derecho donde muestra las secciones de cada uno.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950874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dirty="0"/>
              <a:t>El</a:t>
            </a:r>
            <a:r>
              <a:rPr lang="es-ES" baseline="0" dirty="0"/>
              <a:t> plano de una losa aligerada, el cual se indica la ubicación de las vigas </a:t>
            </a: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177792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dirty="0"/>
              <a:t>Todas se refieren al corte 1-1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091045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 dirty="0"/>
              <a:t>Explicar que cada plano tiene su propio cuadro de vigas donde se encontrará información de cantidad de acero de refuerzo longitudinal y transversal (estribos) y dimensiones de las secciones de las vigas. Por ejemplo, la vigas de corte 1-1 tiene una sección de 0.15x0.40m conformada por 4 aceros de diámetro ½”, siendo estos aceros de refuerzo longitudinal y estribos de diámetro de 3/8”.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994749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 dirty="0"/>
              <a:t>Explicar la información que te brinda el corte de la viga 1-1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20816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41781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419" dirty="0"/>
              <a:t>Explicar como quedará la viga cuando se termine de vaciar el techo.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514397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dirty="0"/>
              <a:t>Detalle de corte 2.2</a:t>
            </a:r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92970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Mala práctica relevante, utilizar diferentes ladrillos en los muros portantes, por ejemplo: el cuadro verde es el ladrillo macizo y completa con ladrillo pandereta. El segundo paño utiliza el ladrillo de techo y luego completa con ladrillo pandereta.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s-ES" dirty="0"/>
              <a:t>Guía del participante</a:t>
            </a:r>
            <a:r>
              <a:rPr lang="es-ES" baseline="0" dirty="0"/>
              <a:t> </a:t>
            </a:r>
            <a:r>
              <a:rPr lang="es-ES" dirty="0" err="1"/>
              <a:t>Pg</a:t>
            </a:r>
            <a:r>
              <a:rPr lang="es-ES" dirty="0"/>
              <a:t>  23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234108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 dirty="0"/>
              <a:t>Explicar que cada plano tiene su propio cuadro de vigas donde se encontrará información de cantidad de acero de refuerzo longitudinal y transversal (estribos) y dimensiones de las secciones de las vigas. Por ejemplo, la vigas de corte 1-1 tiene una sección de 0.15x0.40m conformada por 4 aceros de diámetro ½”, siendo estos aceros de refuerzo longitudinal y estribos de diámetro de 3/8”.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852659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dirty="0"/>
              <a:t>Detalle de corte 3-3</a:t>
            </a:r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949089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 dirty="0"/>
              <a:t>Explicar que cada plano tiene su propio cuadro de vigas donde se encontrará información de cantidad de acero de refuerzo longitudinal y transversal (estribos) y dimensiones de las secciones de las vigas. Por ejemplo, la vigas de corte 1-1 tiene una sección de 0.15x0.40m conformada por 4 aceros de diámetro ½”, siendo estos aceros de refuerzo longitudinal y estribos de diámetro de 3/8”.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789815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776523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 dirty="0"/>
              <a:t>Explicar que cada plano tiene su propio cuadro de vigas donde se encontrará información de cantidad de acero de refuerzo longitudinal y transversal (estribos) y dimensiones de las secciones de las vigas. Por ejemplo, la vigas de corte 1-1 tiene una sección de 0.15x0.40m conformada por 4 aceros de diámetro ½”, siendo estos aceros de refuerzo longitudinal y estribos de diámetro de 3/8”.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117630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627415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 dirty="0"/>
              <a:t>Explicar que cada plano tiene su propio cuadro de vigas donde se encontrará información de cantidad de acero de refuerzo longitudinal y transversal (estribos) y dimensiones de las secciones de las vigas. Por ejemplo, la vigas de corte 1-1 tiene una sección de 0.15x0.40m conformada por 4 aceros de diámetro ½”, siendo estos aceros de refuerzo longitudinal y estribos de diámetro de 3/8”.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0572730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796264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PE" dirty="0"/>
              <a:t>Explicar que cada plano tiene su propio cuadro de vigas donde se encontrará información de cantidad de acero de refuerzo longitudinal y transversal (estribos) y dimensiones de las secciones de las vigas. Por ejemplo, la vigas de corte 1-1 tiene una sección de 0.15x0.40m conformada por 4 aceros de diámetro ½”, siendo estos aceros de refuerzo longitudinal y estribos de diámetro de 3/8”.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684163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s-E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747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wisscontact Logo Vector - (.SVG + .PNG) - GetLogo.Net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0" y="93496"/>
            <a:ext cx="1179512" cy="65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38686" y="182230"/>
            <a:ext cx="556092" cy="556092"/>
          </a:xfrm>
          <a:prstGeom prst="rect">
            <a:avLst/>
          </a:prstGeom>
        </p:spPr>
      </p:pic>
      <p:sp>
        <p:nvSpPr>
          <p:cNvPr id="9" name="Rectángulo 8"/>
          <p:cNvSpPr/>
          <p:nvPr userDrawn="1"/>
        </p:nvSpPr>
        <p:spPr>
          <a:xfrm>
            <a:off x="0" y="6577070"/>
            <a:ext cx="12192000" cy="28093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1@0.05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1466126" y="2468736"/>
            <a:ext cx="9259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EVALUACIÓN BÁSICA PARA LA CONSTRUCCIÓN DE MUROS DE ALBAÑILERÍA CONFINADA</a:t>
            </a:r>
            <a:endParaRPr lang="es-ES" sz="3600"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3598812" y="1616976"/>
            <a:ext cx="45750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5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CURSO 1</a:t>
            </a:r>
            <a:endParaRPr sz="3500" b="1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6569242"/>
            <a:ext cx="12192000" cy="28875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770266"/>
            <a:ext cx="12192000" cy="2618854"/>
            <a:chOff x="-3" y="1404506"/>
            <a:chExt cx="12192000" cy="2618854"/>
          </a:xfrm>
        </p:grpSpPr>
        <p:sp>
          <p:nvSpPr>
            <p:cNvPr id="6" name="Recortar y redondear rectángulo de esquina sencilla 5"/>
            <p:cNvSpPr/>
            <p:nvPr/>
          </p:nvSpPr>
          <p:spPr>
            <a:xfrm flipH="1">
              <a:off x="-1" y="1404506"/>
              <a:ext cx="3225800" cy="956308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Google Shape;107;p3">
              <a:extLst>
                <a:ext uri="{FF2B5EF4-FFF2-40B4-BE49-F238E27FC236}">
                  <a16:creationId xmlns:a16="http://schemas.microsoft.com/office/drawing/2014/main" id="{BAF1249D-18C2-4802-BF2E-B40C5EF3F894}"/>
                </a:ext>
              </a:extLst>
            </p:cNvPr>
            <p:cNvSpPr/>
            <p:nvPr/>
          </p:nvSpPr>
          <p:spPr>
            <a:xfrm>
              <a:off x="-3" y="1686615"/>
              <a:ext cx="12192000" cy="2336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"/>
          <p:cNvSpPr txBox="1"/>
          <p:nvPr/>
        </p:nvSpPr>
        <p:spPr>
          <a:xfrm>
            <a:off x="586373" y="2803937"/>
            <a:ext cx="11019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Trabajo grupal</a:t>
            </a:r>
          </a:p>
        </p:txBody>
      </p:sp>
      <p:sp>
        <p:nvSpPr>
          <p:cNvPr id="9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8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58939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PE" sz="2000" b="1" dirty="0">
                <a:solidFill>
                  <a:srgbClr val="FFFFFF"/>
                </a:solidFill>
              </a:rPr>
              <a:t>Identificación de dimensiones de la sección y cantidad de aceros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A4473AA-BF25-4F07-9F06-0AB48D36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1" y="2373951"/>
            <a:ext cx="11748498" cy="2905407"/>
          </a:xfrm>
          <a:prstGeom prst="rect">
            <a:avLst/>
          </a:prstGeom>
        </p:spPr>
      </p:pic>
      <p:sp>
        <p:nvSpPr>
          <p:cNvPr id="6" name="Rectángulo: esquinas redondeadas 27">
            <a:extLst>
              <a:ext uri="{FF2B5EF4-FFF2-40B4-BE49-F238E27FC236}">
                <a16:creationId xmlns:a16="http://schemas.microsoft.com/office/drawing/2014/main" id="{24F4CF61-AEEF-4A65-9808-9801C6BBF004}"/>
              </a:ext>
            </a:extLst>
          </p:cNvPr>
          <p:cNvSpPr/>
          <p:nvPr/>
        </p:nvSpPr>
        <p:spPr>
          <a:xfrm>
            <a:off x="10594108" y="2449970"/>
            <a:ext cx="1427475" cy="1947443"/>
          </a:xfrm>
          <a:prstGeom prst="roundRect">
            <a:avLst/>
          </a:prstGeom>
          <a:solidFill>
            <a:schemeClr val="accent4">
              <a:lumMod val="40000"/>
              <a:lumOff val="60000"/>
              <a:alpha val="11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" name="Rectángulo: esquinas redondeadas 7">
            <a:extLst>
              <a:ext uri="{FF2B5EF4-FFF2-40B4-BE49-F238E27FC236}">
                <a16:creationId xmlns:a16="http://schemas.microsoft.com/office/drawing/2014/main" id="{8110CC0A-08D2-43F1-91C3-984B3D5032AC}"/>
              </a:ext>
            </a:extLst>
          </p:cNvPr>
          <p:cNvSpPr/>
          <p:nvPr/>
        </p:nvSpPr>
        <p:spPr>
          <a:xfrm>
            <a:off x="10594107" y="4462065"/>
            <a:ext cx="1427475" cy="646548"/>
          </a:xfrm>
          <a:prstGeom prst="roundRect">
            <a:avLst/>
          </a:prstGeom>
          <a:solidFill>
            <a:schemeClr val="accent4">
              <a:lumMod val="40000"/>
              <a:lumOff val="60000"/>
              <a:alpha val="11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2297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Detalles de dinteles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3F8FD0B-43C8-4DD5-8826-2325D3FFF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482" y="1835685"/>
            <a:ext cx="8775980" cy="4170009"/>
          </a:xfrm>
          <a:prstGeom prst="rect">
            <a:avLst/>
          </a:prstGeom>
        </p:spPr>
      </p:pic>
      <p:sp>
        <p:nvSpPr>
          <p:cNvPr id="6" name="Rectángulo: esquinas redondeadas 7">
            <a:extLst>
              <a:ext uri="{FF2B5EF4-FFF2-40B4-BE49-F238E27FC236}">
                <a16:creationId xmlns:a16="http://schemas.microsoft.com/office/drawing/2014/main" id="{EA4BE2E8-0DF2-45DC-91A1-F7CF5E1C099F}"/>
              </a:ext>
            </a:extLst>
          </p:cNvPr>
          <p:cNvSpPr/>
          <p:nvPr/>
        </p:nvSpPr>
        <p:spPr>
          <a:xfrm>
            <a:off x="2577867" y="3115886"/>
            <a:ext cx="2725653" cy="313114"/>
          </a:xfrm>
          <a:prstGeom prst="roundRect">
            <a:avLst/>
          </a:prstGeom>
          <a:solidFill>
            <a:srgbClr val="FF0000">
              <a:alpha val="11000"/>
            </a:srgbClr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4A9B58A7-7569-45E2-9590-D515AF06508F}"/>
              </a:ext>
            </a:extLst>
          </p:cNvPr>
          <p:cNvCxnSpPr>
            <a:stCxn id="6" idx="3"/>
          </p:cNvCxnSpPr>
          <p:nvPr/>
        </p:nvCxnSpPr>
        <p:spPr>
          <a:xfrm>
            <a:off x="5303520" y="3272443"/>
            <a:ext cx="1747520" cy="11877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94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Detalle de empalmes en vigas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18799A-7299-4215-A895-D87105682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119"/>
          <a:stretch/>
        </p:blipFill>
        <p:spPr>
          <a:xfrm>
            <a:off x="6198546" y="1236126"/>
            <a:ext cx="5395838" cy="49985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382FA4E-2C39-4AD4-8275-094714E5E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11" y="2336692"/>
            <a:ext cx="5395838" cy="32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937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Detalle de empalmes en vigas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18799A-7299-4215-A895-D87105682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30" t="34842"/>
          <a:stretch/>
        </p:blipFill>
        <p:spPr>
          <a:xfrm>
            <a:off x="363074" y="1960838"/>
            <a:ext cx="5570365" cy="431909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842" y="1184276"/>
            <a:ext cx="6238646" cy="28724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439" y="4049135"/>
            <a:ext cx="6162208" cy="191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9185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770266"/>
            <a:ext cx="12192000" cy="2618854"/>
            <a:chOff x="-3" y="1404506"/>
            <a:chExt cx="12192000" cy="2618854"/>
          </a:xfrm>
        </p:grpSpPr>
        <p:sp>
          <p:nvSpPr>
            <p:cNvPr id="6" name="Recortar y redondear rectángulo de esquina sencilla 5"/>
            <p:cNvSpPr/>
            <p:nvPr/>
          </p:nvSpPr>
          <p:spPr>
            <a:xfrm flipH="1">
              <a:off x="-1" y="1404506"/>
              <a:ext cx="3225800" cy="956308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Google Shape;107;p3">
              <a:extLst>
                <a:ext uri="{FF2B5EF4-FFF2-40B4-BE49-F238E27FC236}">
                  <a16:creationId xmlns:a16="http://schemas.microsoft.com/office/drawing/2014/main" id="{BAF1249D-18C2-4802-BF2E-B40C5EF3F894}"/>
                </a:ext>
              </a:extLst>
            </p:cNvPr>
            <p:cNvSpPr/>
            <p:nvPr/>
          </p:nvSpPr>
          <p:spPr>
            <a:xfrm>
              <a:off x="-3" y="1686615"/>
              <a:ext cx="12192000" cy="2336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"/>
          <p:cNvSpPr txBox="1"/>
          <p:nvPr/>
        </p:nvSpPr>
        <p:spPr>
          <a:xfrm>
            <a:off x="586373" y="2803937"/>
            <a:ext cx="11019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Detalles de losa aligerada</a:t>
            </a:r>
          </a:p>
        </p:txBody>
      </p:sp>
      <p:sp>
        <p:nvSpPr>
          <p:cNvPr id="9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8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39092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F488F95-02E5-4A53-90B5-691D0BE84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33" y="1244486"/>
            <a:ext cx="10786532" cy="478832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8778CBE-E4C7-4CD7-B25F-C3F0E43C87D1}"/>
              </a:ext>
            </a:extLst>
          </p:cNvPr>
          <p:cNvSpPr/>
          <p:nvPr/>
        </p:nvSpPr>
        <p:spPr>
          <a:xfrm rot="5400000">
            <a:off x="4580022" y="2202588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2C80038-2F97-4F44-B663-8B0D4E4E2AC2}"/>
              </a:ext>
            </a:extLst>
          </p:cNvPr>
          <p:cNvSpPr/>
          <p:nvPr/>
        </p:nvSpPr>
        <p:spPr>
          <a:xfrm rot="5400000">
            <a:off x="4821322" y="2199237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EDD5864-60F1-4457-A1CB-B431490F77DA}"/>
              </a:ext>
            </a:extLst>
          </p:cNvPr>
          <p:cNvSpPr/>
          <p:nvPr/>
        </p:nvSpPr>
        <p:spPr>
          <a:xfrm rot="5400000">
            <a:off x="5076169" y="2202588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16A09A2-C779-494F-B6D0-51F38FA50028}"/>
              </a:ext>
            </a:extLst>
          </p:cNvPr>
          <p:cNvSpPr/>
          <p:nvPr/>
        </p:nvSpPr>
        <p:spPr>
          <a:xfrm rot="5400000">
            <a:off x="5317469" y="2199237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0750264-4550-4657-AA07-A47B04ADC6C5}"/>
              </a:ext>
            </a:extLst>
          </p:cNvPr>
          <p:cNvSpPr/>
          <p:nvPr/>
        </p:nvSpPr>
        <p:spPr>
          <a:xfrm rot="5400000">
            <a:off x="5570831" y="2202589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15C801F-1FA1-478B-ACB0-B10FFA4E4E94}"/>
              </a:ext>
            </a:extLst>
          </p:cNvPr>
          <p:cNvSpPr/>
          <p:nvPr/>
        </p:nvSpPr>
        <p:spPr>
          <a:xfrm rot="5400000">
            <a:off x="5812131" y="2199238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DF687F1-4473-452B-8C19-8C936B71E00E}"/>
              </a:ext>
            </a:extLst>
          </p:cNvPr>
          <p:cNvSpPr/>
          <p:nvPr/>
        </p:nvSpPr>
        <p:spPr>
          <a:xfrm rot="5400000">
            <a:off x="6066978" y="2202589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0C89145-6E8A-4B48-94A8-8A97396FC2C1}"/>
              </a:ext>
            </a:extLst>
          </p:cNvPr>
          <p:cNvSpPr/>
          <p:nvPr/>
        </p:nvSpPr>
        <p:spPr>
          <a:xfrm rot="5400000">
            <a:off x="6308278" y="2199238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73151C0-8F43-4C70-9ED5-4747C24BD74C}"/>
              </a:ext>
            </a:extLst>
          </p:cNvPr>
          <p:cNvSpPr/>
          <p:nvPr/>
        </p:nvSpPr>
        <p:spPr>
          <a:xfrm rot="5400000">
            <a:off x="6561641" y="2202589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0B26EC7B-8189-45D4-A1A1-951543C7ED5C}"/>
              </a:ext>
            </a:extLst>
          </p:cNvPr>
          <p:cNvSpPr/>
          <p:nvPr/>
        </p:nvSpPr>
        <p:spPr>
          <a:xfrm rot="5400000">
            <a:off x="6802941" y="2199238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814AA1C-CD63-4273-99AB-174C53290FF0}"/>
              </a:ext>
            </a:extLst>
          </p:cNvPr>
          <p:cNvSpPr/>
          <p:nvPr/>
        </p:nvSpPr>
        <p:spPr>
          <a:xfrm rot="5400000">
            <a:off x="7057788" y="2202589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80C47BDE-E56F-40C4-B8B5-7109F225354E}"/>
              </a:ext>
            </a:extLst>
          </p:cNvPr>
          <p:cNvSpPr/>
          <p:nvPr/>
        </p:nvSpPr>
        <p:spPr>
          <a:xfrm rot="5400000">
            <a:off x="7299088" y="2199238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005CA17E-2DFD-4C4F-9302-A01EABADECE2}"/>
              </a:ext>
            </a:extLst>
          </p:cNvPr>
          <p:cNvSpPr/>
          <p:nvPr/>
        </p:nvSpPr>
        <p:spPr>
          <a:xfrm rot="5400000">
            <a:off x="7548001" y="2202588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F907345A-DE0E-494E-A9CE-27FB1D881C03}"/>
              </a:ext>
            </a:extLst>
          </p:cNvPr>
          <p:cNvSpPr/>
          <p:nvPr/>
        </p:nvSpPr>
        <p:spPr>
          <a:xfrm rot="5400000">
            <a:off x="7789301" y="2199237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4FE8CF90-FD02-4A66-B641-B98BE82C9F50}"/>
              </a:ext>
            </a:extLst>
          </p:cNvPr>
          <p:cNvSpPr/>
          <p:nvPr/>
        </p:nvSpPr>
        <p:spPr>
          <a:xfrm rot="5400000">
            <a:off x="8044148" y="2202588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49DA4A5-00BE-4A60-8F40-8A46F74E793D}"/>
              </a:ext>
            </a:extLst>
          </p:cNvPr>
          <p:cNvSpPr/>
          <p:nvPr/>
        </p:nvSpPr>
        <p:spPr>
          <a:xfrm rot="5400000">
            <a:off x="8723598" y="2199237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1AB41A9A-80D0-4735-A3DD-F59EDB9A219F}"/>
              </a:ext>
            </a:extLst>
          </p:cNvPr>
          <p:cNvSpPr/>
          <p:nvPr/>
        </p:nvSpPr>
        <p:spPr>
          <a:xfrm rot="5400000">
            <a:off x="8976961" y="2202588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16D599E0-5E49-4CA1-B227-5695F050344B}"/>
              </a:ext>
            </a:extLst>
          </p:cNvPr>
          <p:cNvSpPr/>
          <p:nvPr/>
        </p:nvSpPr>
        <p:spPr>
          <a:xfrm rot="5400000">
            <a:off x="9218261" y="2199237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70F9DC63-C197-40EC-945E-4AD328AAE0EF}"/>
              </a:ext>
            </a:extLst>
          </p:cNvPr>
          <p:cNvSpPr/>
          <p:nvPr/>
        </p:nvSpPr>
        <p:spPr>
          <a:xfrm rot="5400000">
            <a:off x="9473108" y="2202588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9DA6EDD-3CFD-46CF-91C2-381A0FC99AD5}"/>
              </a:ext>
            </a:extLst>
          </p:cNvPr>
          <p:cNvSpPr/>
          <p:nvPr/>
        </p:nvSpPr>
        <p:spPr>
          <a:xfrm rot="5400000">
            <a:off x="9714408" y="2199237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4EDF8D6A-00F4-4DB1-92C9-EDE0FCDCB850}"/>
              </a:ext>
            </a:extLst>
          </p:cNvPr>
          <p:cNvSpPr/>
          <p:nvPr/>
        </p:nvSpPr>
        <p:spPr>
          <a:xfrm rot="5400000">
            <a:off x="9966075" y="2199238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8331E410-4549-4068-920E-08DDEE063501}"/>
              </a:ext>
            </a:extLst>
          </p:cNvPr>
          <p:cNvSpPr/>
          <p:nvPr/>
        </p:nvSpPr>
        <p:spPr>
          <a:xfrm rot="5400000">
            <a:off x="8481339" y="2561188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6DB7CCE1-A6ED-45AD-B573-9E89D2456F6E}"/>
              </a:ext>
            </a:extLst>
          </p:cNvPr>
          <p:cNvSpPr/>
          <p:nvPr/>
        </p:nvSpPr>
        <p:spPr>
          <a:xfrm rot="5400000">
            <a:off x="8235270" y="2561189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C9B1E409-A865-49B2-8538-E0D37F3EC6EB}"/>
              </a:ext>
            </a:extLst>
          </p:cNvPr>
          <p:cNvSpPr/>
          <p:nvPr/>
        </p:nvSpPr>
        <p:spPr>
          <a:xfrm rot="5400000">
            <a:off x="4575995" y="3351242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9C60FB2A-54EA-4FD7-A22B-249AF28607E0}"/>
              </a:ext>
            </a:extLst>
          </p:cNvPr>
          <p:cNvSpPr/>
          <p:nvPr/>
        </p:nvSpPr>
        <p:spPr>
          <a:xfrm rot="5400000">
            <a:off x="4817295" y="3347891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DC10793-828D-4894-AD2C-49CE249B8026}"/>
              </a:ext>
            </a:extLst>
          </p:cNvPr>
          <p:cNvSpPr/>
          <p:nvPr/>
        </p:nvSpPr>
        <p:spPr>
          <a:xfrm rot="5400000">
            <a:off x="5072142" y="3351242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CCFBD2EE-487F-45B2-96E9-DD0B36C03D1B}"/>
              </a:ext>
            </a:extLst>
          </p:cNvPr>
          <p:cNvSpPr/>
          <p:nvPr/>
        </p:nvSpPr>
        <p:spPr>
          <a:xfrm rot="5400000">
            <a:off x="5313442" y="3347891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029A02E6-6322-4645-9B13-E45419CE5B3C}"/>
              </a:ext>
            </a:extLst>
          </p:cNvPr>
          <p:cNvSpPr/>
          <p:nvPr/>
        </p:nvSpPr>
        <p:spPr>
          <a:xfrm rot="5400000">
            <a:off x="5566804" y="3351243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5ACF2807-9CF7-431B-A255-AD953E69BA86}"/>
              </a:ext>
            </a:extLst>
          </p:cNvPr>
          <p:cNvSpPr/>
          <p:nvPr/>
        </p:nvSpPr>
        <p:spPr>
          <a:xfrm rot="5400000">
            <a:off x="5808104" y="3347892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293E490D-0789-48D6-96D0-085ED0FDED09}"/>
              </a:ext>
            </a:extLst>
          </p:cNvPr>
          <p:cNvSpPr/>
          <p:nvPr/>
        </p:nvSpPr>
        <p:spPr>
          <a:xfrm rot="5400000">
            <a:off x="6062951" y="3351243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4E477BE8-0CD6-4A33-B602-4EBF85D5D7B8}"/>
              </a:ext>
            </a:extLst>
          </p:cNvPr>
          <p:cNvSpPr/>
          <p:nvPr/>
        </p:nvSpPr>
        <p:spPr>
          <a:xfrm rot="5400000">
            <a:off x="6304251" y="3347892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71EE6087-E9BC-45CB-A7B7-EAF186BE0A6F}"/>
              </a:ext>
            </a:extLst>
          </p:cNvPr>
          <p:cNvSpPr/>
          <p:nvPr/>
        </p:nvSpPr>
        <p:spPr>
          <a:xfrm rot="5400000">
            <a:off x="6557614" y="3351243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6FAFB186-C1F4-47FA-B549-63ED36FA5206}"/>
              </a:ext>
            </a:extLst>
          </p:cNvPr>
          <p:cNvSpPr/>
          <p:nvPr/>
        </p:nvSpPr>
        <p:spPr>
          <a:xfrm rot="5400000">
            <a:off x="6798914" y="3347892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72547E11-A1DA-4469-B2C5-479CEFA8781B}"/>
              </a:ext>
            </a:extLst>
          </p:cNvPr>
          <p:cNvSpPr/>
          <p:nvPr/>
        </p:nvSpPr>
        <p:spPr>
          <a:xfrm rot="5400000">
            <a:off x="7053761" y="3351243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70CB537B-A4E5-41A3-B0F5-8ADC2A34025F}"/>
              </a:ext>
            </a:extLst>
          </p:cNvPr>
          <p:cNvSpPr/>
          <p:nvPr/>
        </p:nvSpPr>
        <p:spPr>
          <a:xfrm rot="5400000">
            <a:off x="7295061" y="3347892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5849177E-0CA5-4D64-B6BE-34951FB70E81}"/>
              </a:ext>
            </a:extLst>
          </p:cNvPr>
          <p:cNvSpPr/>
          <p:nvPr/>
        </p:nvSpPr>
        <p:spPr>
          <a:xfrm rot="5400000">
            <a:off x="7543974" y="3351242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D6B21D8-F6B6-439A-9F32-8831F85B8CD5}"/>
              </a:ext>
            </a:extLst>
          </p:cNvPr>
          <p:cNvSpPr/>
          <p:nvPr/>
        </p:nvSpPr>
        <p:spPr>
          <a:xfrm rot="5400000">
            <a:off x="7785274" y="3347891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C9600F43-A2C0-4819-A48F-68B91B89C20F}"/>
              </a:ext>
            </a:extLst>
          </p:cNvPr>
          <p:cNvSpPr/>
          <p:nvPr/>
        </p:nvSpPr>
        <p:spPr>
          <a:xfrm rot="5400000">
            <a:off x="8719571" y="3576491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330A3C37-B1B7-414B-848C-88F814A87337}"/>
              </a:ext>
            </a:extLst>
          </p:cNvPr>
          <p:cNvSpPr/>
          <p:nvPr/>
        </p:nvSpPr>
        <p:spPr>
          <a:xfrm rot="5400000">
            <a:off x="8972934" y="3579842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C730D890-B454-4D59-B009-E5D099000120}"/>
              </a:ext>
            </a:extLst>
          </p:cNvPr>
          <p:cNvSpPr/>
          <p:nvPr/>
        </p:nvSpPr>
        <p:spPr>
          <a:xfrm rot="5400000">
            <a:off x="9214234" y="3576491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50AD3830-EABD-4378-A59C-A8996A7AE682}"/>
              </a:ext>
            </a:extLst>
          </p:cNvPr>
          <p:cNvSpPr/>
          <p:nvPr/>
        </p:nvSpPr>
        <p:spPr>
          <a:xfrm rot="5400000">
            <a:off x="9469081" y="3579842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4328B37B-68F8-4C39-9CE1-2D7B5A375FEB}"/>
              </a:ext>
            </a:extLst>
          </p:cNvPr>
          <p:cNvSpPr/>
          <p:nvPr/>
        </p:nvSpPr>
        <p:spPr>
          <a:xfrm rot="5400000">
            <a:off x="9710381" y="3576491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E67E4D33-5A35-49E4-83A8-BD98C0AFF5E0}"/>
              </a:ext>
            </a:extLst>
          </p:cNvPr>
          <p:cNvSpPr/>
          <p:nvPr/>
        </p:nvSpPr>
        <p:spPr>
          <a:xfrm rot="5400000">
            <a:off x="9962048" y="3576492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1D606434-F396-4119-812E-0450A30528AD}"/>
              </a:ext>
            </a:extLst>
          </p:cNvPr>
          <p:cNvSpPr/>
          <p:nvPr/>
        </p:nvSpPr>
        <p:spPr>
          <a:xfrm rot="5400000">
            <a:off x="8477312" y="3577762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C4EFFD3F-C210-4D34-95E7-CCD69CB0D092}"/>
              </a:ext>
            </a:extLst>
          </p:cNvPr>
          <p:cNvSpPr/>
          <p:nvPr/>
        </p:nvSpPr>
        <p:spPr>
          <a:xfrm rot="5400000">
            <a:off x="8231243" y="3577763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BFA51646-A06E-46B3-8061-5FB82F8FEC9A}"/>
              </a:ext>
            </a:extLst>
          </p:cNvPr>
          <p:cNvSpPr/>
          <p:nvPr/>
        </p:nvSpPr>
        <p:spPr>
          <a:xfrm rot="5400000">
            <a:off x="5079827" y="3999864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1FC48453-13EE-4FE0-9BB2-D232EC87F629}"/>
              </a:ext>
            </a:extLst>
          </p:cNvPr>
          <p:cNvSpPr/>
          <p:nvPr/>
        </p:nvSpPr>
        <p:spPr>
          <a:xfrm rot="5400000">
            <a:off x="5321127" y="3996513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82FCFAA9-6A21-4D9F-B4B0-5324CFF0F18A}"/>
              </a:ext>
            </a:extLst>
          </p:cNvPr>
          <p:cNvSpPr/>
          <p:nvPr/>
        </p:nvSpPr>
        <p:spPr>
          <a:xfrm rot="5400000">
            <a:off x="5574489" y="3999865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FF3BA3A4-4BDA-419C-9C3B-B9ED91DDBFD1}"/>
              </a:ext>
            </a:extLst>
          </p:cNvPr>
          <p:cNvSpPr/>
          <p:nvPr/>
        </p:nvSpPr>
        <p:spPr>
          <a:xfrm rot="5400000">
            <a:off x="5815789" y="3996514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97D7D20D-56F9-40F6-8243-C0D03E06C758}"/>
              </a:ext>
            </a:extLst>
          </p:cNvPr>
          <p:cNvSpPr/>
          <p:nvPr/>
        </p:nvSpPr>
        <p:spPr>
          <a:xfrm rot="5400000">
            <a:off x="6070636" y="3999865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ACF559C0-5BB5-4535-9521-79E842FB94BA}"/>
              </a:ext>
            </a:extLst>
          </p:cNvPr>
          <p:cNvSpPr/>
          <p:nvPr/>
        </p:nvSpPr>
        <p:spPr>
          <a:xfrm rot="5400000">
            <a:off x="6311936" y="3996514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B929FF18-BC0F-458A-8490-6CEB50273199}"/>
              </a:ext>
            </a:extLst>
          </p:cNvPr>
          <p:cNvSpPr/>
          <p:nvPr/>
        </p:nvSpPr>
        <p:spPr>
          <a:xfrm rot="5400000">
            <a:off x="6565299" y="3999865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61580FF9-6033-457F-9E44-B9560192A287}"/>
              </a:ext>
            </a:extLst>
          </p:cNvPr>
          <p:cNvSpPr/>
          <p:nvPr/>
        </p:nvSpPr>
        <p:spPr>
          <a:xfrm rot="5400000">
            <a:off x="6806599" y="3996514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52C091D6-2CBA-4066-B240-98B780BD8DD1}"/>
              </a:ext>
            </a:extLst>
          </p:cNvPr>
          <p:cNvSpPr/>
          <p:nvPr/>
        </p:nvSpPr>
        <p:spPr>
          <a:xfrm rot="5400000">
            <a:off x="7061446" y="3999865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48CD395B-0B6A-4A2B-97C2-B8F89602753D}"/>
              </a:ext>
            </a:extLst>
          </p:cNvPr>
          <p:cNvSpPr/>
          <p:nvPr/>
        </p:nvSpPr>
        <p:spPr>
          <a:xfrm rot="5400000">
            <a:off x="7302746" y="3996514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12F98E59-6D6E-4F3C-8A6A-2010893872C8}"/>
              </a:ext>
            </a:extLst>
          </p:cNvPr>
          <p:cNvSpPr/>
          <p:nvPr/>
        </p:nvSpPr>
        <p:spPr>
          <a:xfrm rot="5400000">
            <a:off x="7551659" y="3999864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F909ABB4-C3F6-4788-8E20-AF987A348545}"/>
              </a:ext>
            </a:extLst>
          </p:cNvPr>
          <p:cNvSpPr/>
          <p:nvPr/>
        </p:nvSpPr>
        <p:spPr>
          <a:xfrm rot="5400000">
            <a:off x="5078237" y="5034829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E5980202-40A3-4E3E-B7A2-AA38A12ACC3D}"/>
              </a:ext>
            </a:extLst>
          </p:cNvPr>
          <p:cNvSpPr/>
          <p:nvPr/>
        </p:nvSpPr>
        <p:spPr>
          <a:xfrm rot="5400000">
            <a:off x="5319537" y="5031478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ED17EEF5-7A1E-413E-94B2-CD559610AD53}"/>
              </a:ext>
            </a:extLst>
          </p:cNvPr>
          <p:cNvSpPr/>
          <p:nvPr/>
        </p:nvSpPr>
        <p:spPr>
          <a:xfrm rot="5400000">
            <a:off x="5572899" y="5034830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id="{C1042160-0241-48D0-812B-84106884657E}"/>
              </a:ext>
            </a:extLst>
          </p:cNvPr>
          <p:cNvSpPr/>
          <p:nvPr/>
        </p:nvSpPr>
        <p:spPr>
          <a:xfrm rot="5400000">
            <a:off x="5814199" y="5031479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147E7B0E-FCA0-4432-AA2C-798C7F592285}"/>
              </a:ext>
            </a:extLst>
          </p:cNvPr>
          <p:cNvSpPr/>
          <p:nvPr/>
        </p:nvSpPr>
        <p:spPr>
          <a:xfrm rot="5400000">
            <a:off x="6069046" y="5034830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9FD1D867-6919-46A0-A261-775B9820055E}"/>
              </a:ext>
            </a:extLst>
          </p:cNvPr>
          <p:cNvSpPr/>
          <p:nvPr/>
        </p:nvSpPr>
        <p:spPr>
          <a:xfrm rot="5400000">
            <a:off x="6310346" y="5031479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E8E00201-81C7-4189-BC0E-9358A7B56A8D}"/>
              </a:ext>
            </a:extLst>
          </p:cNvPr>
          <p:cNvSpPr/>
          <p:nvPr/>
        </p:nvSpPr>
        <p:spPr>
          <a:xfrm rot="5400000">
            <a:off x="6563709" y="5034830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06F67C1A-5113-461D-B141-AAAA1EC16939}"/>
              </a:ext>
            </a:extLst>
          </p:cNvPr>
          <p:cNvSpPr/>
          <p:nvPr/>
        </p:nvSpPr>
        <p:spPr>
          <a:xfrm rot="5400000">
            <a:off x="6805009" y="5031479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1C4B67E5-3B5B-4C5C-AC03-C90ED1B148DC}"/>
              </a:ext>
            </a:extLst>
          </p:cNvPr>
          <p:cNvSpPr/>
          <p:nvPr/>
        </p:nvSpPr>
        <p:spPr>
          <a:xfrm rot="5400000">
            <a:off x="7059856" y="5034830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579C649B-70A4-4ACF-AC4D-1D215A706531}"/>
              </a:ext>
            </a:extLst>
          </p:cNvPr>
          <p:cNvSpPr/>
          <p:nvPr/>
        </p:nvSpPr>
        <p:spPr>
          <a:xfrm rot="5400000">
            <a:off x="7301156" y="5031479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A38E95F9-30E2-4E1A-92A2-EEAFF290002E}"/>
              </a:ext>
            </a:extLst>
          </p:cNvPr>
          <p:cNvSpPr/>
          <p:nvPr/>
        </p:nvSpPr>
        <p:spPr>
          <a:xfrm rot="5400000">
            <a:off x="7550069" y="5034829"/>
            <a:ext cx="423373" cy="939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AC46C9A4-BE19-4B2C-9362-51E24A9CA871}"/>
              </a:ext>
            </a:extLst>
          </p:cNvPr>
          <p:cNvSpPr/>
          <p:nvPr/>
        </p:nvSpPr>
        <p:spPr>
          <a:xfrm rot="5400000">
            <a:off x="3960026" y="3157538"/>
            <a:ext cx="423373" cy="1808516"/>
          </a:xfrm>
          <a:prstGeom prst="rect">
            <a:avLst/>
          </a:prstGeom>
          <a:solidFill>
            <a:srgbClr val="92D050">
              <a:alpha val="11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2EC3856A-4D89-460B-ADB0-FA76A8C58620}"/>
              </a:ext>
            </a:extLst>
          </p:cNvPr>
          <p:cNvSpPr/>
          <p:nvPr/>
        </p:nvSpPr>
        <p:spPr>
          <a:xfrm>
            <a:off x="4090675" y="2041593"/>
            <a:ext cx="310834" cy="1564975"/>
          </a:xfrm>
          <a:prstGeom prst="rect">
            <a:avLst/>
          </a:prstGeom>
          <a:solidFill>
            <a:srgbClr val="92D050">
              <a:alpha val="11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0" name="Rectángulo 79">
            <a:extLst>
              <a:ext uri="{FF2B5EF4-FFF2-40B4-BE49-F238E27FC236}">
                <a16:creationId xmlns:a16="http://schemas.microsoft.com/office/drawing/2014/main" id="{92392673-7D69-4BD2-9A05-5CF0A9751E4A}"/>
              </a:ext>
            </a:extLst>
          </p:cNvPr>
          <p:cNvSpPr/>
          <p:nvPr/>
        </p:nvSpPr>
        <p:spPr>
          <a:xfrm rot="5400000">
            <a:off x="2581480" y="3879929"/>
            <a:ext cx="542361" cy="476021"/>
          </a:xfrm>
          <a:prstGeom prst="rect">
            <a:avLst/>
          </a:prstGeom>
          <a:solidFill>
            <a:srgbClr val="92D050">
              <a:alpha val="11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9141D452-629E-4276-945B-438FCE413BE5}"/>
              </a:ext>
            </a:extLst>
          </p:cNvPr>
          <p:cNvSpPr/>
          <p:nvPr/>
        </p:nvSpPr>
        <p:spPr>
          <a:xfrm rot="5400000">
            <a:off x="2733109" y="3249007"/>
            <a:ext cx="239101" cy="476021"/>
          </a:xfrm>
          <a:prstGeom prst="rect">
            <a:avLst/>
          </a:prstGeom>
          <a:solidFill>
            <a:srgbClr val="92D050">
              <a:alpha val="11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2292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Corte típico de la losa aligerada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5F36BE6-6575-48AB-B4C2-3A2953900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07" y="1824293"/>
            <a:ext cx="8499907" cy="436591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6F531F8-2B25-419C-9EEE-476281AD0F19}"/>
              </a:ext>
            </a:extLst>
          </p:cNvPr>
          <p:cNvSpPr/>
          <p:nvPr/>
        </p:nvSpPr>
        <p:spPr>
          <a:xfrm>
            <a:off x="266009" y="4656833"/>
            <a:ext cx="1884218" cy="3971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>
                <a:solidFill>
                  <a:schemeClr val="tx1"/>
                </a:solidFill>
              </a:rPr>
              <a:t>Ladrillo de techo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75DC6F3-3B74-4FE2-999F-6C834E28D00B}"/>
              </a:ext>
            </a:extLst>
          </p:cNvPr>
          <p:cNvSpPr/>
          <p:nvPr/>
        </p:nvSpPr>
        <p:spPr>
          <a:xfrm>
            <a:off x="6718993" y="4687226"/>
            <a:ext cx="1884218" cy="3971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>
                <a:solidFill>
                  <a:schemeClr val="tx1"/>
                </a:solidFill>
              </a:rPr>
              <a:t>Viguetas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97E3BB8-C71B-4EA0-AA37-B78E83AFE3E2}"/>
              </a:ext>
            </a:extLst>
          </p:cNvPr>
          <p:cNvSpPr/>
          <p:nvPr/>
        </p:nvSpPr>
        <p:spPr>
          <a:xfrm>
            <a:off x="3311237" y="2697019"/>
            <a:ext cx="2004291" cy="923636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CA35856-02EE-4F54-B6FB-598E583EC280}"/>
              </a:ext>
            </a:extLst>
          </p:cNvPr>
          <p:cNvSpPr/>
          <p:nvPr/>
        </p:nvSpPr>
        <p:spPr>
          <a:xfrm>
            <a:off x="5364480" y="2458721"/>
            <a:ext cx="629915" cy="1167614"/>
          </a:xfrm>
          <a:prstGeom prst="rect">
            <a:avLst/>
          </a:prstGeom>
          <a:solidFill>
            <a:srgbClr val="92D050">
              <a:alpha val="11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E0B126B-5AEC-446B-B4E2-14268A348A66}"/>
              </a:ext>
            </a:extLst>
          </p:cNvPr>
          <p:cNvSpPr/>
          <p:nvPr/>
        </p:nvSpPr>
        <p:spPr>
          <a:xfrm>
            <a:off x="2637450" y="2458121"/>
            <a:ext cx="629915" cy="1167614"/>
          </a:xfrm>
          <a:prstGeom prst="rect">
            <a:avLst/>
          </a:prstGeom>
          <a:solidFill>
            <a:srgbClr val="92D050">
              <a:alpha val="11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F53E8B7-0D89-41EA-AA00-82C403C9E23E}"/>
              </a:ext>
            </a:extLst>
          </p:cNvPr>
          <p:cNvSpPr/>
          <p:nvPr/>
        </p:nvSpPr>
        <p:spPr>
          <a:xfrm>
            <a:off x="8524240" y="2384985"/>
            <a:ext cx="2699434" cy="291146"/>
          </a:xfrm>
          <a:prstGeom prst="rect">
            <a:avLst/>
          </a:prstGeom>
          <a:solidFill>
            <a:schemeClr val="accent2">
              <a:lumMod val="60000"/>
              <a:lumOff val="4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s-PE" sz="1600" dirty="0">
                <a:solidFill>
                  <a:schemeClr val="tx1"/>
                </a:solidFill>
              </a:rPr>
              <a:t>Altura de losa de concreto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821495B-7A72-4C97-A2D2-C444504DF30F}"/>
              </a:ext>
            </a:extLst>
          </p:cNvPr>
          <p:cNvSpPr/>
          <p:nvPr/>
        </p:nvSpPr>
        <p:spPr>
          <a:xfrm>
            <a:off x="8524240" y="2696420"/>
            <a:ext cx="2699434" cy="924236"/>
          </a:xfrm>
          <a:prstGeom prst="rect">
            <a:avLst/>
          </a:prstGeom>
          <a:solidFill>
            <a:schemeClr val="accent2">
              <a:lumMod val="60000"/>
              <a:lumOff val="4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s-PE" sz="1600" dirty="0">
                <a:solidFill>
                  <a:schemeClr val="tx1"/>
                </a:solidFill>
              </a:rPr>
              <a:t>Altura del ladrillo de techo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4404EFE9-3B36-4835-A340-77A6E099B0EE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5902960" y="3620655"/>
            <a:ext cx="1758142" cy="10665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9A955C01-8190-4469-BD4C-FEAD8F06C88F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3136208" y="3646624"/>
            <a:ext cx="4524894" cy="10406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C6D1C971-765F-428C-AE25-E17A854060C8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208118" y="3620657"/>
            <a:ext cx="2855882" cy="1036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2A34657-1FE0-4471-9AC7-3DBE2A56D5BE}"/>
              </a:ext>
            </a:extLst>
          </p:cNvPr>
          <p:cNvSpPr/>
          <p:nvPr/>
        </p:nvSpPr>
        <p:spPr>
          <a:xfrm>
            <a:off x="7206672" y="1255954"/>
            <a:ext cx="2313247" cy="3971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dirty="0">
                <a:solidFill>
                  <a:schemeClr val="tx1"/>
                </a:solidFill>
              </a:rPr>
              <a:t>Acero de temperatura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6F55644A-24CC-4A73-BD4C-B9FFEDFF9B86}"/>
              </a:ext>
            </a:extLst>
          </p:cNvPr>
          <p:cNvCxnSpPr>
            <a:stCxn id="17" idx="2"/>
          </p:cNvCxnSpPr>
          <p:nvPr/>
        </p:nvCxnSpPr>
        <p:spPr>
          <a:xfrm flipH="1">
            <a:off x="6502400" y="1653118"/>
            <a:ext cx="1860896" cy="9173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>
            <a:extLst>
              <a:ext uri="{FF2B5EF4-FFF2-40B4-BE49-F238E27FC236}">
                <a16:creationId xmlns:a16="http://schemas.microsoft.com/office/drawing/2014/main" id="{61E823C6-57C6-4996-96C5-FF94D6009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829" y="4373004"/>
            <a:ext cx="2346176" cy="13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Corte típico de la losa maciza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FF22CF-62CC-40B7-AFE0-D6B1D47E6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590" y="2307507"/>
            <a:ext cx="6833290" cy="361031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38FD0F3-312D-4FC9-8FBF-8E81740739A7}"/>
              </a:ext>
            </a:extLst>
          </p:cNvPr>
          <p:cNvSpPr/>
          <p:nvPr/>
        </p:nvSpPr>
        <p:spPr>
          <a:xfrm>
            <a:off x="9072880" y="2879300"/>
            <a:ext cx="2164080" cy="1062780"/>
          </a:xfrm>
          <a:prstGeom prst="rect">
            <a:avLst/>
          </a:prstGeom>
          <a:solidFill>
            <a:schemeClr val="accent2">
              <a:lumMod val="75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PE" sz="1600" dirty="0">
                <a:solidFill>
                  <a:schemeClr val="tx1"/>
                </a:solidFill>
              </a:rPr>
              <a:t>Altura de la losa maciza de puro concreto.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DD1909C-6714-457F-B6D2-E0D8D67DE591}"/>
              </a:ext>
            </a:extLst>
          </p:cNvPr>
          <p:cNvSpPr/>
          <p:nvPr/>
        </p:nvSpPr>
        <p:spPr>
          <a:xfrm>
            <a:off x="4734560" y="2448560"/>
            <a:ext cx="1818640" cy="35560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EADB1FA-19E0-4F18-8D43-4EA8FD54B279}"/>
              </a:ext>
            </a:extLst>
          </p:cNvPr>
          <p:cNvSpPr/>
          <p:nvPr/>
        </p:nvSpPr>
        <p:spPr>
          <a:xfrm>
            <a:off x="4734560" y="3952241"/>
            <a:ext cx="1818640" cy="35560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66118E4-BBD9-441D-823B-F7537DC16357}"/>
              </a:ext>
            </a:extLst>
          </p:cNvPr>
          <p:cNvSpPr/>
          <p:nvPr/>
        </p:nvSpPr>
        <p:spPr>
          <a:xfrm>
            <a:off x="816651" y="4429760"/>
            <a:ext cx="1884218" cy="5678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tx1"/>
                </a:solidFill>
              </a:rPr>
              <a:t>Malla de acero de refuerzo Inferior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3F87DD17-3B95-45FA-A92E-1371ECE50566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700869" y="3799404"/>
            <a:ext cx="1769531" cy="9142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4D0DDE0-9F48-42E4-99A6-DAEE18109362}"/>
              </a:ext>
            </a:extLst>
          </p:cNvPr>
          <p:cNvSpPr/>
          <p:nvPr/>
        </p:nvSpPr>
        <p:spPr>
          <a:xfrm>
            <a:off x="816651" y="2083446"/>
            <a:ext cx="1884218" cy="5678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tx1"/>
                </a:solidFill>
              </a:rPr>
              <a:t>Malla de acero de refuerzo Superior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9CC2615-0B06-4BEB-8AB9-C6ECC405819E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700869" y="2367385"/>
            <a:ext cx="1769531" cy="6145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8665AD0-B7D1-454E-9451-440D2C741724}"/>
              </a:ext>
            </a:extLst>
          </p:cNvPr>
          <p:cNvSpPr/>
          <p:nvPr/>
        </p:nvSpPr>
        <p:spPr>
          <a:xfrm>
            <a:off x="7928650" y="1550681"/>
            <a:ext cx="3105109" cy="5678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tx1"/>
                </a:solidFill>
              </a:rPr>
              <a:t>Diámetro del acero de refuerzo y espaciamiento a cada 20 cm.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F1819585-25CB-4FEB-8989-0F6D4FB14F12}"/>
              </a:ext>
            </a:extLst>
          </p:cNvPr>
          <p:cNvCxnSpPr>
            <a:stCxn id="15" idx="1"/>
            <a:endCxn id="7" idx="3"/>
          </p:cNvCxnSpPr>
          <p:nvPr/>
        </p:nvCxnSpPr>
        <p:spPr>
          <a:xfrm flipH="1">
            <a:off x="6553200" y="1834620"/>
            <a:ext cx="1375450" cy="7917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024797B-FD8C-426E-8C6E-514071BDA257}"/>
              </a:ext>
            </a:extLst>
          </p:cNvPr>
          <p:cNvSpPr/>
          <p:nvPr/>
        </p:nvSpPr>
        <p:spPr>
          <a:xfrm>
            <a:off x="7928649" y="4713698"/>
            <a:ext cx="3105109" cy="5678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tx1"/>
                </a:solidFill>
              </a:rPr>
              <a:t>Diámetro del acero de refuerzo y espaciamiento a cada 20 cm.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11B3D077-417F-4C3F-82F0-76EE8F6427E9}"/>
              </a:ext>
            </a:extLst>
          </p:cNvPr>
          <p:cNvCxnSpPr>
            <a:cxnSpLocks/>
            <a:stCxn id="17" idx="1"/>
            <a:endCxn id="10" idx="3"/>
          </p:cNvCxnSpPr>
          <p:nvPr/>
        </p:nvCxnSpPr>
        <p:spPr>
          <a:xfrm flipH="1" flipV="1">
            <a:off x="6553200" y="4130041"/>
            <a:ext cx="1375449" cy="8675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8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770266"/>
            <a:ext cx="12192000" cy="2618854"/>
            <a:chOff x="-3" y="1404506"/>
            <a:chExt cx="12192000" cy="2618854"/>
          </a:xfrm>
        </p:grpSpPr>
        <p:sp>
          <p:nvSpPr>
            <p:cNvPr id="6" name="Recortar y redondear rectángulo de esquina sencilla 5"/>
            <p:cNvSpPr/>
            <p:nvPr/>
          </p:nvSpPr>
          <p:spPr>
            <a:xfrm flipH="1">
              <a:off x="-1" y="1404506"/>
              <a:ext cx="3225800" cy="956308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Google Shape;107;p3">
              <a:extLst>
                <a:ext uri="{FF2B5EF4-FFF2-40B4-BE49-F238E27FC236}">
                  <a16:creationId xmlns:a16="http://schemas.microsoft.com/office/drawing/2014/main" id="{BAF1249D-18C2-4802-BF2E-B40C5EF3F894}"/>
                </a:ext>
              </a:extLst>
            </p:cNvPr>
            <p:cNvSpPr/>
            <p:nvPr/>
          </p:nvSpPr>
          <p:spPr>
            <a:xfrm>
              <a:off x="-3" y="1686615"/>
              <a:ext cx="12192000" cy="2336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"/>
          <p:cNvSpPr txBox="1"/>
          <p:nvPr/>
        </p:nvSpPr>
        <p:spPr>
          <a:xfrm>
            <a:off x="586373" y="2803937"/>
            <a:ext cx="11019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Detalles de escalera</a:t>
            </a:r>
          </a:p>
        </p:txBody>
      </p:sp>
      <p:sp>
        <p:nvSpPr>
          <p:cNvPr id="9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8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01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1F488F95-02E5-4A53-90B5-691D0BE84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60" y="1244486"/>
            <a:ext cx="10786532" cy="4788324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31C06FDC-4D79-432F-9486-E9CF5B853FA2}"/>
              </a:ext>
            </a:extLst>
          </p:cNvPr>
          <p:cNvSpPr/>
          <p:nvPr/>
        </p:nvSpPr>
        <p:spPr>
          <a:xfrm rot="5400000">
            <a:off x="4888109" y="4062846"/>
            <a:ext cx="103915" cy="579120"/>
          </a:xfrm>
          <a:prstGeom prst="rect">
            <a:avLst/>
          </a:prstGeom>
          <a:solidFill>
            <a:srgbClr val="92D050">
              <a:alpha val="11000"/>
            </a:srgbClr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499CC9B2-C108-4E87-9472-635601299A1A}"/>
              </a:ext>
            </a:extLst>
          </p:cNvPr>
          <p:cNvSpPr/>
          <p:nvPr/>
        </p:nvSpPr>
        <p:spPr>
          <a:xfrm>
            <a:off x="4495566" y="4732795"/>
            <a:ext cx="116841" cy="553721"/>
          </a:xfrm>
          <a:prstGeom prst="rect">
            <a:avLst/>
          </a:prstGeom>
          <a:solidFill>
            <a:srgbClr val="00B0F0">
              <a:alpha val="11000"/>
            </a:srgb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F41CED40-B1C1-40CB-81F8-4221C9932398}"/>
              </a:ext>
            </a:extLst>
          </p:cNvPr>
          <p:cNvSpPr/>
          <p:nvPr/>
        </p:nvSpPr>
        <p:spPr>
          <a:xfrm rot="5400000">
            <a:off x="3647433" y="4062847"/>
            <a:ext cx="103914" cy="579120"/>
          </a:xfrm>
          <a:prstGeom prst="rect">
            <a:avLst/>
          </a:prstGeom>
          <a:solidFill>
            <a:srgbClr val="FFC000">
              <a:alpha val="11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4AD87D9-256A-4E35-885F-529D505EAE42}"/>
              </a:ext>
            </a:extLst>
          </p:cNvPr>
          <p:cNvSpPr/>
          <p:nvPr/>
        </p:nvSpPr>
        <p:spPr>
          <a:xfrm rot="5400000">
            <a:off x="4888109" y="4207575"/>
            <a:ext cx="103915" cy="579120"/>
          </a:xfrm>
          <a:prstGeom prst="rect">
            <a:avLst/>
          </a:prstGeom>
          <a:solidFill>
            <a:srgbClr val="92D050">
              <a:alpha val="11000"/>
            </a:srgbClr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70529F6E-C0AB-4314-BDC6-9EA6BD38C747}"/>
              </a:ext>
            </a:extLst>
          </p:cNvPr>
          <p:cNvSpPr/>
          <p:nvPr/>
        </p:nvSpPr>
        <p:spPr>
          <a:xfrm rot="5400000">
            <a:off x="4888108" y="4357484"/>
            <a:ext cx="103915" cy="579120"/>
          </a:xfrm>
          <a:prstGeom prst="rect">
            <a:avLst/>
          </a:prstGeom>
          <a:solidFill>
            <a:srgbClr val="92D050">
              <a:alpha val="11000"/>
            </a:srgbClr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40" name="Triángulo isósceles 39">
            <a:extLst>
              <a:ext uri="{FF2B5EF4-FFF2-40B4-BE49-F238E27FC236}">
                <a16:creationId xmlns:a16="http://schemas.microsoft.com/office/drawing/2014/main" id="{FE047968-9A98-4791-BA73-3327BE89A2DF}"/>
              </a:ext>
            </a:extLst>
          </p:cNvPr>
          <p:cNvSpPr/>
          <p:nvPr/>
        </p:nvSpPr>
        <p:spPr>
          <a:xfrm rot="2637246">
            <a:off x="4702125" y="4670341"/>
            <a:ext cx="778116" cy="393647"/>
          </a:xfrm>
          <a:prstGeom prst="triangle">
            <a:avLst>
              <a:gd name="adj" fmla="val 50219"/>
            </a:avLst>
          </a:prstGeom>
          <a:solidFill>
            <a:srgbClr val="92D050">
              <a:alpha val="11000"/>
            </a:srgbClr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41" name="Triángulo isósceles 40">
            <a:extLst>
              <a:ext uri="{FF2B5EF4-FFF2-40B4-BE49-F238E27FC236}">
                <a16:creationId xmlns:a16="http://schemas.microsoft.com/office/drawing/2014/main" id="{7F27E9D0-85E6-453D-871F-5360BA9720DF}"/>
              </a:ext>
            </a:extLst>
          </p:cNvPr>
          <p:cNvSpPr/>
          <p:nvPr/>
        </p:nvSpPr>
        <p:spPr>
          <a:xfrm rot="13489702">
            <a:off x="4403068" y="4957776"/>
            <a:ext cx="749786" cy="382162"/>
          </a:xfrm>
          <a:prstGeom prst="triangle">
            <a:avLst>
              <a:gd name="adj" fmla="val 48814"/>
            </a:avLst>
          </a:prstGeom>
          <a:solidFill>
            <a:srgbClr val="92D050">
              <a:alpha val="11000"/>
            </a:srgbClr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78448F24-C653-4574-B7D2-7FA490A7DC1F}"/>
              </a:ext>
            </a:extLst>
          </p:cNvPr>
          <p:cNvSpPr/>
          <p:nvPr/>
        </p:nvSpPr>
        <p:spPr>
          <a:xfrm>
            <a:off x="4340063" y="4732794"/>
            <a:ext cx="116841" cy="553721"/>
          </a:xfrm>
          <a:prstGeom prst="rect">
            <a:avLst/>
          </a:prstGeom>
          <a:solidFill>
            <a:srgbClr val="00B0F0">
              <a:alpha val="11000"/>
            </a:srgb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4C203AF-9316-4248-A016-BC5C1DD892C2}"/>
              </a:ext>
            </a:extLst>
          </p:cNvPr>
          <p:cNvSpPr/>
          <p:nvPr/>
        </p:nvSpPr>
        <p:spPr>
          <a:xfrm>
            <a:off x="4184560" y="4732795"/>
            <a:ext cx="116841" cy="553721"/>
          </a:xfrm>
          <a:prstGeom prst="rect">
            <a:avLst/>
          </a:prstGeom>
          <a:solidFill>
            <a:srgbClr val="00B0F0">
              <a:alpha val="11000"/>
            </a:srgb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5D606770-4DD4-4649-B0CA-C2BC62642F87}"/>
              </a:ext>
            </a:extLst>
          </p:cNvPr>
          <p:cNvSpPr/>
          <p:nvPr/>
        </p:nvSpPr>
        <p:spPr>
          <a:xfrm>
            <a:off x="4029057" y="4732794"/>
            <a:ext cx="116841" cy="553721"/>
          </a:xfrm>
          <a:prstGeom prst="rect">
            <a:avLst/>
          </a:prstGeom>
          <a:solidFill>
            <a:srgbClr val="00B0F0">
              <a:alpha val="11000"/>
            </a:srgb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45" name="Triángulo isósceles 44">
            <a:extLst>
              <a:ext uri="{FF2B5EF4-FFF2-40B4-BE49-F238E27FC236}">
                <a16:creationId xmlns:a16="http://schemas.microsoft.com/office/drawing/2014/main" id="{56352B1B-BE1B-46B5-9C2A-BCC53C3864AF}"/>
              </a:ext>
            </a:extLst>
          </p:cNvPr>
          <p:cNvSpPr/>
          <p:nvPr/>
        </p:nvSpPr>
        <p:spPr>
          <a:xfrm rot="8172747">
            <a:off x="3471857" y="4962964"/>
            <a:ext cx="778116" cy="393647"/>
          </a:xfrm>
          <a:prstGeom prst="triangle">
            <a:avLst>
              <a:gd name="adj" fmla="val 50219"/>
            </a:avLst>
          </a:prstGeom>
          <a:solidFill>
            <a:srgbClr val="00B0F0">
              <a:alpha val="11000"/>
            </a:srgb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46" name="Triángulo isósceles 45">
            <a:extLst>
              <a:ext uri="{FF2B5EF4-FFF2-40B4-BE49-F238E27FC236}">
                <a16:creationId xmlns:a16="http://schemas.microsoft.com/office/drawing/2014/main" id="{527560F7-0529-4106-A1F4-EEB81BD21776}"/>
              </a:ext>
            </a:extLst>
          </p:cNvPr>
          <p:cNvSpPr/>
          <p:nvPr/>
        </p:nvSpPr>
        <p:spPr>
          <a:xfrm rot="18941219">
            <a:off x="3169444" y="4672723"/>
            <a:ext cx="773951" cy="382162"/>
          </a:xfrm>
          <a:prstGeom prst="triangle">
            <a:avLst>
              <a:gd name="adj" fmla="val 48814"/>
            </a:avLst>
          </a:prstGeom>
          <a:solidFill>
            <a:srgbClr val="00B0F0">
              <a:alpha val="11000"/>
            </a:srgb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8EA0A293-87F0-45E5-9A6C-F5E58290FE3F}"/>
              </a:ext>
            </a:extLst>
          </p:cNvPr>
          <p:cNvSpPr/>
          <p:nvPr/>
        </p:nvSpPr>
        <p:spPr>
          <a:xfrm rot="5400000">
            <a:off x="3646821" y="4217830"/>
            <a:ext cx="103914" cy="579120"/>
          </a:xfrm>
          <a:prstGeom prst="rect">
            <a:avLst/>
          </a:prstGeom>
          <a:solidFill>
            <a:srgbClr val="FFC000">
              <a:alpha val="11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E8866CBF-A7CA-4BC9-8196-25234155228D}"/>
              </a:ext>
            </a:extLst>
          </p:cNvPr>
          <p:cNvSpPr/>
          <p:nvPr/>
        </p:nvSpPr>
        <p:spPr>
          <a:xfrm rot="5400000">
            <a:off x="3651900" y="4357485"/>
            <a:ext cx="103914" cy="579120"/>
          </a:xfrm>
          <a:prstGeom prst="rect">
            <a:avLst/>
          </a:prstGeom>
          <a:solidFill>
            <a:srgbClr val="FFC000">
              <a:alpha val="11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3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/>
          <p:cNvSpPr/>
          <p:nvPr/>
        </p:nvSpPr>
        <p:spPr>
          <a:xfrm>
            <a:off x="8287670" y="2268845"/>
            <a:ext cx="3624349" cy="1066598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346841" y="2268844"/>
            <a:ext cx="7710773" cy="3350560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Google Shape;107;p3">
            <a:extLst>
              <a:ext uri="{FF2B5EF4-FFF2-40B4-BE49-F238E27FC236}">
                <a16:creationId xmlns:a16="http://schemas.microsoft.com/office/drawing/2014/main" id="{BAF1249D-18C2-4802-BF2E-B40C5EF3F894}"/>
              </a:ext>
            </a:extLst>
          </p:cNvPr>
          <p:cNvSpPr/>
          <p:nvPr/>
        </p:nvSpPr>
        <p:spPr>
          <a:xfrm>
            <a:off x="0" y="1130611"/>
            <a:ext cx="12192000" cy="6908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2" descr="Iconos De Equipo, El Trabajo En Equipo, Negocio imagen png - imagen  transparente descarga gratui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20425"/>
          <a:stretch/>
        </p:blipFill>
        <p:spPr bwMode="auto">
          <a:xfrm>
            <a:off x="346841" y="1207146"/>
            <a:ext cx="520262" cy="5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08;p3"/>
          <p:cNvSpPr txBox="1"/>
          <p:nvPr/>
        </p:nvSpPr>
        <p:spPr>
          <a:xfrm>
            <a:off x="867103" y="1315277"/>
            <a:ext cx="982306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Trabajo Grupal: </a:t>
            </a:r>
            <a:r>
              <a:rPr lang="es-ES" sz="20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Interpretando planos de cimentación</a:t>
            </a:r>
          </a:p>
        </p:txBody>
      </p:sp>
      <p:sp>
        <p:nvSpPr>
          <p:cNvPr id="16" name="Google Shape;108;p3"/>
          <p:cNvSpPr txBox="1"/>
          <p:nvPr/>
        </p:nvSpPr>
        <p:spPr>
          <a:xfrm>
            <a:off x="1263967" y="2268844"/>
            <a:ext cx="195676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es-ES" sz="1800" b="1" i="0" u="none" strike="noStrike" cap="none" dirty="0">
                <a:solidFill>
                  <a:schemeClr val="tx1"/>
                </a:solidFill>
                <a:sym typeface="Arial"/>
              </a:rPr>
              <a:t>Materiales:</a:t>
            </a:r>
          </a:p>
        </p:txBody>
      </p:sp>
      <p:sp>
        <p:nvSpPr>
          <p:cNvPr id="19" name="Google Shape;108;p3"/>
          <p:cNvSpPr txBox="1"/>
          <p:nvPr/>
        </p:nvSpPr>
        <p:spPr>
          <a:xfrm>
            <a:off x="589700" y="2883200"/>
            <a:ext cx="710499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lnSpc>
                <a:spcPct val="150000"/>
              </a:lnSpc>
              <a:buFontTx/>
              <a:buChar char="-"/>
            </a:pPr>
            <a:r>
              <a:rPr lang="es-PE" sz="1800" dirty="0">
                <a:solidFill>
                  <a:schemeClr val="tx1"/>
                </a:solidFill>
                <a:latin typeface="+mn-lt"/>
                <a:cs typeface="Calibri"/>
              </a:rPr>
              <a:t>1 Plano de detalle de cimentación en A2.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PE" sz="1800" dirty="0">
                <a:solidFill>
                  <a:schemeClr val="tx1"/>
                </a:solidFill>
                <a:latin typeface="+mn-lt"/>
                <a:cs typeface="Calibri"/>
              </a:rPr>
              <a:t>1 caja de colores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PE" sz="1800" dirty="0">
                <a:solidFill>
                  <a:schemeClr val="tx1"/>
                </a:solidFill>
                <a:latin typeface="+mn-lt"/>
                <a:cs typeface="Calibri"/>
              </a:rPr>
              <a:t>1 escalímetro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PE" sz="1800" dirty="0">
                <a:solidFill>
                  <a:schemeClr val="tx1"/>
                </a:solidFill>
                <a:latin typeface="+mn-lt"/>
                <a:cs typeface="Calibri"/>
              </a:rPr>
              <a:t>2 hojas A4 en blanco.</a:t>
            </a:r>
          </a:p>
        </p:txBody>
      </p:sp>
      <p:pic>
        <p:nvPicPr>
          <p:cNvPr id="20" name="Picture 8" descr="Icono Diseño, lápiz, regla, grid, guía Gratis de Free Set Color Out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85" y="2243769"/>
            <a:ext cx="491627" cy="49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Vector Transparente PNG Y SVG De Icono De Trazo De Maleta De Cej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2" b="10964"/>
          <a:stretch/>
        </p:blipFill>
        <p:spPr bwMode="auto">
          <a:xfrm>
            <a:off x="8584422" y="2516561"/>
            <a:ext cx="614652" cy="52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08;p3"/>
          <p:cNvSpPr txBox="1"/>
          <p:nvPr/>
        </p:nvSpPr>
        <p:spPr>
          <a:xfrm>
            <a:off x="9310116" y="2604241"/>
            <a:ext cx="205207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PE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Maleta Construya</a:t>
            </a:r>
          </a:p>
        </p:txBody>
      </p:sp>
      <p:sp>
        <p:nvSpPr>
          <p:cNvPr id="23" name="Rectángulo redondeado 22"/>
          <p:cNvSpPr/>
          <p:nvPr/>
        </p:nvSpPr>
        <p:spPr>
          <a:xfrm>
            <a:off x="8259137" y="4665073"/>
            <a:ext cx="3617878" cy="837510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Google Shape;108;p3"/>
          <p:cNvSpPr txBox="1"/>
          <p:nvPr/>
        </p:nvSpPr>
        <p:spPr>
          <a:xfrm>
            <a:off x="9310116" y="4766097"/>
            <a:ext cx="245537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PE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Guía del Participante Pg. </a:t>
            </a: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s-PE" sz="180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898" y="4766097"/>
            <a:ext cx="433691" cy="585926"/>
          </a:xfrm>
          <a:prstGeom prst="rect">
            <a:avLst/>
          </a:prstGeom>
        </p:spPr>
      </p:pic>
      <p:sp>
        <p:nvSpPr>
          <p:cNvPr id="26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27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8278048" y="3470349"/>
            <a:ext cx="3624349" cy="1066598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8" name="Google Shape;108;p3"/>
          <p:cNvSpPr txBox="1"/>
          <p:nvPr/>
        </p:nvSpPr>
        <p:spPr>
          <a:xfrm>
            <a:off x="9300494" y="3805745"/>
            <a:ext cx="205207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PE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Plano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22" y="3681656"/>
            <a:ext cx="558646" cy="52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1918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Corte típico de escalera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805066-B87D-49F4-B7E8-BA1363F11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397" y="2057399"/>
            <a:ext cx="3965479" cy="37998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66FCE1B-D30F-4067-B4DE-9861B18AF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63" y="2057398"/>
            <a:ext cx="3680195" cy="37998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F2BE99-55E3-49B3-A9AA-3DABAAAE9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918" y="2057399"/>
            <a:ext cx="3965479" cy="379983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1C06FDC-4D79-432F-9486-E9CF5B853FA2}"/>
              </a:ext>
            </a:extLst>
          </p:cNvPr>
          <p:cNvSpPr/>
          <p:nvPr/>
        </p:nvSpPr>
        <p:spPr>
          <a:xfrm rot="5400000">
            <a:off x="170041" y="2118760"/>
            <a:ext cx="3799840" cy="3677117"/>
          </a:xfrm>
          <a:prstGeom prst="rect">
            <a:avLst/>
          </a:prstGeom>
          <a:solidFill>
            <a:srgbClr val="92D050">
              <a:alpha val="11000"/>
            </a:srgb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99CC9B2-C108-4E87-9472-635601299A1A}"/>
              </a:ext>
            </a:extLst>
          </p:cNvPr>
          <p:cNvSpPr/>
          <p:nvPr/>
        </p:nvSpPr>
        <p:spPr>
          <a:xfrm>
            <a:off x="3931917" y="2064792"/>
            <a:ext cx="3975639" cy="3792445"/>
          </a:xfrm>
          <a:prstGeom prst="rect">
            <a:avLst/>
          </a:prstGeom>
          <a:solidFill>
            <a:srgbClr val="00B0F0">
              <a:alpha val="11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41CED40-B1C1-40CB-81F8-4221C9932398}"/>
              </a:ext>
            </a:extLst>
          </p:cNvPr>
          <p:cNvSpPr/>
          <p:nvPr/>
        </p:nvSpPr>
        <p:spPr>
          <a:xfrm rot="5400000">
            <a:off x="8000692" y="1995053"/>
            <a:ext cx="3792445" cy="3931922"/>
          </a:xfrm>
          <a:prstGeom prst="rect">
            <a:avLst/>
          </a:prstGeom>
          <a:solidFill>
            <a:srgbClr val="FFC000">
              <a:alpha val="11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0FE3452-D5D8-4BC0-8858-AF80EA29B089}"/>
              </a:ext>
            </a:extLst>
          </p:cNvPr>
          <p:cNvGrpSpPr/>
          <p:nvPr/>
        </p:nvGrpSpPr>
        <p:grpSpPr>
          <a:xfrm>
            <a:off x="1232408" y="3558539"/>
            <a:ext cx="319532" cy="286512"/>
            <a:chOff x="1234948" y="3329940"/>
            <a:chExt cx="319532" cy="286512"/>
          </a:xfrm>
        </p:grpSpPr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7C662130-FFB4-4879-9569-182526AE219E}"/>
                </a:ext>
              </a:extLst>
            </p:cNvPr>
            <p:cNvCxnSpPr>
              <a:cxnSpLocks/>
            </p:cNvCxnSpPr>
            <p:nvPr/>
          </p:nvCxnSpPr>
          <p:spPr>
            <a:xfrm>
              <a:off x="1234948" y="3329940"/>
              <a:ext cx="0" cy="286512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D6A271D8-CE0E-4CFC-9E02-92DE9D1A8444}"/>
                </a:ext>
              </a:extLst>
            </p:cNvPr>
            <p:cNvCxnSpPr/>
            <p:nvPr/>
          </p:nvCxnSpPr>
          <p:spPr>
            <a:xfrm>
              <a:off x="1243584" y="3346704"/>
              <a:ext cx="310896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A0C996F-12FE-490B-81CF-D663CE8282DE}"/>
              </a:ext>
            </a:extLst>
          </p:cNvPr>
          <p:cNvGrpSpPr/>
          <p:nvPr/>
        </p:nvGrpSpPr>
        <p:grpSpPr>
          <a:xfrm>
            <a:off x="1539240" y="3312159"/>
            <a:ext cx="319532" cy="286512"/>
            <a:chOff x="1234948" y="3329940"/>
            <a:chExt cx="319532" cy="286512"/>
          </a:xfrm>
        </p:grpSpPr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8C1E04D5-57E9-4876-8B4F-B46AF0D9C5AB}"/>
                </a:ext>
              </a:extLst>
            </p:cNvPr>
            <p:cNvCxnSpPr>
              <a:cxnSpLocks/>
            </p:cNvCxnSpPr>
            <p:nvPr/>
          </p:nvCxnSpPr>
          <p:spPr>
            <a:xfrm>
              <a:off x="1234948" y="3329940"/>
              <a:ext cx="0" cy="286512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76612D16-19FF-4FEF-9A2C-2B844D7987A5}"/>
                </a:ext>
              </a:extLst>
            </p:cNvPr>
            <p:cNvCxnSpPr/>
            <p:nvPr/>
          </p:nvCxnSpPr>
          <p:spPr>
            <a:xfrm>
              <a:off x="1243584" y="3346704"/>
              <a:ext cx="310896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FAB7EEB4-4FDB-4968-AC94-660193C0B074}"/>
              </a:ext>
            </a:extLst>
          </p:cNvPr>
          <p:cNvGrpSpPr/>
          <p:nvPr/>
        </p:nvGrpSpPr>
        <p:grpSpPr>
          <a:xfrm>
            <a:off x="1845057" y="3068319"/>
            <a:ext cx="319532" cy="286512"/>
            <a:chOff x="1234948" y="3329940"/>
            <a:chExt cx="319532" cy="286512"/>
          </a:xfrm>
        </p:grpSpPr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3F0E8876-B6B4-4100-976C-61E446059B6A}"/>
                </a:ext>
              </a:extLst>
            </p:cNvPr>
            <p:cNvCxnSpPr>
              <a:cxnSpLocks/>
            </p:cNvCxnSpPr>
            <p:nvPr/>
          </p:nvCxnSpPr>
          <p:spPr>
            <a:xfrm>
              <a:off x="1234948" y="3329940"/>
              <a:ext cx="0" cy="286512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AE7BC5D1-36AA-45C2-AA52-D735274DE35B}"/>
                </a:ext>
              </a:extLst>
            </p:cNvPr>
            <p:cNvCxnSpPr/>
            <p:nvPr/>
          </p:nvCxnSpPr>
          <p:spPr>
            <a:xfrm>
              <a:off x="1243584" y="3346704"/>
              <a:ext cx="310896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DE7EF80E-6AC4-425A-AC93-6DBBB1C864C9}"/>
              </a:ext>
            </a:extLst>
          </p:cNvPr>
          <p:cNvGrpSpPr/>
          <p:nvPr/>
        </p:nvGrpSpPr>
        <p:grpSpPr>
          <a:xfrm>
            <a:off x="2150874" y="2827019"/>
            <a:ext cx="319532" cy="286512"/>
            <a:chOff x="1234948" y="3329940"/>
            <a:chExt cx="319532" cy="286512"/>
          </a:xfrm>
        </p:grpSpPr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3DCF2827-19D6-4B6B-8E8F-2B2847940919}"/>
                </a:ext>
              </a:extLst>
            </p:cNvPr>
            <p:cNvCxnSpPr>
              <a:cxnSpLocks/>
            </p:cNvCxnSpPr>
            <p:nvPr/>
          </p:nvCxnSpPr>
          <p:spPr>
            <a:xfrm>
              <a:off x="1234948" y="3329940"/>
              <a:ext cx="0" cy="286512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D57AEBEC-59AF-4DE0-A433-23BA76E58E91}"/>
                </a:ext>
              </a:extLst>
            </p:cNvPr>
            <p:cNvCxnSpPr/>
            <p:nvPr/>
          </p:nvCxnSpPr>
          <p:spPr>
            <a:xfrm>
              <a:off x="1243584" y="3346704"/>
              <a:ext cx="310896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D6FE4EC7-0A74-4108-A736-81876603A075}"/>
              </a:ext>
            </a:extLst>
          </p:cNvPr>
          <p:cNvGrpSpPr/>
          <p:nvPr/>
        </p:nvGrpSpPr>
        <p:grpSpPr>
          <a:xfrm>
            <a:off x="2456691" y="2583941"/>
            <a:ext cx="938019" cy="286512"/>
            <a:chOff x="1234948" y="3329940"/>
            <a:chExt cx="938019" cy="286512"/>
          </a:xfrm>
        </p:grpSpPr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8BCF45F4-4448-459E-B2A7-0D56369A408C}"/>
                </a:ext>
              </a:extLst>
            </p:cNvPr>
            <p:cNvCxnSpPr>
              <a:cxnSpLocks/>
            </p:cNvCxnSpPr>
            <p:nvPr/>
          </p:nvCxnSpPr>
          <p:spPr>
            <a:xfrm>
              <a:off x="1234948" y="3329940"/>
              <a:ext cx="0" cy="286512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8E4EA3F9-194A-4899-80ED-3F7B1E24380B}"/>
                </a:ext>
              </a:extLst>
            </p:cNvPr>
            <p:cNvCxnSpPr>
              <a:cxnSpLocks/>
            </p:cNvCxnSpPr>
            <p:nvPr/>
          </p:nvCxnSpPr>
          <p:spPr>
            <a:xfrm>
              <a:off x="1243584" y="3346704"/>
              <a:ext cx="929383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DE4B86DF-29EC-49DA-A8BB-B7C015F82A2E}"/>
              </a:ext>
            </a:extLst>
          </p:cNvPr>
          <p:cNvSpPr/>
          <p:nvPr/>
        </p:nvSpPr>
        <p:spPr>
          <a:xfrm>
            <a:off x="1547876" y="3610517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EB1EBFD3-BFA9-4910-8B6B-F96AC533B18E}"/>
              </a:ext>
            </a:extLst>
          </p:cNvPr>
          <p:cNvSpPr/>
          <p:nvPr/>
        </p:nvSpPr>
        <p:spPr>
          <a:xfrm>
            <a:off x="1604518" y="3703486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DA02D499-49ED-4AD1-8A77-747C1741D462}"/>
              </a:ext>
            </a:extLst>
          </p:cNvPr>
          <p:cNvSpPr/>
          <p:nvPr/>
        </p:nvSpPr>
        <p:spPr>
          <a:xfrm>
            <a:off x="1799337" y="3411189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22C4ABC6-68E8-4AFE-8FB4-5AB9FADC7CF3}"/>
              </a:ext>
            </a:extLst>
          </p:cNvPr>
          <p:cNvSpPr/>
          <p:nvPr/>
        </p:nvSpPr>
        <p:spPr>
          <a:xfrm>
            <a:off x="1860297" y="3515299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879E422F-102C-4ECD-A5B8-FEF809CA1D24}"/>
              </a:ext>
            </a:extLst>
          </p:cNvPr>
          <p:cNvSpPr/>
          <p:nvPr/>
        </p:nvSpPr>
        <p:spPr>
          <a:xfrm>
            <a:off x="2055117" y="3206175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37BEECFD-BA3C-4ED7-8C16-C77BAF36CE07}"/>
              </a:ext>
            </a:extLst>
          </p:cNvPr>
          <p:cNvSpPr/>
          <p:nvPr/>
        </p:nvSpPr>
        <p:spPr>
          <a:xfrm>
            <a:off x="2111759" y="3299144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30D0CB4F-6A13-40F9-8E97-E91DA893A5A1}"/>
              </a:ext>
            </a:extLst>
          </p:cNvPr>
          <p:cNvSpPr/>
          <p:nvPr/>
        </p:nvSpPr>
        <p:spPr>
          <a:xfrm>
            <a:off x="2369061" y="2951478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A99389B5-0DF2-437F-8821-0B9A41E3B199}"/>
              </a:ext>
            </a:extLst>
          </p:cNvPr>
          <p:cNvSpPr/>
          <p:nvPr/>
        </p:nvSpPr>
        <p:spPr>
          <a:xfrm>
            <a:off x="2430021" y="3055588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8AB8AADC-AC5E-4B84-BAE5-60FC253672C8}"/>
              </a:ext>
            </a:extLst>
          </p:cNvPr>
          <p:cNvSpPr/>
          <p:nvPr/>
        </p:nvSpPr>
        <p:spPr>
          <a:xfrm>
            <a:off x="2561085" y="2876960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55E3FEBE-5F3B-4783-83F9-5CB0AF6B0E8B}"/>
              </a:ext>
            </a:extLst>
          </p:cNvPr>
          <p:cNvSpPr/>
          <p:nvPr/>
        </p:nvSpPr>
        <p:spPr>
          <a:xfrm>
            <a:off x="2563882" y="2994090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4E8FFCC9-5934-4B59-A249-09E40BCD73F8}"/>
              </a:ext>
            </a:extLst>
          </p:cNvPr>
          <p:cNvSpPr/>
          <p:nvPr/>
        </p:nvSpPr>
        <p:spPr>
          <a:xfrm>
            <a:off x="2866652" y="2862833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4A7587A2-8291-4357-8EEE-BB5DEE680B38}"/>
              </a:ext>
            </a:extLst>
          </p:cNvPr>
          <p:cNvSpPr/>
          <p:nvPr/>
        </p:nvSpPr>
        <p:spPr>
          <a:xfrm>
            <a:off x="2873506" y="2981328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CF8A4E02-69F4-4977-A8F1-FCD40153B2A2}"/>
              </a:ext>
            </a:extLst>
          </p:cNvPr>
          <p:cNvSpPr/>
          <p:nvPr/>
        </p:nvSpPr>
        <p:spPr>
          <a:xfrm>
            <a:off x="3173463" y="2870453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178DF0B4-5E79-461C-B0A5-C6DBE202CB37}"/>
              </a:ext>
            </a:extLst>
          </p:cNvPr>
          <p:cNvSpPr/>
          <p:nvPr/>
        </p:nvSpPr>
        <p:spPr>
          <a:xfrm>
            <a:off x="3180317" y="2988948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55B99D48-8EDB-4C71-980B-85DDF97826AE}"/>
              </a:ext>
            </a:extLst>
          </p:cNvPr>
          <p:cNvSpPr/>
          <p:nvPr/>
        </p:nvSpPr>
        <p:spPr>
          <a:xfrm>
            <a:off x="3482074" y="2870453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07CC4D8A-43DF-4233-86B4-9E6A60B029A4}"/>
              </a:ext>
            </a:extLst>
          </p:cNvPr>
          <p:cNvSpPr/>
          <p:nvPr/>
        </p:nvSpPr>
        <p:spPr>
          <a:xfrm>
            <a:off x="3488928" y="2988948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AF7DEBE5-A990-4A6E-BC9F-AE3A73008AB3}"/>
              </a:ext>
            </a:extLst>
          </p:cNvPr>
          <p:cNvSpPr/>
          <p:nvPr/>
        </p:nvSpPr>
        <p:spPr>
          <a:xfrm>
            <a:off x="2168528" y="3120804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E769807C-F3C5-4CF8-9BB8-B7B6705BCAAE}"/>
              </a:ext>
            </a:extLst>
          </p:cNvPr>
          <p:cNvSpPr/>
          <p:nvPr/>
        </p:nvSpPr>
        <p:spPr>
          <a:xfrm>
            <a:off x="2229488" y="3224914"/>
            <a:ext cx="60960" cy="74229"/>
          </a:xfrm>
          <a:prstGeom prst="ellipse">
            <a:avLst/>
          </a:prstGeom>
          <a:solidFill>
            <a:srgbClr val="92D050">
              <a:alpha val="11000"/>
            </a:srgbClr>
          </a:solidFill>
          <a:ln w="95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 sz="1600">
              <a:solidFill>
                <a:schemeClr val="tx1"/>
              </a:solidFill>
            </a:endParaRPr>
          </a:p>
        </p:txBody>
      </p: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597CBB11-4CC8-44BB-9B37-1402B260C775}"/>
              </a:ext>
            </a:extLst>
          </p:cNvPr>
          <p:cNvCxnSpPr>
            <a:cxnSpLocks/>
          </p:cNvCxnSpPr>
          <p:nvPr/>
        </p:nvCxnSpPr>
        <p:spPr>
          <a:xfrm>
            <a:off x="6503927" y="4418837"/>
            <a:ext cx="929383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o 46">
            <a:extLst>
              <a:ext uri="{FF2B5EF4-FFF2-40B4-BE49-F238E27FC236}">
                <a16:creationId xmlns:a16="http://schemas.microsoft.com/office/drawing/2014/main" id="{81F52E91-171A-49E1-AF49-889C0223B8AC}"/>
              </a:ext>
            </a:extLst>
          </p:cNvPr>
          <p:cNvGrpSpPr/>
          <p:nvPr/>
        </p:nvGrpSpPr>
        <p:grpSpPr>
          <a:xfrm rot="5400000">
            <a:off x="6218303" y="4117325"/>
            <a:ext cx="319531" cy="312677"/>
            <a:chOff x="1234949" y="3329940"/>
            <a:chExt cx="319531" cy="312677"/>
          </a:xfrm>
        </p:grpSpPr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763B1C22-D173-49B2-8B77-7D0AB08D810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78610" y="3486279"/>
              <a:ext cx="31267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E0CC7181-7A42-4E48-83D4-CB74B8301BA0}"/>
                </a:ext>
              </a:extLst>
            </p:cNvPr>
            <p:cNvCxnSpPr/>
            <p:nvPr/>
          </p:nvCxnSpPr>
          <p:spPr>
            <a:xfrm>
              <a:off x="1243584" y="3346704"/>
              <a:ext cx="31089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247005CC-E6A8-4305-B087-AF9AC56E87AE}"/>
              </a:ext>
            </a:extLst>
          </p:cNvPr>
          <p:cNvGrpSpPr/>
          <p:nvPr/>
        </p:nvGrpSpPr>
        <p:grpSpPr>
          <a:xfrm rot="5400000">
            <a:off x="5936232" y="3809337"/>
            <a:ext cx="319531" cy="312677"/>
            <a:chOff x="1234949" y="3329940"/>
            <a:chExt cx="319531" cy="312677"/>
          </a:xfrm>
        </p:grpSpPr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98141F10-6BE1-453B-97A4-81B3CAECE55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78610" y="3486279"/>
              <a:ext cx="31267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8782375A-40D4-4960-884E-5389B683BAFC}"/>
                </a:ext>
              </a:extLst>
            </p:cNvPr>
            <p:cNvCxnSpPr/>
            <p:nvPr/>
          </p:nvCxnSpPr>
          <p:spPr>
            <a:xfrm>
              <a:off x="1243584" y="3346704"/>
              <a:ext cx="31089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B9A31962-A1C0-4A18-B795-2FECCFCC4189}"/>
              </a:ext>
            </a:extLst>
          </p:cNvPr>
          <p:cNvGrpSpPr/>
          <p:nvPr/>
        </p:nvGrpSpPr>
        <p:grpSpPr>
          <a:xfrm rot="5400000">
            <a:off x="5652638" y="3506061"/>
            <a:ext cx="319531" cy="312677"/>
            <a:chOff x="1234949" y="3329940"/>
            <a:chExt cx="319531" cy="312677"/>
          </a:xfrm>
        </p:grpSpPr>
        <p:cxnSp>
          <p:nvCxnSpPr>
            <p:cNvPr id="54" name="Conector recto 53">
              <a:extLst>
                <a:ext uri="{FF2B5EF4-FFF2-40B4-BE49-F238E27FC236}">
                  <a16:creationId xmlns:a16="http://schemas.microsoft.com/office/drawing/2014/main" id="{1B61EA48-EE59-46B4-A7A5-AB5DC350E1C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78610" y="3486279"/>
              <a:ext cx="31267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827C3752-D6DB-48B4-A999-D0AC41FDB240}"/>
                </a:ext>
              </a:extLst>
            </p:cNvPr>
            <p:cNvCxnSpPr/>
            <p:nvPr/>
          </p:nvCxnSpPr>
          <p:spPr>
            <a:xfrm>
              <a:off x="1243584" y="3346704"/>
              <a:ext cx="31089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6B2FDB78-CAEC-4BAA-A9CE-1F394BDB76DA}"/>
              </a:ext>
            </a:extLst>
          </p:cNvPr>
          <p:cNvGrpSpPr/>
          <p:nvPr/>
        </p:nvGrpSpPr>
        <p:grpSpPr>
          <a:xfrm rot="5400000">
            <a:off x="5361676" y="3204809"/>
            <a:ext cx="319531" cy="312677"/>
            <a:chOff x="1234949" y="3329940"/>
            <a:chExt cx="319531" cy="312677"/>
          </a:xfrm>
        </p:grpSpPr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A98BCFC7-6678-496F-BA07-978468021F3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78610" y="3486279"/>
              <a:ext cx="31267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3372E373-DF51-4456-A998-6C167D5F3F7F}"/>
                </a:ext>
              </a:extLst>
            </p:cNvPr>
            <p:cNvCxnSpPr/>
            <p:nvPr/>
          </p:nvCxnSpPr>
          <p:spPr>
            <a:xfrm>
              <a:off x="1243584" y="3346704"/>
              <a:ext cx="31089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7C995325-859F-460B-92D5-1EBE94AD2423}"/>
              </a:ext>
            </a:extLst>
          </p:cNvPr>
          <p:cNvGrpSpPr/>
          <p:nvPr/>
        </p:nvGrpSpPr>
        <p:grpSpPr>
          <a:xfrm rot="5400000">
            <a:off x="5109307" y="2947318"/>
            <a:ext cx="244657" cy="312677"/>
            <a:chOff x="1234949" y="3329940"/>
            <a:chExt cx="319531" cy="312677"/>
          </a:xfrm>
        </p:grpSpPr>
        <p:cxnSp>
          <p:nvCxnSpPr>
            <p:cNvPr id="60" name="Conector recto 59">
              <a:extLst>
                <a:ext uri="{FF2B5EF4-FFF2-40B4-BE49-F238E27FC236}">
                  <a16:creationId xmlns:a16="http://schemas.microsoft.com/office/drawing/2014/main" id="{06C64C76-307A-4FB9-9CC9-58946AD653B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78610" y="3486279"/>
              <a:ext cx="31267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D949E45C-F810-4A96-874B-6D277C484541}"/>
                </a:ext>
              </a:extLst>
            </p:cNvPr>
            <p:cNvCxnSpPr/>
            <p:nvPr/>
          </p:nvCxnSpPr>
          <p:spPr>
            <a:xfrm>
              <a:off x="1243584" y="3346704"/>
              <a:ext cx="31089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2B53F593-7331-4C9F-8486-3C4F6F4E7D48}"/>
              </a:ext>
            </a:extLst>
          </p:cNvPr>
          <p:cNvGrpSpPr/>
          <p:nvPr/>
        </p:nvGrpSpPr>
        <p:grpSpPr>
          <a:xfrm rot="5400000">
            <a:off x="4600467" y="2492623"/>
            <a:ext cx="319530" cy="671103"/>
            <a:chOff x="1234950" y="3329939"/>
            <a:chExt cx="319530" cy="671103"/>
          </a:xfrm>
        </p:grpSpPr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F0690BAD-4A93-493C-A535-8CE20DF4B0E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99398" y="3665491"/>
              <a:ext cx="671103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63">
              <a:extLst>
                <a:ext uri="{FF2B5EF4-FFF2-40B4-BE49-F238E27FC236}">
                  <a16:creationId xmlns:a16="http://schemas.microsoft.com/office/drawing/2014/main" id="{517167FC-B6D3-4927-8A72-A56F200FF6BD}"/>
                </a:ext>
              </a:extLst>
            </p:cNvPr>
            <p:cNvCxnSpPr/>
            <p:nvPr/>
          </p:nvCxnSpPr>
          <p:spPr>
            <a:xfrm>
              <a:off x="1243584" y="3346704"/>
              <a:ext cx="31089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993A82E8-8394-49FC-B59B-5BB9CCD3ACD0}"/>
              </a:ext>
            </a:extLst>
          </p:cNvPr>
          <p:cNvCxnSpPr>
            <a:cxnSpLocks/>
          </p:cNvCxnSpPr>
          <p:nvPr/>
        </p:nvCxnSpPr>
        <p:spPr>
          <a:xfrm flipH="1">
            <a:off x="10510521" y="4299711"/>
            <a:ext cx="980439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upo 65">
            <a:extLst>
              <a:ext uri="{FF2B5EF4-FFF2-40B4-BE49-F238E27FC236}">
                <a16:creationId xmlns:a16="http://schemas.microsoft.com/office/drawing/2014/main" id="{75B0F662-CFA3-4EF1-8022-F24FB688461D}"/>
              </a:ext>
            </a:extLst>
          </p:cNvPr>
          <p:cNvGrpSpPr/>
          <p:nvPr/>
        </p:nvGrpSpPr>
        <p:grpSpPr>
          <a:xfrm rot="5400000">
            <a:off x="10238377" y="3985088"/>
            <a:ext cx="348005" cy="281239"/>
            <a:chOff x="1234949" y="3329939"/>
            <a:chExt cx="348005" cy="281239"/>
          </a:xfrm>
        </p:grpSpPr>
        <p:cxnSp>
          <p:nvCxnSpPr>
            <p:cNvPr id="67" name="Conector recto 66">
              <a:extLst>
                <a:ext uri="{FF2B5EF4-FFF2-40B4-BE49-F238E27FC236}">
                  <a16:creationId xmlns:a16="http://schemas.microsoft.com/office/drawing/2014/main" id="{C7146425-0EC5-4E8F-AD47-8C64048942A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94329" y="3470559"/>
              <a:ext cx="281239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>
              <a:extLst>
                <a:ext uri="{FF2B5EF4-FFF2-40B4-BE49-F238E27FC236}">
                  <a16:creationId xmlns:a16="http://schemas.microsoft.com/office/drawing/2014/main" id="{5B720587-BC4D-4AE3-A4F6-39DCDF2ACAF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13269" y="3177019"/>
              <a:ext cx="0" cy="33937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o 68">
            <a:extLst>
              <a:ext uri="{FF2B5EF4-FFF2-40B4-BE49-F238E27FC236}">
                <a16:creationId xmlns:a16="http://schemas.microsoft.com/office/drawing/2014/main" id="{11448506-92B2-4961-92FE-323C4B594284}"/>
              </a:ext>
            </a:extLst>
          </p:cNvPr>
          <p:cNvGrpSpPr/>
          <p:nvPr/>
        </p:nvGrpSpPr>
        <p:grpSpPr>
          <a:xfrm rot="5400000">
            <a:off x="9990253" y="3643675"/>
            <a:ext cx="348005" cy="281239"/>
            <a:chOff x="1234949" y="3329939"/>
            <a:chExt cx="348005" cy="281239"/>
          </a:xfrm>
        </p:grpSpPr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DE3A6243-EE58-4463-958D-34AEC027233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94329" y="3470559"/>
              <a:ext cx="281239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>
              <a:extLst>
                <a:ext uri="{FF2B5EF4-FFF2-40B4-BE49-F238E27FC236}">
                  <a16:creationId xmlns:a16="http://schemas.microsoft.com/office/drawing/2014/main" id="{23836382-653D-4C64-BE14-5716928E709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13269" y="3177019"/>
              <a:ext cx="0" cy="33937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FC574C2C-334D-488B-98EA-1EE25C2A9E11}"/>
              </a:ext>
            </a:extLst>
          </p:cNvPr>
          <p:cNvGrpSpPr/>
          <p:nvPr/>
        </p:nvGrpSpPr>
        <p:grpSpPr>
          <a:xfrm rot="5400000">
            <a:off x="9740220" y="3302535"/>
            <a:ext cx="348005" cy="281239"/>
            <a:chOff x="1234949" y="3329939"/>
            <a:chExt cx="348005" cy="281239"/>
          </a:xfrm>
        </p:grpSpPr>
        <p:cxnSp>
          <p:nvCxnSpPr>
            <p:cNvPr id="73" name="Conector recto 72">
              <a:extLst>
                <a:ext uri="{FF2B5EF4-FFF2-40B4-BE49-F238E27FC236}">
                  <a16:creationId xmlns:a16="http://schemas.microsoft.com/office/drawing/2014/main" id="{9482E4CF-344F-4990-9024-E38F79F268A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94329" y="3470559"/>
              <a:ext cx="281239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3">
              <a:extLst>
                <a:ext uri="{FF2B5EF4-FFF2-40B4-BE49-F238E27FC236}">
                  <a16:creationId xmlns:a16="http://schemas.microsoft.com/office/drawing/2014/main" id="{610AA8AF-DC7C-451F-9984-FBAC895D766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13269" y="3177019"/>
              <a:ext cx="0" cy="33937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F2913DFA-2E81-48F0-A5B8-7E287AE12A65}"/>
              </a:ext>
            </a:extLst>
          </p:cNvPr>
          <p:cNvGrpSpPr/>
          <p:nvPr/>
        </p:nvGrpSpPr>
        <p:grpSpPr>
          <a:xfrm rot="5400000">
            <a:off x="8872588" y="2331996"/>
            <a:ext cx="348005" cy="1532380"/>
            <a:chOff x="1234949" y="3329938"/>
            <a:chExt cx="348005" cy="1532380"/>
          </a:xfrm>
        </p:grpSpPr>
        <p:cxnSp>
          <p:nvCxnSpPr>
            <p:cNvPr id="76" name="Conector recto 75">
              <a:extLst>
                <a:ext uri="{FF2B5EF4-FFF2-40B4-BE49-F238E27FC236}">
                  <a16:creationId xmlns:a16="http://schemas.microsoft.com/office/drawing/2014/main" id="{F5AB051E-5639-48D2-8B7F-A47D14B0C6C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68759" y="4096128"/>
              <a:ext cx="153238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cto 76">
              <a:extLst>
                <a:ext uri="{FF2B5EF4-FFF2-40B4-BE49-F238E27FC236}">
                  <a16:creationId xmlns:a16="http://schemas.microsoft.com/office/drawing/2014/main" id="{F090254B-DFD7-4D4E-8852-A190216CB8C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13269" y="3177019"/>
              <a:ext cx="0" cy="33937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87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Detalle corte 2-2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4078730" y="1267807"/>
            <a:ext cx="7818086" cy="5022156"/>
            <a:chOff x="1941056" y="1140680"/>
            <a:chExt cx="7978799" cy="514928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66FCE1B-D30F-4067-B4DE-9861B18AF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1056" y="1140680"/>
              <a:ext cx="7978799" cy="5149283"/>
            </a:xfrm>
            <a:prstGeom prst="rect">
              <a:avLst/>
            </a:prstGeom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0D76619F-26FE-4AAA-ADFB-AFA1C5A5A5E5}"/>
                </a:ext>
              </a:extLst>
            </p:cNvPr>
            <p:cNvGrpSpPr/>
            <p:nvPr/>
          </p:nvGrpSpPr>
          <p:grpSpPr>
            <a:xfrm>
              <a:off x="4119725" y="1854215"/>
              <a:ext cx="4687951" cy="1708970"/>
              <a:chOff x="4089245" y="1854215"/>
              <a:chExt cx="4687951" cy="1708970"/>
            </a:xfrm>
          </p:grpSpPr>
          <p:cxnSp>
            <p:nvCxnSpPr>
              <p:cNvPr id="7" name="Conector recto 6">
                <a:extLst>
                  <a:ext uri="{FF2B5EF4-FFF2-40B4-BE49-F238E27FC236}">
                    <a16:creationId xmlns:a16="http://schemas.microsoft.com/office/drawing/2014/main" id="{7C662130-FFB4-4879-9569-182526AE21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9245" y="3174924"/>
                <a:ext cx="0" cy="38826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ector recto 9">
                <a:extLst>
                  <a:ext uri="{FF2B5EF4-FFF2-40B4-BE49-F238E27FC236}">
                    <a16:creationId xmlns:a16="http://schemas.microsoft.com/office/drawing/2014/main" id="{D6A271D8-CE0E-4CFC-9E02-92DE9D1A8444}"/>
                  </a:ext>
                </a:extLst>
              </p:cNvPr>
              <p:cNvCxnSpPr/>
              <p:nvPr/>
            </p:nvCxnSpPr>
            <p:spPr>
              <a:xfrm>
                <a:off x="4107968" y="3197641"/>
                <a:ext cx="674034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10">
                <a:extLst>
                  <a:ext uri="{FF2B5EF4-FFF2-40B4-BE49-F238E27FC236}">
                    <a16:creationId xmlns:a16="http://schemas.microsoft.com/office/drawing/2014/main" id="{8C1E04D5-57E9-4876-8B4F-B46AF0D9C5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4468" y="2841046"/>
                <a:ext cx="0" cy="38826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76612D16-19FF-4FEF-9A2C-2B844D7987A5}"/>
                  </a:ext>
                </a:extLst>
              </p:cNvPr>
              <p:cNvCxnSpPr/>
              <p:nvPr/>
            </p:nvCxnSpPr>
            <p:spPr>
              <a:xfrm>
                <a:off x="4773191" y="2863764"/>
                <a:ext cx="674034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cto 12">
                <a:extLst>
                  <a:ext uri="{FF2B5EF4-FFF2-40B4-BE49-F238E27FC236}">
                    <a16:creationId xmlns:a16="http://schemas.microsoft.com/office/drawing/2014/main" id="{3F0E8876-B6B4-4100-976C-61E446059B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7490" y="2510611"/>
                <a:ext cx="0" cy="38826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cto 13">
                <a:extLst>
                  <a:ext uri="{FF2B5EF4-FFF2-40B4-BE49-F238E27FC236}">
                    <a16:creationId xmlns:a16="http://schemas.microsoft.com/office/drawing/2014/main" id="{AE7BC5D1-36AA-45C2-AA52-D735274DE35B}"/>
                  </a:ext>
                </a:extLst>
              </p:cNvPr>
              <p:cNvCxnSpPr/>
              <p:nvPr/>
            </p:nvCxnSpPr>
            <p:spPr>
              <a:xfrm>
                <a:off x="5436214" y="2533328"/>
                <a:ext cx="674034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cto 14">
                <a:extLst>
                  <a:ext uri="{FF2B5EF4-FFF2-40B4-BE49-F238E27FC236}">
                    <a16:creationId xmlns:a16="http://schemas.microsoft.com/office/drawing/2014/main" id="{3DCF2827-19D6-4B6B-8E8F-2B2847940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0513" y="2183618"/>
                <a:ext cx="0" cy="38826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cto 15">
                <a:extLst>
                  <a:ext uri="{FF2B5EF4-FFF2-40B4-BE49-F238E27FC236}">
                    <a16:creationId xmlns:a16="http://schemas.microsoft.com/office/drawing/2014/main" id="{D57AEBEC-59AF-4DE0-A433-23BA76E58E91}"/>
                  </a:ext>
                </a:extLst>
              </p:cNvPr>
              <p:cNvCxnSpPr/>
              <p:nvPr/>
            </p:nvCxnSpPr>
            <p:spPr>
              <a:xfrm>
                <a:off x="6099236" y="2206335"/>
                <a:ext cx="674034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recto 16">
                <a:extLst>
                  <a:ext uri="{FF2B5EF4-FFF2-40B4-BE49-F238E27FC236}">
                    <a16:creationId xmlns:a16="http://schemas.microsoft.com/office/drawing/2014/main" id="{8BCF45F4-4448-459E-B2A7-0D56369A40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3536" y="1854215"/>
                <a:ext cx="0" cy="38826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cto 17">
                <a:extLst>
                  <a:ext uri="{FF2B5EF4-FFF2-40B4-BE49-F238E27FC236}">
                    <a16:creationId xmlns:a16="http://schemas.microsoft.com/office/drawing/2014/main" id="{8E4EA3F9-194A-4899-80ED-3F7B1E2438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2259" y="1876932"/>
                <a:ext cx="2014937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CDA6E711-6C96-4E44-BB76-354EACB0844B}"/>
                </a:ext>
              </a:extLst>
            </p:cNvPr>
            <p:cNvGrpSpPr/>
            <p:nvPr/>
          </p:nvGrpSpPr>
          <p:grpSpPr>
            <a:xfrm>
              <a:off x="4160163" y="2266028"/>
              <a:ext cx="3870427" cy="2031074"/>
              <a:chOff x="4376928" y="2247556"/>
              <a:chExt cx="2750312" cy="2031074"/>
            </a:xfrm>
          </p:grpSpPr>
          <p:cxnSp>
            <p:nvCxnSpPr>
              <p:cNvPr id="20" name="Conector recto 19">
                <a:extLst>
                  <a:ext uri="{FF2B5EF4-FFF2-40B4-BE49-F238E27FC236}">
                    <a16:creationId xmlns:a16="http://schemas.microsoft.com/office/drawing/2014/main" id="{5ED678E5-6540-49E2-BAD3-28D4FA15C2D3}"/>
                  </a:ext>
                </a:extLst>
              </p:cNvPr>
              <p:cNvCxnSpPr/>
              <p:nvPr/>
            </p:nvCxnSpPr>
            <p:spPr>
              <a:xfrm>
                <a:off x="4384910" y="3832860"/>
                <a:ext cx="0" cy="44577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cto 20">
                <a:extLst>
                  <a:ext uri="{FF2B5EF4-FFF2-40B4-BE49-F238E27FC236}">
                    <a16:creationId xmlns:a16="http://schemas.microsoft.com/office/drawing/2014/main" id="{1FC85DDB-E078-4764-9426-F0DE6B5D3BA3}"/>
                  </a:ext>
                </a:extLst>
              </p:cNvPr>
              <p:cNvCxnSpPr/>
              <p:nvPr/>
            </p:nvCxnSpPr>
            <p:spPr>
              <a:xfrm flipV="1">
                <a:off x="4376928" y="2247556"/>
                <a:ext cx="2267712" cy="1579716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cto 21">
                <a:extLst>
                  <a:ext uri="{FF2B5EF4-FFF2-40B4-BE49-F238E27FC236}">
                    <a16:creationId xmlns:a16="http://schemas.microsoft.com/office/drawing/2014/main" id="{A563D6F0-4626-4E04-BA3A-6A5891CAA15F}"/>
                  </a:ext>
                </a:extLst>
              </p:cNvPr>
              <p:cNvCxnSpPr/>
              <p:nvPr/>
            </p:nvCxnSpPr>
            <p:spPr>
              <a:xfrm>
                <a:off x="6649719" y="2247556"/>
                <a:ext cx="477521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33D19247-2629-461D-87B6-49493C2549F0}"/>
                </a:ext>
              </a:extLst>
            </p:cNvPr>
            <p:cNvGrpSpPr/>
            <p:nvPr/>
          </p:nvGrpSpPr>
          <p:grpSpPr>
            <a:xfrm>
              <a:off x="5405264" y="2682241"/>
              <a:ext cx="543484" cy="2273299"/>
              <a:chOff x="5265302" y="2687321"/>
              <a:chExt cx="386198" cy="2273299"/>
            </a:xfrm>
          </p:grpSpPr>
          <p:cxnSp>
            <p:nvCxnSpPr>
              <p:cNvPr id="24" name="Conector recto 23">
                <a:extLst>
                  <a:ext uri="{FF2B5EF4-FFF2-40B4-BE49-F238E27FC236}">
                    <a16:creationId xmlns:a16="http://schemas.microsoft.com/office/drawing/2014/main" id="{EFD098B3-C053-4D50-B21D-E97129211C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65302" y="2687321"/>
                <a:ext cx="386198" cy="270409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cto 24">
                <a:extLst>
                  <a:ext uri="{FF2B5EF4-FFF2-40B4-BE49-F238E27FC236}">
                    <a16:creationId xmlns:a16="http://schemas.microsoft.com/office/drawing/2014/main" id="{7CB400AA-1CA3-4DB6-8C1F-7141D5A21E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65302" y="2962809"/>
                <a:ext cx="1" cy="1997811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DC42B501-F296-487A-A7D2-AB7BF8CECA00}"/>
                </a:ext>
              </a:extLst>
            </p:cNvPr>
            <p:cNvGrpSpPr/>
            <p:nvPr/>
          </p:nvGrpSpPr>
          <p:grpSpPr>
            <a:xfrm>
              <a:off x="4227363" y="2269877"/>
              <a:ext cx="4922927" cy="2690742"/>
              <a:chOff x="4424680" y="2269877"/>
              <a:chExt cx="3498215" cy="2690742"/>
            </a:xfrm>
          </p:grpSpPr>
          <p:cxnSp>
            <p:nvCxnSpPr>
              <p:cNvPr id="27" name="Conector recto 26">
                <a:extLst>
                  <a:ext uri="{FF2B5EF4-FFF2-40B4-BE49-F238E27FC236}">
                    <a16:creationId xmlns:a16="http://schemas.microsoft.com/office/drawing/2014/main" id="{2327A0EA-2422-4324-947F-66CF36057500}"/>
                  </a:ext>
                </a:extLst>
              </p:cNvPr>
              <p:cNvCxnSpPr/>
              <p:nvPr/>
            </p:nvCxnSpPr>
            <p:spPr>
              <a:xfrm flipV="1">
                <a:off x="4424680" y="2269877"/>
                <a:ext cx="1861820" cy="1284072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27">
                <a:extLst>
                  <a:ext uri="{FF2B5EF4-FFF2-40B4-BE49-F238E27FC236}">
                    <a16:creationId xmlns:a16="http://schemas.microsoft.com/office/drawing/2014/main" id="{AFD5C27E-D337-4A69-8841-313C30122B8E}"/>
                  </a:ext>
                </a:extLst>
              </p:cNvPr>
              <p:cNvCxnSpPr/>
              <p:nvPr/>
            </p:nvCxnSpPr>
            <p:spPr>
              <a:xfrm>
                <a:off x="6284595" y="2272179"/>
                <a:ext cx="16383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28">
                <a:extLst>
                  <a:ext uri="{FF2B5EF4-FFF2-40B4-BE49-F238E27FC236}">
                    <a16:creationId xmlns:a16="http://schemas.microsoft.com/office/drawing/2014/main" id="{50144382-01BF-4B38-B666-770DC4326217}"/>
                  </a:ext>
                </a:extLst>
              </p:cNvPr>
              <p:cNvCxnSpPr/>
              <p:nvPr/>
            </p:nvCxnSpPr>
            <p:spPr>
              <a:xfrm>
                <a:off x="7922895" y="2273398"/>
                <a:ext cx="0" cy="210722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cto 29">
                <a:extLst>
                  <a:ext uri="{FF2B5EF4-FFF2-40B4-BE49-F238E27FC236}">
                    <a16:creationId xmlns:a16="http://schemas.microsoft.com/office/drawing/2014/main" id="{731FF2C4-D091-44C7-8FF8-AAA972AB1BC0}"/>
                  </a:ext>
                </a:extLst>
              </p:cNvPr>
              <p:cNvCxnSpPr/>
              <p:nvPr/>
            </p:nvCxnSpPr>
            <p:spPr>
              <a:xfrm>
                <a:off x="4424680" y="3563185"/>
                <a:ext cx="0" cy="1397434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D8DCEB89-15D7-4AA0-8112-BC4842876EF7}"/>
                </a:ext>
              </a:extLst>
            </p:cNvPr>
            <p:cNvGrpSpPr/>
            <p:nvPr/>
          </p:nvGrpSpPr>
          <p:grpSpPr>
            <a:xfrm>
              <a:off x="5791201" y="2452306"/>
              <a:ext cx="3270267" cy="270574"/>
              <a:chOff x="5535940" y="2452306"/>
              <a:chExt cx="2323841" cy="270574"/>
            </a:xfrm>
          </p:grpSpPr>
          <p:cxnSp>
            <p:nvCxnSpPr>
              <p:cNvPr id="32" name="Conector recto 31">
                <a:extLst>
                  <a:ext uri="{FF2B5EF4-FFF2-40B4-BE49-F238E27FC236}">
                    <a16:creationId xmlns:a16="http://schemas.microsoft.com/office/drawing/2014/main" id="{8351E110-CD2D-410C-9F64-22856FB8DB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5940" y="2452306"/>
                <a:ext cx="407937" cy="27057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cto 32">
                <a:extLst>
                  <a:ext uri="{FF2B5EF4-FFF2-40B4-BE49-F238E27FC236}">
                    <a16:creationId xmlns:a16="http://schemas.microsoft.com/office/drawing/2014/main" id="{E9739485-3363-4741-AE55-9B5A531A24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4970" y="2467546"/>
                <a:ext cx="1944811" cy="3617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6ADA4CEF-4FC4-4C89-BDD5-14A7887B2B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83551" y="2291814"/>
              <a:ext cx="0" cy="22895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1758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;p3">
            <a:extLst>
              <a:ext uri="{FF2B5EF4-FFF2-40B4-BE49-F238E27FC236}">
                <a16:creationId xmlns:a16="http://schemas.microsoft.com/office/drawing/2014/main" id="{BAF1249D-18C2-4802-BF2E-B40C5EF3F894}"/>
              </a:ext>
            </a:extLst>
          </p:cNvPr>
          <p:cNvSpPr/>
          <p:nvPr/>
        </p:nvSpPr>
        <p:spPr>
          <a:xfrm>
            <a:off x="0" y="1130611"/>
            <a:ext cx="12192000" cy="6908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2" descr="Iconos De Equipo, El Trabajo En Equipo, Negocio imagen png - imagen  transparente descarga gratui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20425"/>
          <a:stretch/>
        </p:blipFill>
        <p:spPr bwMode="auto">
          <a:xfrm>
            <a:off x="346841" y="1207146"/>
            <a:ext cx="520262" cy="5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08;p3"/>
          <p:cNvSpPr txBox="1"/>
          <p:nvPr/>
        </p:nvSpPr>
        <p:spPr>
          <a:xfrm>
            <a:off x="867103" y="1315277"/>
            <a:ext cx="982306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Trabajo Grupal: </a:t>
            </a:r>
            <a:r>
              <a:rPr lang="es-ES" sz="2000" dirty="0">
                <a:solidFill>
                  <a:schemeClr val="bg1"/>
                </a:solidFill>
              </a:rPr>
              <a:t>Interpretando planos de cimentación</a:t>
            </a:r>
          </a:p>
        </p:txBody>
      </p:sp>
      <p:sp>
        <p:nvSpPr>
          <p:cNvPr id="26" name="Google Shape;108;p3"/>
          <p:cNvSpPr txBox="1"/>
          <p:nvPr/>
        </p:nvSpPr>
        <p:spPr>
          <a:xfrm>
            <a:off x="272146" y="2006102"/>
            <a:ext cx="8317672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es-ES" sz="1800" b="1" i="0" u="none" strike="noStrike" cap="none" dirty="0">
                <a:solidFill>
                  <a:schemeClr val="tx1"/>
                </a:solidFill>
                <a:sym typeface="Arial"/>
              </a:rPr>
              <a:t>Actividades:</a:t>
            </a:r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Revisar el plano e identificar:</a:t>
            </a:r>
          </a:p>
          <a:p>
            <a:pPr marL="714375" indent="-3492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714375" algn="l"/>
              </a:tabLst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 configuración de la cimentación y los tipos de cimentaciones que lo conforman.</a:t>
            </a:r>
          </a:p>
          <a:p>
            <a:pPr marL="714375" indent="-3492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714375" algn="l"/>
              </a:tabLst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Las dimensiones y niveles de los tipos de cimentaciones, así como del tanque cisterna.</a:t>
            </a:r>
          </a:p>
          <a:p>
            <a:pPr marL="714375" indent="-3492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714375" algn="l"/>
              </a:tabLst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Las especificaciones técnicas de los elementos que la conforman, como tipo de cemento, resistencia de concreto, entre otros.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8825494" y="2067399"/>
            <a:ext cx="3109902" cy="837510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8" name="Picture 6" descr="Icono De Reloj De Diseño, Clipart De Reloj, Reloj Los Iconos, Icono De Reloj  PNG y Vector para Descargar Gratis | Png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t="8219" r="6853" b="10061"/>
          <a:stretch/>
        </p:blipFill>
        <p:spPr bwMode="auto">
          <a:xfrm>
            <a:off x="9130746" y="2307883"/>
            <a:ext cx="449417" cy="43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9815839" y="2294953"/>
            <a:ext cx="131318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90 minutos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8831494" y="3242155"/>
            <a:ext cx="3103902" cy="2756863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4" name="Picture 4" descr="Responder - Iconos gratis de educació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488" y="2920592"/>
            <a:ext cx="903534" cy="90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108;p3"/>
          <p:cNvSpPr txBox="1"/>
          <p:nvPr/>
        </p:nvSpPr>
        <p:spPr>
          <a:xfrm>
            <a:off x="9130746" y="3830703"/>
            <a:ext cx="2804650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¿Consideras que todas las cimentaciones están conectadas entre si?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endParaRPr lang="es-PE" sz="18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10066678" y="3202563"/>
            <a:ext cx="1467068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4000"/>
            </a:pPr>
            <a:r>
              <a:rPr lang="es-ES" sz="1800" b="1" dirty="0">
                <a:solidFill>
                  <a:schemeClr val="tx1"/>
                </a:solidFill>
              </a:rPr>
              <a:t>Responder:</a:t>
            </a:r>
          </a:p>
        </p:txBody>
      </p:sp>
      <p:sp>
        <p:nvSpPr>
          <p:cNvPr id="19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20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416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7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CFF5DB-9F88-442B-B2DA-3BA8E4E1A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913" y="1821436"/>
            <a:ext cx="7242234" cy="4410655"/>
          </a:xfrm>
          <a:prstGeom prst="rect">
            <a:avLst/>
          </a:prstGeom>
        </p:spPr>
      </p:pic>
      <p:sp>
        <p:nvSpPr>
          <p:cNvPr id="6" name="Google Shape;107;p3">
            <a:extLst>
              <a:ext uri="{FF2B5EF4-FFF2-40B4-BE49-F238E27FC236}">
                <a16:creationId xmlns:a16="http://schemas.microsoft.com/office/drawing/2014/main" id="{BAF1249D-18C2-4802-BF2E-B40C5EF3F894}"/>
              </a:ext>
            </a:extLst>
          </p:cNvPr>
          <p:cNvSpPr/>
          <p:nvPr/>
        </p:nvSpPr>
        <p:spPr>
          <a:xfrm>
            <a:off x="0" y="1130611"/>
            <a:ext cx="12192000" cy="6908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2" descr="Iconos De Equipo, El Trabajo En Equipo, Negocio imagen png - imagen  transparente descarga gratui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20425"/>
          <a:stretch/>
        </p:blipFill>
        <p:spPr bwMode="auto">
          <a:xfrm>
            <a:off x="346841" y="1207146"/>
            <a:ext cx="520262" cy="5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08;p3"/>
          <p:cNvSpPr txBox="1"/>
          <p:nvPr/>
        </p:nvSpPr>
        <p:spPr>
          <a:xfrm>
            <a:off x="867103" y="1315277"/>
            <a:ext cx="982306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Trabajo Grupal: </a:t>
            </a:r>
            <a:r>
              <a:rPr lang="es-ES" sz="20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Desplazamiento de suelos</a:t>
            </a:r>
          </a:p>
        </p:txBody>
      </p:sp>
    </p:spTree>
    <p:extLst>
      <p:ext uri="{BB962C8B-B14F-4D97-AF65-F5344CB8AC3E}">
        <p14:creationId xmlns:p14="http://schemas.microsoft.com/office/powerpoint/2010/main" val="2547661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770266"/>
            <a:ext cx="12192000" cy="2618854"/>
            <a:chOff x="-3" y="1404506"/>
            <a:chExt cx="12192000" cy="2618854"/>
          </a:xfrm>
        </p:grpSpPr>
        <p:sp>
          <p:nvSpPr>
            <p:cNvPr id="6" name="Recortar y redondear rectángulo de esquina sencilla 5"/>
            <p:cNvSpPr/>
            <p:nvPr/>
          </p:nvSpPr>
          <p:spPr>
            <a:xfrm flipH="1">
              <a:off x="-1" y="1404506"/>
              <a:ext cx="3225800" cy="956308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Google Shape;107;p3">
              <a:extLst>
                <a:ext uri="{FF2B5EF4-FFF2-40B4-BE49-F238E27FC236}">
                  <a16:creationId xmlns:a16="http://schemas.microsoft.com/office/drawing/2014/main" id="{BAF1249D-18C2-4802-BF2E-B40C5EF3F894}"/>
                </a:ext>
              </a:extLst>
            </p:cNvPr>
            <p:cNvSpPr/>
            <p:nvPr/>
          </p:nvSpPr>
          <p:spPr>
            <a:xfrm>
              <a:off x="-3" y="1686615"/>
              <a:ext cx="12192000" cy="2336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"/>
          <p:cNvSpPr txBox="1"/>
          <p:nvPr/>
        </p:nvSpPr>
        <p:spPr>
          <a:xfrm>
            <a:off x="586373" y="2803937"/>
            <a:ext cx="11019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Elementos estructurales y niveles</a:t>
            </a:r>
          </a:p>
        </p:txBody>
      </p:sp>
      <p:sp>
        <p:nvSpPr>
          <p:cNvPr id="9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8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758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1424469" y="1752560"/>
            <a:ext cx="9782958" cy="4509495"/>
            <a:chOff x="1008475" y="1662395"/>
            <a:chExt cx="11183525" cy="4773626"/>
          </a:xfrm>
        </p:grpSpPr>
        <p:sp>
          <p:nvSpPr>
            <p:cNvPr id="13" name="Rectángulo 12"/>
            <p:cNvSpPr/>
            <p:nvPr/>
          </p:nvSpPr>
          <p:spPr>
            <a:xfrm>
              <a:off x="1008475" y="1662395"/>
              <a:ext cx="11183525" cy="3404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grpSp>
          <p:nvGrpSpPr>
            <p:cNvPr id="14" name="Grupo 13"/>
            <p:cNvGrpSpPr/>
            <p:nvPr/>
          </p:nvGrpSpPr>
          <p:grpSpPr>
            <a:xfrm>
              <a:off x="1011218" y="1726438"/>
              <a:ext cx="10857422" cy="4709583"/>
              <a:chOff x="962714" y="1659054"/>
              <a:chExt cx="10857422" cy="4709583"/>
            </a:xfrm>
          </p:grpSpPr>
          <p:pic>
            <p:nvPicPr>
              <p:cNvPr id="15" name="Imagen 14"/>
              <p:cNvPicPr>
                <a:picLocks noChangeAspect="1"/>
              </p:cNvPicPr>
              <p:nvPr/>
            </p:nvPicPr>
            <p:blipFill rotWithShape="1">
              <a:blip r:embed="rId3"/>
              <a:srcRect l="1281" t="86920" r="81906"/>
              <a:stretch/>
            </p:blipFill>
            <p:spPr>
              <a:xfrm>
                <a:off x="11085538" y="4817510"/>
                <a:ext cx="734596" cy="615622"/>
              </a:xfrm>
              <a:prstGeom prst="rect">
                <a:avLst/>
              </a:prstGeom>
            </p:spPr>
          </p:pic>
          <p:pic>
            <p:nvPicPr>
              <p:cNvPr id="16" name="Imagen 15"/>
              <p:cNvPicPr>
                <a:picLocks noChangeAspect="1"/>
              </p:cNvPicPr>
              <p:nvPr/>
            </p:nvPicPr>
            <p:blipFill rotWithShape="1">
              <a:blip r:embed="rId3"/>
              <a:srcRect l="1281" t="86920" r="81906"/>
              <a:stretch/>
            </p:blipFill>
            <p:spPr>
              <a:xfrm>
                <a:off x="11109966" y="5340720"/>
                <a:ext cx="710170" cy="616011"/>
              </a:xfrm>
              <a:prstGeom prst="rect">
                <a:avLst/>
              </a:prstGeom>
            </p:spPr>
          </p:pic>
          <p:pic>
            <p:nvPicPr>
              <p:cNvPr id="17" name="Imagen 16"/>
              <p:cNvPicPr>
                <a:picLocks noChangeAspect="1"/>
              </p:cNvPicPr>
              <p:nvPr/>
            </p:nvPicPr>
            <p:blipFill rotWithShape="1">
              <a:blip r:embed="rId3"/>
              <a:srcRect l="1281" t="86920" r="81906"/>
              <a:stretch/>
            </p:blipFill>
            <p:spPr>
              <a:xfrm>
                <a:off x="10986924" y="5744069"/>
                <a:ext cx="824050" cy="616009"/>
              </a:xfrm>
              <a:prstGeom prst="rect">
                <a:avLst/>
              </a:prstGeom>
            </p:spPr>
          </p:pic>
          <p:pic>
            <p:nvPicPr>
              <p:cNvPr id="18" name="Imagen 17"/>
              <p:cNvPicPr>
                <a:picLocks noChangeAspect="1"/>
              </p:cNvPicPr>
              <p:nvPr/>
            </p:nvPicPr>
            <p:blipFill rotWithShape="1">
              <a:blip r:embed="rId3"/>
              <a:srcRect l="1281" t="86920" r="81906"/>
              <a:stretch/>
            </p:blipFill>
            <p:spPr>
              <a:xfrm>
                <a:off x="10059396" y="4814791"/>
                <a:ext cx="1056940" cy="616011"/>
              </a:xfrm>
              <a:prstGeom prst="rect">
                <a:avLst/>
              </a:prstGeom>
            </p:spPr>
          </p:pic>
          <p:pic>
            <p:nvPicPr>
              <p:cNvPr id="19" name="Imagen 18"/>
              <p:cNvPicPr>
                <a:picLocks noChangeAspect="1"/>
              </p:cNvPicPr>
              <p:nvPr/>
            </p:nvPicPr>
            <p:blipFill rotWithShape="1">
              <a:blip r:embed="rId3"/>
              <a:srcRect l="1281" t="86920" r="81906"/>
              <a:stretch/>
            </p:blipFill>
            <p:spPr>
              <a:xfrm>
                <a:off x="10080570" y="5354041"/>
                <a:ext cx="1056940" cy="616010"/>
              </a:xfrm>
              <a:prstGeom prst="rect">
                <a:avLst/>
              </a:prstGeom>
            </p:spPr>
          </p:pic>
          <p:pic>
            <p:nvPicPr>
              <p:cNvPr id="21" name="Imagen 20"/>
              <p:cNvPicPr>
                <a:picLocks noChangeAspect="1"/>
              </p:cNvPicPr>
              <p:nvPr/>
            </p:nvPicPr>
            <p:blipFill rotWithShape="1">
              <a:blip r:embed="rId3"/>
              <a:srcRect l="1281" t="86920" r="81906"/>
              <a:stretch/>
            </p:blipFill>
            <p:spPr>
              <a:xfrm>
                <a:off x="10053996" y="5735941"/>
                <a:ext cx="1056940" cy="616011"/>
              </a:xfrm>
              <a:prstGeom prst="rect">
                <a:avLst/>
              </a:prstGeom>
            </p:spPr>
          </p:pic>
          <p:pic>
            <p:nvPicPr>
              <p:cNvPr id="22" name="Imagen 21"/>
              <p:cNvPicPr>
                <a:picLocks noChangeAspect="1"/>
              </p:cNvPicPr>
              <p:nvPr/>
            </p:nvPicPr>
            <p:blipFill rotWithShape="1">
              <a:blip r:embed="rId3"/>
              <a:srcRect l="1281" t="86920" r="81906"/>
              <a:stretch/>
            </p:blipFill>
            <p:spPr>
              <a:xfrm>
                <a:off x="8914339" y="4819798"/>
                <a:ext cx="1309007" cy="675308"/>
              </a:xfrm>
              <a:prstGeom prst="rect">
                <a:avLst/>
              </a:prstGeom>
            </p:spPr>
          </p:pic>
          <p:pic>
            <p:nvPicPr>
              <p:cNvPr id="23" name="Imagen 22"/>
              <p:cNvPicPr>
                <a:picLocks noChangeAspect="1"/>
              </p:cNvPicPr>
              <p:nvPr/>
            </p:nvPicPr>
            <p:blipFill rotWithShape="1">
              <a:blip r:embed="rId3"/>
              <a:srcRect l="1281" t="86920" r="81906"/>
              <a:stretch/>
            </p:blipFill>
            <p:spPr>
              <a:xfrm>
                <a:off x="9047141" y="5365723"/>
                <a:ext cx="1065680" cy="616010"/>
              </a:xfrm>
              <a:prstGeom prst="rect">
                <a:avLst/>
              </a:prstGeom>
            </p:spPr>
          </p:pic>
          <p:pic>
            <p:nvPicPr>
              <p:cNvPr id="24" name="Imagen 23"/>
              <p:cNvPicPr>
                <a:picLocks noChangeAspect="1"/>
              </p:cNvPicPr>
              <p:nvPr/>
            </p:nvPicPr>
            <p:blipFill rotWithShape="1">
              <a:blip r:embed="rId3"/>
              <a:srcRect l="1281" t="86920" r="81906"/>
              <a:stretch/>
            </p:blipFill>
            <p:spPr>
              <a:xfrm>
                <a:off x="9031099" y="5742632"/>
                <a:ext cx="1056941" cy="616009"/>
              </a:xfrm>
              <a:prstGeom prst="rect">
                <a:avLst/>
              </a:prstGeom>
            </p:spPr>
          </p:pic>
          <p:pic>
            <p:nvPicPr>
              <p:cNvPr id="25" name="Imagen 24"/>
              <p:cNvPicPr>
                <a:picLocks noChangeAspect="1"/>
              </p:cNvPicPr>
              <p:nvPr/>
            </p:nvPicPr>
            <p:blipFill rotWithShape="1">
              <a:blip r:embed="rId4"/>
              <a:srcRect l="1281" r="1748"/>
              <a:stretch/>
            </p:blipFill>
            <p:spPr>
              <a:xfrm>
                <a:off x="2980248" y="1659054"/>
                <a:ext cx="6095999" cy="4709583"/>
              </a:xfrm>
              <a:prstGeom prst="rect">
                <a:avLst/>
              </a:prstGeom>
            </p:spPr>
          </p:pic>
          <p:pic>
            <p:nvPicPr>
              <p:cNvPr id="26" name="Imagen 25"/>
              <p:cNvPicPr>
                <a:picLocks noChangeAspect="1"/>
              </p:cNvPicPr>
              <p:nvPr/>
            </p:nvPicPr>
            <p:blipFill rotWithShape="1">
              <a:blip r:embed="rId3"/>
              <a:srcRect l="1281" t="86920" r="81906"/>
              <a:stretch/>
            </p:blipFill>
            <p:spPr>
              <a:xfrm>
                <a:off x="1973218" y="4727431"/>
                <a:ext cx="1056940" cy="616010"/>
              </a:xfrm>
              <a:prstGeom prst="rect">
                <a:avLst/>
              </a:prstGeom>
            </p:spPr>
          </p:pic>
          <p:pic>
            <p:nvPicPr>
              <p:cNvPr id="27" name="Imagen 26"/>
              <p:cNvPicPr>
                <a:picLocks noChangeAspect="1"/>
              </p:cNvPicPr>
              <p:nvPr/>
            </p:nvPicPr>
            <p:blipFill rotWithShape="1">
              <a:blip r:embed="rId3"/>
              <a:srcRect l="1281" t="86920" r="81906"/>
              <a:stretch/>
            </p:blipFill>
            <p:spPr>
              <a:xfrm>
                <a:off x="1992600" y="5315717"/>
                <a:ext cx="1026856" cy="616010"/>
              </a:xfrm>
              <a:prstGeom prst="rect">
                <a:avLst/>
              </a:prstGeom>
            </p:spPr>
          </p:pic>
          <p:pic>
            <p:nvPicPr>
              <p:cNvPr id="28" name="Imagen 27"/>
              <p:cNvPicPr>
                <a:picLocks noChangeAspect="1"/>
              </p:cNvPicPr>
              <p:nvPr/>
            </p:nvPicPr>
            <p:blipFill rotWithShape="1">
              <a:blip r:embed="rId3"/>
              <a:srcRect l="1281" t="86920" r="81906"/>
              <a:stretch/>
            </p:blipFill>
            <p:spPr>
              <a:xfrm>
                <a:off x="1966026" y="5743288"/>
                <a:ext cx="1056941" cy="616008"/>
              </a:xfrm>
              <a:prstGeom prst="rect">
                <a:avLst/>
              </a:prstGeom>
            </p:spPr>
          </p:pic>
          <p:pic>
            <p:nvPicPr>
              <p:cNvPr id="29" name="Imagen 28"/>
              <p:cNvPicPr>
                <a:picLocks noChangeAspect="1"/>
              </p:cNvPicPr>
              <p:nvPr/>
            </p:nvPicPr>
            <p:blipFill rotWithShape="1">
              <a:blip r:embed="rId3"/>
              <a:srcRect l="1281" t="86920" r="81906"/>
              <a:stretch/>
            </p:blipFill>
            <p:spPr>
              <a:xfrm>
                <a:off x="965371" y="4724710"/>
                <a:ext cx="1056940" cy="616010"/>
              </a:xfrm>
              <a:prstGeom prst="rect">
                <a:avLst/>
              </a:prstGeom>
            </p:spPr>
          </p:pic>
          <p:pic>
            <p:nvPicPr>
              <p:cNvPr id="30" name="Imagen 29"/>
              <p:cNvPicPr>
                <a:picLocks noChangeAspect="1"/>
              </p:cNvPicPr>
              <p:nvPr/>
            </p:nvPicPr>
            <p:blipFill rotWithShape="1">
              <a:blip r:embed="rId3"/>
              <a:srcRect l="1281" t="86920" r="81906"/>
              <a:stretch/>
            </p:blipFill>
            <p:spPr>
              <a:xfrm>
                <a:off x="968873" y="5329037"/>
                <a:ext cx="1056940" cy="616010"/>
              </a:xfrm>
              <a:prstGeom prst="rect">
                <a:avLst/>
              </a:prstGeom>
            </p:spPr>
          </p:pic>
          <p:pic>
            <p:nvPicPr>
              <p:cNvPr id="31" name="Imagen 30"/>
              <p:cNvPicPr>
                <a:picLocks noChangeAspect="1"/>
              </p:cNvPicPr>
              <p:nvPr/>
            </p:nvPicPr>
            <p:blipFill rotWithShape="1">
              <a:blip r:embed="rId3"/>
              <a:srcRect l="1281" t="86920" r="81906"/>
              <a:stretch/>
            </p:blipFill>
            <p:spPr>
              <a:xfrm>
                <a:off x="962714" y="5743023"/>
                <a:ext cx="1056940" cy="616011"/>
              </a:xfrm>
              <a:prstGeom prst="rect">
                <a:avLst/>
              </a:prstGeom>
            </p:spPr>
          </p:pic>
        </p:grpSp>
      </p:grpSp>
      <p:sp>
        <p:nvSpPr>
          <p:cNvPr id="32" name="Rectángulo redondeado 31"/>
          <p:cNvSpPr/>
          <p:nvPr/>
        </p:nvSpPr>
        <p:spPr>
          <a:xfrm>
            <a:off x="1293073" y="3553973"/>
            <a:ext cx="1034703" cy="546423"/>
          </a:xfrm>
          <a:prstGeom prst="roundRect">
            <a:avLst/>
          </a:prstGeom>
          <a:solidFill>
            <a:srgbClr val="F8CBAD"/>
          </a:solidFill>
          <a:ln w="28575">
            <a:solidFill>
              <a:srgbClr val="FF4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800" dirty="0">
                <a:solidFill>
                  <a:schemeClr val="tx1"/>
                </a:solidFill>
              </a:rPr>
              <a:t>Viga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2188293" y="2578460"/>
            <a:ext cx="962196" cy="546423"/>
          </a:xfrm>
          <a:prstGeom prst="roundRect">
            <a:avLst/>
          </a:prstGeom>
          <a:solidFill>
            <a:srgbClr val="F8CBAD"/>
          </a:solidFill>
          <a:ln w="28575">
            <a:solidFill>
              <a:srgbClr val="FF4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800" dirty="0">
                <a:solidFill>
                  <a:schemeClr val="tx1"/>
                </a:solidFill>
              </a:rPr>
              <a:t>Muro</a:t>
            </a:r>
          </a:p>
        </p:txBody>
      </p:sp>
      <p:sp>
        <p:nvSpPr>
          <p:cNvPr id="34" name="Rectángulo redondeado 33"/>
          <p:cNvSpPr/>
          <p:nvPr/>
        </p:nvSpPr>
        <p:spPr>
          <a:xfrm>
            <a:off x="1274382" y="5006516"/>
            <a:ext cx="1827822" cy="546423"/>
          </a:xfrm>
          <a:prstGeom prst="roundRect">
            <a:avLst/>
          </a:prstGeom>
          <a:solidFill>
            <a:srgbClr val="F8CBAD"/>
          </a:solidFill>
          <a:ln w="28575">
            <a:solidFill>
              <a:srgbClr val="FF4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800" dirty="0">
                <a:solidFill>
                  <a:schemeClr val="tx1"/>
                </a:solidFill>
              </a:rPr>
              <a:t>Cimentación</a:t>
            </a:r>
          </a:p>
        </p:txBody>
      </p:sp>
      <p:sp>
        <p:nvSpPr>
          <p:cNvPr id="35" name="Rectángulo redondeado 34"/>
          <p:cNvSpPr/>
          <p:nvPr/>
        </p:nvSpPr>
        <p:spPr>
          <a:xfrm>
            <a:off x="8802951" y="4438070"/>
            <a:ext cx="1542164" cy="551538"/>
          </a:xfrm>
          <a:prstGeom prst="roundRect">
            <a:avLst/>
          </a:prstGeom>
          <a:solidFill>
            <a:srgbClr val="F8CBAD"/>
          </a:solidFill>
          <a:ln w="28575">
            <a:solidFill>
              <a:srgbClr val="FF4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800" dirty="0">
                <a:solidFill>
                  <a:schemeClr val="tx1"/>
                </a:solidFill>
              </a:rPr>
              <a:t>Escalera</a:t>
            </a:r>
          </a:p>
        </p:txBody>
      </p:sp>
      <p:sp>
        <p:nvSpPr>
          <p:cNvPr id="36" name="Rectángulo redondeado 35"/>
          <p:cNvSpPr/>
          <p:nvPr/>
        </p:nvSpPr>
        <p:spPr>
          <a:xfrm>
            <a:off x="7762760" y="1915017"/>
            <a:ext cx="962196" cy="546423"/>
          </a:xfrm>
          <a:prstGeom prst="roundRect">
            <a:avLst/>
          </a:prstGeom>
          <a:solidFill>
            <a:srgbClr val="F8CBAD"/>
          </a:solidFill>
          <a:ln w="28575">
            <a:solidFill>
              <a:srgbClr val="FF4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800" dirty="0">
                <a:solidFill>
                  <a:schemeClr val="tx1"/>
                </a:solidFill>
              </a:rPr>
              <a:t>Losa</a:t>
            </a:r>
          </a:p>
        </p:txBody>
      </p:sp>
      <p:cxnSp>
        <p:nvCxnSpPr>
          <p:cNvPr id="37" name="Google Shape;613;p35"/>
          <p:cNvCxnSpPr/>
          <p:nvPr/>
        </p:nvCxnSpPr>
        <p:spPr>
          <a:xfrm>
            <a:off x="3150489" y="2851671"/>
            <a:ext cx="763824" cy="406856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" name="Google Shape;613;p35"/>
          <p:cNvCxnSpPr/>
          <p:nvPr/>
        </p:nvCxnSpPr>
        <p:spPr>
          <a:xfrm>
            <a:off x="2348430" y="3781665"/>
            <a:ext cx="1746613" cy="31873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9" name="Google Shape;613;p35"/>
          <p:cNvCxnSpPr/>
          <p:nvPr/>
        </p:nvCxnSpPr>
        <p:spPr>
          <a:xfrm>
            <a:off x="3129350" y="5303598"/>
            <a:ext cx="1743611" cy="321939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" name="Google Shape;613;p35"/>
          <p:cNvCxnSpPr>
            <a:stCxn id="36" idx="1"/>
          </p:cNvCxnSpPr>
          <p:nvPr/>
        </p:nvCxnSpPr>
        <p:spPr>
          <a:xfrm flipH="1">
            <a:off x="5524703" y="2188229"/>
            <a:ext cx="2238057" cy="224984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1" name="Google Shape;613;p35"/>
          <p:cNvCxnSpPr>
            <a:stCxn id="43" idx="1"/>
          </p:cNvCxnSpPr>
          <p:nvPr/>
        </p:nvCxnSpPr>
        <p:spPr>
          <a:xfrm flipH="1">
            <a:off x="7724685" y="3258528"/>
            <a:ext cx="790094" cy="594838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2" name="Google Shape;613;p35"/>
          <p:cNvCxnSpPr/>
          <p:nvPr/>
        </p:nvCxnSpPr>
        <p:spPr>
          <a:xfrm flipH="1">
            <a:off x="6904934" y="4796754"/>
            <a:ext cx="1898017" cy="50684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3" name="Rectángulo redondeado 42"/>
          <p:cNvSpPr/>
          <p:nvPr/>
        </p:nvSpPr>
        <p:spPr>
          <a:xfrm>
            <a:off x="8514779" y="2985316"/>
            <a:ext cx="1827822" cy="546423"/>
          </a:xfrm>
          <a:prstGeom prst="roundRect">
            <a:avLst/>
          </a:prstGeom>
          <a:solidFill>
            <a:srgbClr val="F8CBAD"/>
          </a:solidFill>
          <a:ln w="28575">
            <a:solidFill>
              <a:srgbClr val="FF4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800" dirty="0">
                <a:solidFill>
                  <a:schemeClr val="tx1"/>
                </a:solidFill>
              </a:rPr>
              <a:t>Columna</a:t>
            </a:r>
          </a:p>
        </p:txBody>
      </p:sp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Elementos estructurales que conforman la vivienda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563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Plano estructural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Google Shape;69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4409" y="1158317"/>
            <a:ext cx="4272254" cy="47194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99;p38"/>
          <p:cNvSpPr/>
          <p:nvPr/>
        </p:nvSpPr>
        <p:spPr>
          <a:xfrm>
            <a:off x="6339750" y="1511309"/>
            <a:ext cx="907357" cy="43959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MURO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00;p38"/>
          <p:cNvSpPr/>
          <p:nvPr/>
        </p:nvSpPr>
        <p:spPr>
          <a:xfrm>
            <a:off x="11078194" y="5000018"/>
            <a:ext cx="1014136" cy="469318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ESCALERA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701;p38"/>
          <p:cNvSpPr/>
          <p:nvPr/>
        </p:nvSpPr>
        <p:spPr>
          <a:xfrm>
            <a:off x="6136692" y="4979870"/>
            <a:ext cx="1245986" cy="469318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COLUMNA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02;p38"/>
          <p:cNvSpPr/>
          <p:nvPr/>
        </p:nvSpPr>
        <p:spPr>
          <a:xfrm>
            <a:off x="10936338" y="1378095"/>
            <a:ext cx="1120650" cy="425909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LOSA ALIGERADA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" name="Google Shape;703;p38"/>
          <p:cNvCxnSpPr>
            <a:endCxn id="6" idx="2"/>
          </p:cNvCxnSpPr>
          <p:nvPr/>
        </p:nvCxnSpPr>
        <p:spPr>
          <a:xfrm rot="10800000">
            <a:off x="6793428" y="1950899"/>
            <a:ext cx="1178400" cy="3030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" name="Google Shape;704;p38"/>
          <p:cNvCxnSpPr>
            <a:endCxn id="10" idx="0"/>
          </p:cNvCxnSpPr>
          <p:nvPr/>
        </p:nvCxnSpPr>
        <p:spPr>
          <a:xfrm flipH="1">
            <a:off x="6759685" y="4633370"/>
            <a:ext cx="1190400" cy="346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" name="Google Shape;705;p38"/>
          <p:cNvCxnSpPr>
            <a:endCxn id="7" idx="0"/>
          </p:cNvCxnSpPr>
          <p:nvPr/>
        </p:nvCxnSpPr>
        <p:spPr>
          <a:xfrm>
            <a:off x="10394862" y="4204718"/>
            <a:ext cx="1190400" cy="795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" name="Google Shape;706;p38"/>
          <p:cNvCxnSpPr>
            <a:endCxn id="11" idx="2"/>
          </p:cNvCxnSpPr>
          <p:nvPr/>
        </p:nvCxnSpPr>
        <p:spPr>
          <a:xfrm rot="10800000" flipH="1">
            <a:off x="10204263" y="1804004"/>
            <a:ext cx="1292400" cy="1347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" name="Google Shape;707;p38"/>
          <p:cNvSpPr/>
          <p:nvPr/>
        </p:nvSpPr>
        <p:spPr>
          <a:xfrm>
            <a:off x="7859210" y="5641429"/>
            <a:ext cx="2893671" cy="346551"/>
          </a:xfrm>
          <a:prstGeom prst="snip1Rect">
            <a:avLst>
              <a:gd name="adj" fmla="val 16667"/>
            </a:avLst>
          </a:prstGeom>
          <a:solidFill>
            <a:srgbClr val="7F7F7F"/>
          </a:solidFill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PLANO ESTRUCTURAL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710;p38" descr="Ingenieros Civiles con CAD: ¿Por qué deben usarlo? 🏢【2021 】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538" y="3073312"/>
            <a:ext cx="5755531" cy="305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12;p38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778" r="89778">
                        <a14:foregroundMark x1="39111" y1="12889" x2="48889" y2="56000"/>
                        <a14:foregroundMark x1="57333" y1="11556" x2="58667" y2="50222"/>
                        <a14:foregroundMark x1="42222" y1="62667" x2="18667" y2="79556"/>
                        <a14:foregroundMark x1="39111" y1="64000" x2="58667" y2="65778"/>
                        <a14:foregroundMark x1="39111" y1="80889" x2="39111" y2="80889"/>
                        <a14:foregroundMark x1="67111" y1="83556" x2="67111" y2="83556"/>
                        <a14:foregroundMark x1="36889" y1="86222" x2="39556" y2="86222"/>
                        <a14:foregroundMark x1="20889" y1="64000" x2="19556" y2="90667"/>
                        <a14:foregroundMark x1="16444" y1="65333" x2="38222" y2="56889"/>
                        <a14:foregroundMark x1="13333" y1="64444" x2="14667" y2="97778"/>
                        <a14:foregroundMark x1="22667" y1="82667" x2="23111" y2="97778"/>
                        <a14:foregroundMark x1="31111" y1="76000" x2="31111" y2="97778"/>
                        <a14:foregroundMark x1="32889" y1="80889" x2="44000" y2="82222"/>
                        <a14:foregroundMark x1="55111" y1="82667" x2="72000" y2="82667"/>
                        <a14:foregroundMark x1="51556" y1="69778" x2="51556" y2="97333"/>
                        <a14:foregroundMark x1="36444" y1="71556" x2="37333" y2="97778"/>
                        <a14:foregroundMark x1="40444" y1="72000" x2="41333" y2="97333"/>
                        <a14:foregroundMark x1="47556" y1="71556" x2="47111" y2="99111"/>
                        <a14:foregroundMark x1="61333" y1="67556" x2="64000" y2="99556"/>
                        <a14:foregroundMark x1="66667" y1="72889" x2="77778" y2="99556"/>
                        <a14:foregroundMark x1="77333" y1="65333" x2="79111" y2="88444"/>
                        <a14:foregroundMark x1="82222" y1="70222" x2="83111" y2="94667"/>
                        <a14:foregroundMark x1="48444" y1="23111" x2="48444" y2="23111"/>
                        <a14:foregroundMark x1="43111" y1="22222" x2="58667" y2="21333"/>
                        <a14:foregroundMark x1="49778" y1="8000" x2="51556" y2="4000"/>
                        <a14:foregroundMark x1="60889" y1="23111" x2="55556" y2="2222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7992" y="1941220"/>
            <a:ext cx="458003" cy="45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13;p38" descr="Solicitudes rapida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992" y="2474869"/>
            <a:ext cx="435454" cy="43545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714;p38"/>
          <p:cNvSpPr/>
          <p:nvPr/>
        </p:nvSpPr>
        <p:spPr>
          <a:xfrm>
            <a:off x="936758" y="2066448"/>
            <a:ext cx="30837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Elaborado por el ingeniero civil</a:t>
            </a:r>
            <a:endParaRPr dirty="0"/>
          </a:p>
        </p:txBody>
      </p:sp>
      <p:sp>
        <p:nvSpPr>
          <p:cNvPr id="22" name="Google Shape;715;p38"/>
          <p:cNvSpPr/>
          <p:nvPr/>
        </p:nvSpPr>
        <p:spPr>
          <a:xfrm>
            <a:off x="936757" y="2540991"/>
            <a:ext cx="35699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Interpretado por el maestro de obra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270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Niveles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742;p40"/>
          <p:cNvSpPr txBox="1"/>
          <p:nvPr/>
        </p:nvSpPr>
        <p:spPr>
          <a:xfrm>
            <a:off x="317318" y="3927859"/>
            <a:ext cx="354856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Nivel de terreno natural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43;p40"/>
          <p:cNvSpPr txBox="1"/>
          <p:nvPr/>
        </p:nvSpPr>
        <p:spPr>
          <a:xfrm>
            <a:off x="4368732" y="4602775"/>
            <a:ext cx="344898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Este nivel lo elige el constructor, debe estar lo más bajo posible de la edificación para evitar cotas negativas, por lo general es la vereda o tapa de buzón de agua.</a:t>
            </a:r>
            <a:endParaRPr dirty="0"/>
          </a:p>
        </p:txBody>
      </p:sp>
      <p:sp>
        <p:nvSpPr>
          <p:cNvPr id="7" name="Google Shape;744;p40"/>
          <p:cNvSpPr txBox="1"/>
          <p:nvPr/>
        </p:nvSpPr>
        <p:spPr>
          <a:xfrm>
            <a:off x="8467837" y="4602776"/>
            <a:ext cx="33943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 el nivel más importante de la edificación, se le conoce como el nivel de obra; o nivel global. Es medido respecto del nivel de piso terminado interior de la edificación</a:t>
            </a:r>
            <a:endParaRPr dirty="0"/>
          </a:p>
        </p:txBody>
      </p:sp>
      <p:sp>
        <p:nvSpPr>
          <p:cNvPr id="10" name="Google Shape;746;p40"/>
          <p:cNvSpPr/>
          <p:nvPr/>
        </p:nvSpPr>
        <p:spPr>
          <a:xfrm>
            <a:off x="487780" y="4602775"/>
            <a:ext cx="32076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 el nivel con el que nos entregan el terreno.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47;p40"/>
          <p:cNvSpPr/>
          <p:nvPr/>
        </p:nvSpPr>
        <p:spPr>
          <a:xfrm>
            <a:off x="5238917" y="3927859"/>
            <a:ext cx="140936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Nivel cero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748;p40"/>
          <p:cNvSpPr/>
          <p:nvPr/>
        </p:nvSpPr>
        <p:spPr>
          <a:xfrm>
            <a:off x="8891241" y="3927859"/>
            <a:ext cx="254749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Nivel más un metro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49;p40"/>
          <p:cNvSpPr/>
          <p:nvPr/>
        </p:nvSpPr>
        <p:spPr>
          <a:xfrm>
            <a:off x="232560" y="2027370"/>
            <a:ext cx="3765398" cy="1749571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N.T. 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750;p40"/>
          <p:cNvSpPr/>
          <p:nvPr/>
        </p:nvSpPr>
        <p:spPr>
          <a:xfrm>
            <a:off x="4051534" y="2028303"/>
            <a:ext cx="3902296" cy="1749571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± 0.00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751;p40"/>
          <p:cNvSpPr/>
          <p:nvPr/>
        </p:nvSpPr>
        <p:spPr>
          <a:xfrm>
            <a:off x="8007407" y="2011678"/>
            <a:ext cx="4002081" cy="1749571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+ 1.00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549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Niveles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762;p41"/>
          <p:cNvSpPr/>
          <p:nvPr/>
        </p:nvSpPr>
        <p:spPr>
          <a:xfrm>
            <a:off x="232560" y="2524295"/>
            <a:ext cx="6723339" cy="1074498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N.T. 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763;p41"/>
          <p:cNvSpPr/>
          <p:nvPr/>
        </p:nvSpPr>
        <p:spPr>
          <a:xfrm>
            <a:off x="232559" y="3778478"/>
            <a:ext cx="6723339" cy="1074498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± 0.00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64;p41"/>
          <p:cNvSpPr/>
          <p:nvPr/>
        </p:nvSpPr>
        <p:spPr>
          <a:xfrm>
            <a:off x="232559" y="5032661"/>
            <a:ext cx="6723338" cy="1074498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+ 1.00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76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751" y="1267807"/>
            <a:ext cx="4753066" cy="48393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14;p38"/>
          <p:cNvSpPr/>
          <p:nvPr/>
        </p:nvSpPr>
        <p:spPr>
          <a:xfrm>
            <a:off x="182506" y="1995324"/>
            <a:ext cx="30837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Veamos el ejemplo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5559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Niveles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787;p43"/>
          <p:cNvSpPr/>
          <p:nvPr/>
        </p:nvSpPr>
        <p:spPr>
          <a:xfrm>
            <a:off x="232560" y="3849226"/>
            <a:ext cx="11664256" cy="601261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791;p43"/>
          <p:cNvSpPr txBox="1"/>
          <p:nvPr/>
        </p:nvSpPr>
        <p:spPr>
          <a:xfrm>
            <a:off x="907595" y="3927859"/>
            <a:ext cx="44254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Nivel de fondo de cimentación</a:t>
            </a:r>
            <a:endParaRPr dirty="0"/>
          </a:p>
        </p:txBody>
      </p:sp>
      <p:sp>
        <p:nvSpPr>
          <p:cNvPr id="7" name="Google Shape;792;p43"/>
          <p:cNvSpPr txBox="1"/>
          <p:nvPr/>
        </p:nvSpPr>
        <p:spPr>
          <a:xfrm>
            <a:off x="6967728" y="4522772"/>
            <a:ext cx="418608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 el nivel hasta donde se apisona, para luego colocar el falso piso, existe relleno debajo y encima del nivel de terreno natural.</a:t>
            </a:r>
            <a:endParaRPr dirty="0"/>
          </a:p>
        </p:txBody>
      </p:sp>
      <p:sp>
        <p:nvSpPr>
          <p:cNvPr id="10" name="Google Shape;794;p43"/>
          <p:cNvSpPr/>
          <p:nvPr/>
        </p:nvSpPr>
        <p:spPr>
          <a:xfrm>
            <a:off x="1170432" y="4530694"/>
            <a:ext cx="38221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 el nivel mas bajo de la edificación, nos indica hasta donde se excavará la zanja.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95;p43"/>
          <p:cNvSpPr/>
          <p:nvPr/>
        </p:nvSpPr>
        <p:spPr>
          <a:xfrm>
            <a:off x="8003493" y="3949801"/>
            <a:ext cx="207781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Nivel de relleno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796;p43"/>
          <p:cNvSpPr/>
          <p:nvPr/>
        </p:nvSpPr>
        <p:spPr>
          <a:xfrm>
            <a:off x="232560" y="2027370"/>
            <a:ext cx="5653890" cy="1749571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N.F.C.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97;p43"/>
          <p:cNvSpPr/>
          <p:nvPr/>
        </p:nvSpPr>
        <p:spPr>
          <a:xfrm>
            <a:off x="5962651" y="2027369"/>
            <a:ext cx="5934166" cy="1749571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N.R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2715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74225"/>
            <a:ext cx="12192000" cy="745246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00" name="Google Shape;100;p2"/>
          <p:cNvSpPr txBox="1"/>
          <p:nvPr/>
        </p:nvSpPr>
        <p:spPr>
          <a:xfrm>
            <a:off x="325439" y="3754460"/>
            <a:ext cx="82677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UNIDAD DE APRENDIZAJE </a:t>
            </a:r>
            <a:r>
              <a:rPr lang="es-PE" sz="3200" b="1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N°</a:t>
            </a:r>
            <a:r>
              <a:rPr lang="es-PE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02</a:t>
            </a:r>
            <a:endParaRPr sz="32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325439" y="4499706"/>
            <a:ext cx="1136028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PE" sz="2400" b="1" dirty="0">
                <a:solidFill>
                  <a:schemeClr val="tx1">
                    <a:lumMod val="50000"/>
                    <a:lumOff val="50000"/>
                  </a:schemeClr>
                </a:solidFill>
                <a:sym typeface="Calibri"/>
              </a:rPr>
              <a:t>INTERPRETACIÓN DE PLANOS DE ESTRUCTURA DE VIVIENDAS DE ALBAÑILERÍA CONFINADA</a:t>
            </a:r>
            <a:endParaRPr lang="es-ES" sz="2400" b="1" dirty="0">
              <a:solidFill>
                <a:schemeClr val="tx1">
                  <a:lumMod val="50000"/>
                  <a:lumOff val="50000"/>
                </a:schemeClr>
              </a:solidFill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Niveles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807;p44"/>
          <p:cNvSpPr/>
          <p:nvPr/>
        </p:nvSpPr>
        <p:spPr>
          <a:xfrm>
            <a:off x="232560" y="1933574"/>
            <a:ext cx="2705183" cy="2053209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N.F.C.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08;p44"/>
          <p:cNvSpPr/>
          <p:nvPr/>
        </p:nvSpPr>
        <p:spPr>
          <a:xfrm>
            <a:off x="232560" y="4067176"/>
            <a:ext cx="2705183" cy="2077606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N.R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09;p44"/>
          <p:cNvPicPr preferRelativeResize="0"/>
          <p:nvPr/>
        </p:nvPicPr>
        <p:blipFill rotWithShape="1">
          <a:blip r:embed="rId3">
            <a:alphaModFix/>
          </a:blip>
          <a:srcRect r="4182"/>
          <a:stretch/>
        </p:blipFill>
        <p:spPr>
          <a:xfrm>
            <a:off x="3065761" y="1933573"/>
            <a:ext cx="4212863" cy="4211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10;p44"/>
          <p:cNvPicPr preferRelativeResize="0"/>
          <p:nvPr/>
        </p:nvPicPr>
        <p:blipFill rotWithShape="1">
          <a:blip r:embed="rId4">
            <a:alphaModFix/>
          </a:blip>
          <a:srcRect l="2756" r="3341"/>
          <a:stretch/>
        </p:blipFill>
        <p:spPr>
          <a:xfrm>
            <a:off x="7406640" y="1933572"/>
            <a:ext cx="4490176" cy="4211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400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Niveles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835;p46"/>
          <p:cNvSpPr/>
          <p:nvPr/>
        </p:nvSpPr>
        <p:spPr>
          <a:xfrm>
            <a:off x="232559" y="3849226"/>
            <a:ext cx="5653891" cy="601261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839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8040" y="2027370"/>
            <a:ext cx="5888775" cy="40173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42;p46"/>
          <p:cNvSpPr txBox="1"/>
          <p:nvPr/>
        </p:nvSpPr>
        <p:spPr>
          <a:xfrm>
            <a:off x="907595" y="3927859"/>
            <a:ext cx="44254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Nivel de falso piso</a:t>
            </a:r>
            <a:endParaRPr dirty="0"/>
          </a:p>
        </p:txBody>
      </p:sp>
      <p:sp>
        <p:nvSpPr>
          <p:cNvPr id="10" name="Google Shape;843;p46"/>
          <p:cNvSpPr/>
          <p:nvPr/>
        </p:nvSpPr>
        <p:spPr>
          <a:xfrm>
            <a:off x="1516479" y="4609512"/>
            <a:ext cx="320764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 el nivel que sirve de base al piso. Solo hay falso piso en el nivel ± 0.00.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844;p46"/>
          <p:cNvSpPr/>
          <p:nvPr/>
        </p:nvSpPr>
        <p:spPr>
          <a:xfrm>
            <a:off x="232560" y="2027370"/>
            <a:ext cx="5653890" cy="1749571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N.F.P.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6202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Niveles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850;p47"/>
          <p:cNvSpPr/>
          <p:nvPr/>
        </p:nvSpPr>
        <p:spPr>
          <a:xfrm>
            <a:off x="232559" y="3936580"/>
            <a:ext cx="5653891" cy="601261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57;p47"/>
          <p:cNvSpPr/>
          <p:nvPr/>
        </p:nvSpPr>
        <p:spPr>
          <a:xfrm>
            <a:off x="652494" y="4618621"/>
            <a:ext cx="481401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 el nivel donde transitan las personas. Es el nivel acabado, existe en todos los niveles menos en el último donde estará el nivel de techo terminado.</a:t>
            </a:r>
            <a:endParaRPr dirty="0"/>
          </a:p>
        </p:txBody>
      </p:sp>
      <p:sp>
        <p:nvSpPr>
          <p:cNvPr id="7" name="Google Shape;858;p47"/>
          <p:cNvSpPr/>
          <p:nvPr/>
        </p:nvSpPr>
        <p:spPr>
          <a:xfrm>
            <a:off x="232560" y="1995324"/>
            <a:ext cx="5653890" cy="1781617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N.P.T.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859;p47"/>
          <p:cNvPicPr preferRelativeResize="0"/>
          <p:nvPr/>
        </p:nvPicPr>
        <p:blipFill rotWithShape="1">
          <a:blip r:embed="rId3">
            <a:alphaModFix/>
          </a:blip>
          <a:srcRect b="4411"/>
          <a:stretch/>
        </p:blipFill>
        <p:spPr>
          <a:xfrm>
            <a:off x="6008041" y="1935966"/>
            <a:ext cx="5888776" cy="41905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842;p46"/>
          <p:cNvSpPr txBox="1"/>
          <p:nvPr/>
        </p:nvSpPr>
        <p:spPr>
          <a:xfrm>
            <a:off x="846798" y="4005403"/>
            <a:ext cx="44254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Nivel de piso terminado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4870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Niveles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850;p47"/>
          <p:cNvSpPr/>
          <p:nvPr/>
        </p:nvSpPr>
        <p:spPr>
          <a:xfrm>
            <a:off x="232559" y="3936580"/>
            <a:ext cx="5653891" cy="601261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56;p47"/>
          <p:cNvSpPr txBox="1"/>
          <p:nvPr/>
        </p:nvSpPr>
        <p:spPr>
          <a:xfrm>
            <a:off x="907595" y="4015213"/>
            <a:ext cx="44254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Nivel de </a:t>
            </a:r>
            <a:r>
              <a:rPr lang="es-PE" sz="2000" b="1" dirty="0" err="1">
                <a:solidFill>
                  <a:schemeClr val="dk1"/>
                </a:solidFill>
              </a:rPr>
              <a:t>contrapiso</a:t>
            </a:r>
            <a:endParaRPr dirty="0"/>
          </a:p>
        </p:txBody>
      </p:sp>
      <p:sp>
        <p:nvSpPr>
          <p:cNvPr id="7" name="Google Shape;857;p47"/>
          <p:cNvSpPr/>
          <p:nvPr/>
        </p:nvSpPr>
        <p:spPr>
          <a:xfrm>
            <a:off x="1196192" y="4618621"/>
            <a:ext cx="409250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s-ES" sz="1600" dirty="0">
                <a:solidFill>
                  <a:schemeClr val="dk1"/>
                </a:solidFill>
              </a:rPr>
              <a:t>Sirve como base a los pisos que son menores a 5cm.</a:t>
            </a:r>
            <a:endParaRPr lang="es-ES" sz="1600" dirty="0"/>
          </a:p>
        </p:txBody>
      </p:sp>
      <p:sp>
        <p:nvSpPr>
          <p:cNvPr id="10" name="Google Shape;858;p47"/>
          <p:cNvSpPr/>
          <p:nvPr/>
        </p:nvSpPr>
        <p:spPr>
          <a:xfrm>
            <a:off x="232560" y="1995324"/>
            <a:ext cx="5653890" cy="1781617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N.C.P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87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4959" y="1988562"/>
            <a:ext cx="5921857" cy="4053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637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Niveles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850;p47"/>
          <p:cNvSpPr/>
          <p:nvPr/>
        </p:nvSpPr>
        <p:spPr>
          <a:xfrm>
            <a:off x="232559" y="3936580"/>
            <a:ext cx="5653891" cy="601261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56;p47"/>
          <p:cNvSpPr txBox="1"/>
          <p:nvPr/>
        </p:nvSpPr>
        <p:spPr>
          <a:xfrm>
            <a:off x="907595" y="4015213"/>
            <a:ext cx="44254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Nivel de </a:t>
            </a:r>
            <a:r>
              <a:rPr lang="es-PE" sz="2000" b="1" dirty="0">
                <a:solidFill>
                  <a:schemeClr val="dk1"/>
                </a:solidFill>
              </a:rPr>
              <a:t>techo sin terminar</a:t>
            </a:r>
            <a:endParaRPr dirty="0"/>
          </a:p>
        </p:txBody>
      </p:sp>
      <p:sp>
        <p:nvSpPr>
          <p:cNvPr id="7" name="Google Shape;857;p47"/>
          <p:cNvSpPr/>
          <p:nvPr/>
        </p:nvSpPr>
        <p:spPr>
          <a:xfrm>
            <a:off x="1196192" y="4618621"/>
            <a:ext cx="409250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sz="1600" dirty="0">
                <a:solidFill>
                  <a:schemeClr val="dk1"/>
                </a:solidFill>
              </a:rPr>
              <a:t>Este nivel indica la posición de la losa recién vaciada.</a:t>
            </a:r>
            <a:endParaRPr lang="es-ES" sz="1600" dirty="0"/>
          </a:p>
        </p:txBody>
      </p:sp>
      <p:sp>
        <p:nvSpPr>
          <p:cNvPr id="10" name="Google Shape;858;p47"/>
          <p:cNvSpPr/>
          <p:nvPr/>
        </p:nvSpPr>
        <p:spPr>
          <a:xfrm>
            <a:off x="232560" y="1995324"/>
            <a:ext cx="5653890" cy="1781617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N.T.S.T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90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1486" y="892725"/>
            <a:ext cx="4570971" cy="5290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283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Niveles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850;p47"/>
          <p:cNvSpPr/>
          <p:nvPr/>
        </p:nvSpPr>
        <p:spPr>
          <a:xfrm>
            <a:off x="232559" y="3936580"/>
            <a:ext cx="5653891" cy="601261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56;p47"/>
          <p:cNvSpPr txBox="1"/>
          <p:nvPr/>
        </p:nvSpPr>
        <p:spPr>
          <a:xfrm>
            <a:off x="907595" y="4015213"/>
            <a:ext cx="44254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Nivel de </a:t>
            </a:r>
            <a:r>
              <a:rPr lang="es-PE" sz="2000" b="1" dirty="0">
                <a:solidFill>
                  <a:schemeClr val="dk1"/>
                </a:solidFill>
              </a:rPr>
              <a:t>techo terminado</a:t>
            </a:r>
            <a:endParaRPr dirty="0"/>
          </a:p>
        </p:txBody>
      </p:sp>
      <p:sp>
        <p:nvSpPr>
          <p:cNvPr id="7" name="Google Shape;857;p47"/>
          <p:cNvSpPr/>
          <p:nvPr/>
        </p:nvSpPr>
        <p:spPr>
          <a:xfrm>
            <a:off x="1196192" y="4618621"/>
            <a:ext cx="40925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sz="1600" dirty="0">
                <a:solidFill>
                  <a:schemeClr val="dk1"/>
                </a:solidFill>
              </a:rPr>
              <a:t>Es el último nivel, revestido</a:t>
            </a:r>
            <a:endParaRPr lang="es-ES" sz="1600" dirty="0"/>
          </a:p>
        </p:txBody>
      </p:sp>
      <p:sp>
        <p:nvSpPr>
          <p:cNvPr id="10" name="Google Shape;858;p47"/>
          <p:cNvSpPr/>
          <p:nvPr/>
        </p:nvSpPr>
        <p:spPr>
          <a:xfrm>
            <a:off x="232560" y="1995324"/>
            <a:ext cx="5653890" cy="1781617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N.T.T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91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7829" y="892725"/>
            <a:ext cx="3976914" cy="5246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17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770266"/>
            <a:ext cx="12192000" cy="2618854"/>
            <a:chOff x="-3" y="1404506"/>
            <a:chExt cx="12192000" cy="2618854"/>
          </a:xfrm>
        </p:grpSpPr>
        <p:sp>
          <p:nvSpPr>
            <p:cNvPr id="6" name="Recortar y redondear rectángulo de esquina sencilla 5"/>
            <p:cNvSpPr/>
            <p:nvPr/>
          </p:nvSpPr>
          <p:spPr>
            <a:xfrm flipH="1">
              <a:off x="-1" y="1404506"/>
              <a:ext cx="3225800" cy="956308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Google Shape;107;p3">
              <a:extLst>
                <a:ext uri="{FF2B5EF4-FFF2-40B4-BE49-F238E27FC236}">
                  <a16:creationId xmlns:a16="http://schemas.microsoft.com/office/drawing/2014/main" id="{BAF1249D-18C2-4802-BF2E-B40C5EF3F894}"/>
                </a:ext>
              </a:extLst>
            </p:cNvPr>
            <p:cNvSpPr/>
            <p:nvPr/>
          </p:nvSpPr>
          <p:spPr>
            <a:xfrm>
              <a:off x="-3" y="1686615"/>
              <a:ext cx="12192000" cy="2336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"/>
          <p:cNvSpPr txBox="1"/>
          <p:nvPr/>
        </p:nvSpPr>
        <p:spPr>
          <a:xfrm>
            <a:off x="586373" y="2803937"/>
            <a:ext cx="11019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Especificaciones técnicas</a:t>
            </a:r>
          </a:p>
        </p:txBody>
      </p:sp>
      <p:sp>
        <p:nvSpPr>
          <p:cNvPr id="9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8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938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Especificaciones técnicas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7CB754F-212F-4126-AF38-5B7FA21D1716}"/>
              </a:ext>
            </a:extLst>
          </p:cNvPr>
          <p:cNvSpPr/>
          <p:nvPr/>
        </p:nvSpPr>
        <p:spPr>
          <a:xfrm>
            <a:off x="268008" y="1880350"/>
            <a:ext cx="39556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el cuadro donde se indican las propiedades, características y calidad de los diferentes materiales, condiciones de diseños, parámetros sismorresistente, condiciones de cimentación, detalles estructurales y toda indicación o requisito para la construcción de la edificación respectiva de acuerdo al Reglamento Nacional de Edificaciones (RNE). v</a:t>
            </a:r>
            <a:endParaRPr lang="es-ES" sz="18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63520" t="14752" r="5918" b="42252"/>
          <a:stretch/>
        </p:blipFill>
        <p:spPr>
          <a:xfrm>
            <a:off x="5078334" y="1110034"/>
            <a:ext cx="5505694" cy="4893951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 flipH="1">
            <a:off x="4473197" y="5819890"/>
            <a:ext cx="3299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Especificaciones técnicas plano de estructuras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3655478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Especificaciones técnicas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1024;p58"/>
          <p:cNvSpPr/>
          <p:nvPr/>
        </p:nvSpPr>
        <p:spPr>
          <a:xfrm>
            <a:off x="2757417" y="2426936"/>
            <a:ext cx="2759528" cy="2759528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25;p58"/>
          <p:cNvSpPr/>
          <p:nvPr/>
        </p:nvSpPr>
        <p:spPr>
          <a:xfrm>
            <a:off x="7603270" y="2417425"/>
            <a:ext cx="2759528" cy="2759528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26;p58"/>
          <p:cNvSpPr txBox="1"/>
          <p:nvPr/>
        </p:nvSpPr>
        <p:spPr>
          <a:xfrm>
            <a:off x="3069785" y="3197027"/>
            <a:ext cx="210726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CRITERIOS DE DISEÑO ESTRUCTURAL</a:t>
            </a:r>
            <a:endParaRPr/>
          </a:p>
        </p:txBody>
      </p:sp>
      <p:sp>
        <p:nvSpPr>
          <p:cNvPr id="10" name="Google Shape;1027;p58"/>
          <p:cNvSpPr txBox="1"/>
          <p:nvPr/>
        </p:nvSpPr>
        <p:spPr>
          <a:xfrm>
            <a:off x="8043674" y="3197024"/>
            <a:ext cx="195826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CALIDAD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LOS MATERIALES</a:t>
            </a:r>
            <a:endParaRPr/>
          </a:p>
        </p:txBody>
      </p:sp>
      <p:pic>
        <p:nvPicPr>
          <p:cNvPr id="11" name="Google Shape;1028;p58" descr="Gestión de proyectos de gestión informática iconos, negocios, texto, gente,  plan png | PNGWing"/>
          <p:cNvPicPr preferRelativeResize="0"/>
          <p:nvPr/>
        </p:nvPicPr>
        <p:blipFill rotWithShape="1">
          <a:blip r:embed="rId3">
            <a:alphaModFix/>
          </a:blip>
          <a:srcRect l="26124" r="26643"/>
          <a:stretch/>
        </p:blipFill>
        <p:spPr>
          <a:xfrm>
            <a:off x="1755343" y="3040887"/>
            <a:ext cx="1283724" cy="151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29;p58" descr="Iconos de computadora construcción de casas construcción de casas,  construcción, ángulo, edificio, texto png | PNGWing"/>
          <p:cNvPicPr preferRelativeResize="0"/>
          <p:nvPr/>
        </p:nvPicPr>
        <p:blipFill rotWithShape="1">
          <a:blip r:embed="rId4">
            <a:alphaModFix/>
          </a:blip>
          <a:srcRect l="21474" r="21409"/>
          <a:stretch/>
        </p:blipFill>
        <p:spPr>
          <a:xfrm>
            <a:off x="6814965" y="3040887"/>
            <a:ext cx="1398593" cy="1512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844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Especificaciones técnicas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5" name="Google Shape;990;p56"/>
          <p:cNvGraphicFramePr/>
          <p:nvPr>
            <p:extLst>
              <p:ext uri="{D42A27DB-BD31-4B8C-83A1-F6EECF244321}">
                <p14:modId xmlns:p14="http://schemas.microsoft.com/office/powerpoint/2010/main" val="3625676524"/>
              </p:ext>
            </p:extLst>
          </p:nvPr>
        </p:nvGraphicFramePr>
        <p:xfrm>
          <a:off x="268010" y="2055596"/>
          <a:ext cx="6151078" cy="35916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151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600" b="1" u="none" strike="noStrike" cap="none" dirty="0"/>
                        <a:t>CRITERIOS DE DISEÑO ESTRUCTURAL</a:t>
                      </a:r>
                      <a:endParaRPr sz="1200" b="1" dirty="0"/>
                    </a:p>
                  </a:txBody>
                  <a:tcPr marL="91450" marR="91450" marT="45725" marB="45725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600"/>
                        <a:t>A.- Códigos y Estándares utilizados 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600" dirty="0"/>
                        <a:t>- Norma Técnica Peruana E-020, relacionado a cargas de los elementos que conforma la edificación.</a:t>
                      </a:r>
                      <a:endParaRPr sz="12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600"/>
                        <a:t>- Norma Técnica Peruana E-030, relacionado a Diseño Sismorresistente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600" dirty="0"/>
                        <a:t>- Norma Técnica Peruana E-050, relacionado a Suelos y Cimentaciones</a:t>
                      </a:r>
                      <a:endParaRPr sz="12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600"/>
                        <a:t>- Norma Técnica Peruana E-060, relacionado a Concreto Armado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600"/>
                        <a:t>- Norma Técnica Peruana E-070, relacionado a Albañilería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600" b="1" dirty="0">
                          <a:solidFill>
                            <a:schemeClr val="lt1"/>
                          </a:solidFill>
                        </a:rPr>
                        <a:t>Referencia el Reglamento Nacional de Edificaciones “RNE”</a:t>
                      </a:r>
                      <a:endParaRPr sz="12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Google Shape;991;p56"/>
          <p:cNvGraphicFramePr/>
          <p:nvPr>
            <p:extLst>
              <p:ext uri="{D42A27DB-BD31-4B8C-83A1-F6EECF244321}">
                <p14:modId xmlns:p14="http://schemas.microsoft.com/office/powerpoint/2010/main" val="3664453890"/>
              </p:ext>
            </p:extLst>
          </p:nvPr>
        </p:nvGraphicFramePr>
        <p:xfrm>
          <a:off x="6721541" y="2816851"/>
          <a:ext cx="5175275" cy="1854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85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4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600" b="1" dirty="0"/>
                        <a:t>CARGAS DE DISEÑO</a:t>
                      </a:r>
                      <a:endParaRPr sz="1200" b="1" dirty="0"/>
                    </a:p>
                  </a:txBody>
                  <a:tcPr marL="91450" marR="91450" marT="45725" marB="45725"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600"/>
                        <a:t>1.0 Sobrecarga Viva (Piso típico)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600" dirty="0"/>
                        <a:t>2.0 Peso propio de loza maciza: h=0.14</a:t>
                      </a:r>
                      <a:endParaRPr sz="12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600"/>
                        <a:t>336 kg/cm2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600"/>
                        <a:t>3.0 Peso de acabados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600"/>
                        <a:t>100 kg/cm2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600"/>
                        <a:t>4.0 Peso de tabiquería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600" dirty="0"/>
                        <a:t>100 kg/cm2</a:t>
                      </a:r>
                      <a:endParaRPr sz="12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7" name="Google Shape;992;p56"/>
          <p:cNvCxnSpPr>
            <a:endCxn id="6" idx="1"/>
          </p:cNvCxnSpPr>
          <p:nvPr/>
        </p:nvCxnSpPr>
        <p:spPr>
          <a:xfrm>
            <a:off x="5961888" y="3054096"/>
            <a:ext cx="759653" cy="689880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13766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3674225"/>
            <a:ext cx="12192000" cy="745246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6" name="Google Shape;100;p2"/>
          <p:cNvSpPr txBox="1"/>
          <p:nvPr/>
        </p:nvSpPr>
        <p:spPr>
          <a:xfrm>
            <a:off x="325439" y="3754460"/>
            <a:ext cx="82677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SESIÓN N° 01</a:t>
            </a:r>
            <a:endParaRPr sz="32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/>
          <p:cNvSpPr txBox="1"/>
          <p:nvPr/>
        </p:nvSpPr>
        <p:spPr>
          <a:xfrm>
            <a:off x="325439" y="4499706"/>
            <a:ext cx="1060926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4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DETALLES DE PLANO DE CIMENTACIÓN</a:t>
            </a:r>
            <a:endParaRPr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Especificaciones técnicas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1037;p59"/>
          <p:cNvSpPr/>
          <p:nvPr/>
        </p:nvSpPr>
        <p:spPr>
          <a:xfrm>
            <a:off x="812995" y="3045503"/>
            <a:ext cx="2327037" cy="2333344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38;p59"/>
          <p:cNvSpPr txBox="1"/>
          <p:nvPr/>
        </p:nvSpPr>
        <p:spPr>
          <a:xfrm>
            <a:off x="1120978" y="3665874"/>
            <a:ext cx="171364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CALIDAD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LOS MATERIALES</a:t>
            </a:r>
            <a:endParaRPr/>
          </a:p>
        </p:txBody>
      </p:sp>
      <p:pic>
        <p:nvPicPr>
          <p:cNvPr id="7" name="Google Shape;1039;p59" descr="Iconos de computadora construcción de casas construcción de casas,  construcción, ángulo, edificio, texto png | PNGWing"/>
          <p:cNvPicPr preferRelativeResize="0"/>
          <p:nvPr/>
        </p:nvPicPr>
        <p:blipFill rotWithShape="1">
          <a:blip r:embed="rId3">
            <a:alphaModFix/>
          </a:blip>
          <a:srcRect l="21474" r="21409"/>
          <a:stretch/>
        </p:blipFill>
        <p:spPr>
          <a:xfrm>
            <a:off x="312919" y="3608679"/>
            <a:ext cx="991992" cy="107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40;p59" descr="Mezcladoras de cemento iconos de computadora de concreto ingeniería  arquitectónica, hormigonera, Servicio, logo, coche png | PNGWing"/>
          <p:cNvPicPr preferRelativeResize="0"/>
          <p:nvPr/>
        </p:nvPicPr>
        <p:blipFill rotWithShape="1">
          <a:blip r:embed="rId4">
            <a:alphaModFix/>
          </a:blip>
          <a:srcRect l="22009" t="7605" r="21262" b="10202"/>
          <a:stretch/>
        </p:blipFill>
        <p:spPr>
          <a:xfrm>
            <a:off x="3391763" y="1997499"/>
            <a:ext cx="1217918" cy="8178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041;p59"/>
          <p:cNvGrpSpPr/>
          <p:nvPr/>
        </p:nvGrpSpPr>
        <p:grpSpPr>
          <a:xfrm>
            <a:off x="3157859" y="2865273"/>
            <a:ext cx="1850681" cy="404939"/>
            <a:chOff x="5042287" y="3813814"/>
            <a:chExt cx="1850681" cy="404939"/>
          </a:xfrm>
        </p:grpSpPr>
        <p:sp>
          <p:nvSpPr>
            <p:cNvPr id="12" name="Google Shape;1042;p59"/>
            <p:cNvSpPr/>
            <p:nvPr/>
          </p:nvSpPr>
          <p:spPr>
            <a:xfrm>
              <a:off x="5042287" y="3813814"/>
              <a:ext cx="1850681" cy="404939"/>
            </a:xfrm>
            <a:prstGeom prst="roundRect">
              <a:avLst>
                <a:gd name="adj" fmla="val 16667"/>
              </a:avLst>
            </a:prstGeom>
            <a:solidFill>
              <a:srgbClr val="BBD6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043;p59"/>
            <p:cNvSpPr txBox="1"/>
            <p:nvPr/>
          </p:nvSpPr>
          <p:spPr>
            <a:xfrm>
              <a:off x="5228848" y="3831617"/>
              <a:ext cx="1383061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 sz="16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CONCRETO</a:t>
              </a:r>
              <a:endParaRPr dirty="0"/>
            </a:p>
          </p:txBody>
        </p:sp>
      </p:grpSp>
      <p:graphicFrame>
        <p:nvGraphicFramePr>
          <p:cNvPr id="14" name="Google Shape;1044;p59"/>
          <p:cNvGraphicFramePr/>
          <p:nvPr>
            <p:extLst>
              <p:ext uri="{D42A27DB-BD31-4B8C-83A1-F6EECF244321}">
                <p14:modId xmlns:p14="http://schemas.microsoft.com/office/powerpoint/2010/main" val="3398110596"/>
              </p:ext>
            </p:extLst>
          </p:nvPr>
        </p:nvGraphicFramePr>
        <p:xfrm>
          <a:off x="5815583" y="1995324"/>
          <a:ext cx="6081233" cy="11641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086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4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 b="1" u="none" dirty="0"/>
                        <a:t>Resistencia del concreto armado </a:t>
                      </a:r>
                      <a:endParaRPr b="1" dirty="0"/>
                    </a:p>
                  </a:txBody>
                  <a:tcPr marL="91450" marR="91450" marT="45725" marB="45725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800"/>
                        <a:t>Vigas de cimentación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/>
                        <a:t>f´c= 210 kg/cm2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/>
                        <a:t>Columnas, vigas y losas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 dirty="0" err="1"/>
                        <a:t>f´c</a:t>
                      </a:r>
                      <a:r>
                        <a:rPr lang="es-PE" sz="1800" dirty="0"/>
                        <a:t>= 210 kg/cm2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Google Shape;1045;p59"/>
          <p:cNvGraphicFramePr/>
          <p:nvPr>
            <p:extLst>
              <p:ext uri="{D42A27DB-BD31-4B8C-83A1-F6EECF244321}">
                <p14:modId xmlns:p14="http://schemas.microsoft.com/office/powerpoint/2010/main" val="831440181"/>
              </p:ext>
            </p:extLst>
          </p:nvPr>
        </p:nvGraphicFramePr>
        <p:xfrm>
          <a:off x="5815583" y="3498834"/>
          <a:ext cx="6081233" cy="19007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052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 b="1" u="none" dirty="0"/>
                        <a:t>Resistencia del concreto armado </a:t>
                      </a:r>
                      <a:endParaRPr b="1" dirty="0"/>
                    </a:p>
                  </a:txBody>
                  <a:tcPr marL="91450" marR="91450" marT="45725" marB="45725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/>
                        <a:t>Falsa zapata, falso cimiento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/>
                        <a:t>f´c= 100 kg/cm2 + 30%PG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/>
                        <a:t>Cimiento corrido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 dirty="0" err="1"/>
                        <a:t>f´c</a:t>
                      </a:r>
                      <a:r>
                        <a:rPr lang="es-PE" sz="1800" dirty="0"/>
                        <a:t>= 100 kg/cm2 + 30%PG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/>
                        <a:t>Sobrecimiento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/>
                        <a:t>f´c= 140 kg/cm2 + 30%PM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/>
                        <a:t>Veredas y rampas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 dirty="0" err="1"/>
                        <a:t>f´c</a:t>
                      </a:r>
                      <a:r>
                        <a:rPr lang="es-PE" sz="1800" dirty="0"/>
                        <a:t>= 175 kg/cm2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6" name="Google Shape;1046;p59"/>
          <p:cNvGrpSpPr/>
          <p:nvPr/>
        </p:nvGrpSpPr>
        <p:grpSpPr>
          <a:xfrm>
            <a:off x="2834624" y="5399554"/>
            <a:ext cx="2588552" cy="404939"/>
            <a:chOff x="5042287" y="3813814"/>
            <a:chExt cx="1854355" cy="404939"/>
          </a:xfrm>
        </p:grpSpPr>
        <p:sp>
          <p:nvSpPr>
            <p:cNvPr id="17" name="Google Shape;1047;p59"/>
            <p:cNvSpPr/>
            <p:nvPr/>
          </p:nvSpPr>
          <p:spPr>
            <a:xfrm>
              <a:off x="5042287" y="3813814"/>
              <a:ext cx="1850681" cy="404939"/>
            </a:xfrm>
            <a:prstGeom prst="roundRect">
              <a:avLst>
                <a:gd name="adj" fmla="val 16667"/>
              </a:avLst>
            </a:prstGeom>
            <a:solidFill>
              <a:srgbClr val="BBD6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048;p59"/>
            <p:cNvSpPr txBox="1"/>
            <p:nvPr/>
          </p:nvSpPr>
          <p:spPr>
            <a:xfrm>
              <a:off x="5077693" y="3847006"/>
              <a:ext cx="1818949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 sz="1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ACERO DE REFUERZO</a:t>
              </a:r>
              <a:endParaRPr/>
            </a:p>
          </p:txBody>
        </p:sp>
      </p:grpSp>
      <p:pic>
        <p:nvPicPr>
          <p:cNvPr id="19" name="Google Shape;1049;p59" descr="Tecnología de ingeniería de la industria de la ingeniería de iconos de la  industria de acero, máquina de la grúa, suministros, Ingenieria png | PNGEgg"/>
          <p:cNvPicPr preferRelativeResize="0"/>
          <p:nvPr/>
        </p:nvPicPr>
        <p:blipFill rotWithShape="1">
          <a:blip r:embed="rId5">
            <a:alphaModFix/>
          </a:blip>
          <a:srcRect l="20294" r="19971"/>
          <a:stretch/>
        </p:blipFill>
        <p:spPr>
          <a:xfrm>
            <a:off x="3547260" y="4347483"/>
            <a:ext cx="984015" cy="9337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" name="Google Shape;1050;p59"/>
          <p:cNvGraphicFramePr/>
          <p:nvPr>
            <p:extLst>
              <p:ext uri="{D42A27DB-BD31-4B8C-83A1-F6EECF244321}">
                <p14:modId xmlns:p14="http://schemas.microsoft.com/office/powerpoint/2010/main" val="3203432677"/>
              </p:ext>
            </p:extLst>
          </p:nvPr>
        </p:nvGraphicFramePr>
        <p:xfrm>
          <a:off x="5815583" y="5587494"/>
          <a:ext cx="6081233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094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7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 b="0"/>
                        <a:t>Esfuerzo a la fluencia</a:t>
                      </a:r>
                      <a:endParaRPr sz="18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 b="0" dirty="0" err="1"/>
                        <a:t>fy</a:t>
                      </a:r>
                      <a:r>
                        <a:rPr lang="es-PE" sz="1800" b="0" dirty="0"/>
                        <a:t>= 400 kg/cm2</a:t>
                      </a:r>
                      <a:endParaRPr sz="1800" b="0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063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Especificaciones técnicas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1037;p59"/>
          <p:cNvSpPr/>
          <p:nvPr/>
        </p:nvSpPr>
        <p:spPr>
          <a:xfrm>
            <a:off x="812995" y="3045503"/>
            <a:ext cx="2327037" cy="2333344"/>
          </a:xfrm>
          <a:prstGeom prst="ellipse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38;p59"/>
          <p:cNvSpPr txBox="1"/>
          <p:nvPr/>
        </p:nvSpPr>
        <p:spPr>
          <a:xfrm>
            <a:off x="1120978" y="3665874"/>
            <a:ext cx="171364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CALIDAD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LOS MATERIALES</a:t>
            </a:r>
            <a:endParaRPr/>
          </a:p>
        </p:txBody>
      </p:sp>
      <p:pic>
        <p:nvPicPr>
          <p:cNvPr id="7" name="Google Shape;1039;p59" descr="Iconos de computadora construcción de casas construcción de casas,  construcción, ángulo, edificio, texto png | PNGWing"/>
          <p:cNvPicPr preferRelativeResize="0"/>
          <p:nvPr/>
        </p:nvPicPr>
        <p:blipFill rotWithShape="1">
          <a:blip r:embed="rId3">
            <a:alphaModFix/>
          </a:blip>
          <a:srcRect l="21474" r="21409"/>
          <a:stretch/>
        </p:blipFill>
        <p:spPr>
          <a:xfrm>
            <a:off x="312919" y="3608679"/>
            <a:ext cx="991992" cy="10728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41;p59"/>
          <p:cNvGrpSpPr/>
          <p:nvPr/>
        </p:nvGrpSpPr>
        <p:grpSpPr>
          <a:xfrm>
            <a:off x="3157859" y="2865273"/>
            <a:ext cx="1850681" cy="404939"/>
            <a:chOff x="5042287" y="3813814"/>
            <a:chExt cx="1850681" cy="404939"/>
          </a:xfrm>
        </p:grpSpPr>
        <p:sp>
          <p:nvSpPr>
            <p:cNvPr id="11" name="Google Shape;1042;p59"/>
            <p:cNvSpPr/>
            <p:nvPr/>
          </p:nvSpPr>
          <p:spPr>
            <a:xfrm>
              <a:off x="5042287" y="3813814"/>
              <a:ext cx="1850681" cy="404939"/>
            </a:xfrm>
            <a:prstGeom prst="roundRect">
              <a:avLst>
                <a:gd name="adj" fmla="val 16667"/>
              </a:avLst>
            </a:prstGeom>
            <a:solidFill>
              <a:srgbClr val="BBD6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043;p59"/>
            <p:cNvSpPr txBox="1"/>
            <p:nvPr/>
          </p:nvSpPr>
          <p:spPr>
            <a:xfrm>
              <a:off x="5228848" y="3831617"/>
              <a:ext cx="1383061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 sz="16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CEMENTO</a:t>
              </a:r>
              <a:endParaRPr dirty="0"/>
            </a:p>
          </p:txBody>
        </p:sp>
      </p:grpSp>
      <p:graphicFrame>
        <p:nvGraphicFramePr>
          <p:cNvPr id="13" name="Google Shape;1044;p59"/>
          <p:cNvGraphicFramePr/>
          <p:nvPr>
            <p:extLst>
              <p:ext uri="{D42A27DB-BD31-4B8C-83A1-F6EECF244321}">
                <p14:modId xmlns:p14="http://schemas.microsoft.com/office/powerpoint/2010/main" val="3563252308"/>
              </p:ext>
            </p:extLst>
          </p:nvPr>
        </p:nvGraphicFramePr>
        <p:xfrm>
          <a:off x="5815583" y="2173139"/>
          <a:ext cx="6081233" cy="138426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086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4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9271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 b="1" u="none" dirty="0"/>
                        <a:t>Para</a:t>
                      </a:r>
                      <a:r>
                        <a:rPr lang="es-PE" sz="1800" b="1" u="none" baseline="0" dirty="0"/>
                        <a:t> todas las estructuras de</a:t>
                      </a:r>
                      <a:endParaRPr b="1" dirty="0"/>
                    </a:p>
                  </a:txBody>
                  <a:tcPr marL="91450" marR="91450" marT="45725" marB="45725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849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1800" dirty="0"/>
                        <a:t>Concreto simple y armado en contacto con el terreno – resto de estructuras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 dirty="0"/>
                        <a:t>Portland Tipo I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Google Shape;1045;p59"/>
          <p:cNvGraphicFramePr/>
          <p:nvPr>
            <p:extLst>
              <p:ext uri="{D42A27DB-BD31-4B8C-83A1-F6EECF244321}">
                <p14:modId xmlns:p14="http://schemas.microsoft.com/office/powerpoint/2010/main" val="248434258"/>
              </p:ext>
            </p:extLst>
          </p:nvPr>
        </p:nvGraphicFramePr>
        <p:xfrm>
          <a:off x="5815583" y="3786965"/>
          <a:ext cx="6081233" cy="20218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052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 b="1" u="none" dirty="0"/>
                        <a:t>Resistencia del concreto armado </a:t>
                      </a:r>
                      <a:endParaRPr b="1" dirty="0"/>
                    </a:p>
                  </a:txBody>
                  <a:tcPr marL="91450" marR="91450" marT="45725" marB="45725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25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ES" sz="1800" dirty="0"/>
                        <a:t>Los ladrillos podrán ser de concreto, arcilla o sillico calcáreo, deberán clasificar como mínimo con el tipo IV según la NTP E070.</a:t>
                      </a: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 dirty="0"/>
                        <a:t>Mortero 1:4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lvl="0">
                        <a:buClr>
                          <a:schemeClr val="dk1"/>
                        </a:buClr>
                        <a:buSzPts val="1800"/>
                      </a:pPr>
                      <a:r>
                        <a:rPr lang="it-IT" sz="1800" dirty="0"/>
                        <a:t>1:4 (CEMENTO:ARENA)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PE" sz="1800" dirty="0"/>
                        <a:t>Albañilería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lvl="0">
                        <a:buClr>
                          <a:schemeClr val="dk1"/>
                        </a:buClr>
                        <a:buSzPts val="1800"/>
                      </a:pPr>
                      <a:r>
                        <a:rPr lang="it-IT" sz="1800" dirty="0"/>
                        <a:t>f´m = 45 kg/cm2 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5" name="Google Shape;1046;p59"/>
          <p:cNvGrpSpPr/>
          <p:nvPr/>
        </p:nvGrpSpPr>
        <p:grpSpPr>
          <a:xfrm>
            <a:off x="2834624" y="5399554"/>
            <a:ext cx="2588552" cy="404939"/>
            <a:chOff x="5042287" y="3813814"/>
            <a:chExt cx="1854355" cy="404939"/>
          </a:xfrm>
        </p:grpSpPr>
        <p:sp>
          <p:nvSpPr>
            <p:cNvPr id="16" name="Google Shape;1047;p59"/>
            <p:cNvSpPr/>
            <p:nvPr/>
          </p:nvSpPr>
          <p:spPr>
            <a:xfrm>
              <a:off x="5042287" y="3813814"/>
              <a:ext cx="1850681" cy="404939"/>
            </a:xfrm>
            <a:prstGeom prst="roundRect">
              <a:avLst>
                <a:gd name="adj" fmla="val 16667"/>
              </a:avLst>
            </a:prstGeom>
            <a:solidFill>
              <a:srgbClr val="BBD6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048;p59"/>
            <p:cNvSpPr txBox="1"/>
            <p:nvPr/>
          </p:nvSpPr>
          <p:spPr>
            <a:xfrm>
              <a:off x="5077693" y="3847006"/>
              <a:ext cx="1818949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 sz="16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ALBAÑILERÍA</a:t>
              </a:r>
              <a:endParaRPr dirty="0"/>
            </a:p>
          </p:txBody>
        </p:sp>
      </p:grpSp>
      <p:pic>
        <p:nvPicPr>
          <p:cNvPr id="18" name="Picture 2" descr="Cemento - Iconos gratis de construcción y herramien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60" y="1893552"/>
            <a:ext cx="923140" cy="92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lbañil - Iconos gratis de construcción y herramient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948" y="4299800"/>
            <a:ext cx="1000533" cy="10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719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770266"/>
            <a:ext cx="12192000" cy="2618854"/>
            <a:chOff x="-3" y="1404506"/>
            <a:chExt cx="12192000" cy="2618854"/>
          </a:xfrm>
        </p:grpSpPr>
        <p:sp>
          <p:nvSpPr>
            <p:cNvPr id="6" name="Recortar y redondear rectángulo de esquina sencilla 5"/>
            <p:cNvSpPr/>
            <p:nvPr/>
          </p:nvSpPr>
          <p:spPr>
            <a:xfrm flipH="1">
              <a:off x="-1" y="1404506"/>
              <a:ext cx="3225800" cy="956308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Google Shape;107;p3">
              <a:extLst>
                <a:ext uri="{FF2B5EF4-FFF2-40B4-BE49-F238E27FC236}">
                  <a16:creationId xmlns:a16="http://schemas.microsoft.com/office/drawing/2014/main" id="{BAF1249D-18C2-4802-BF2E-B40C5EF3F894}"/>
                </a:ext>
              </a:extLst>
            </p:cNvPr>
            <p:cNvSpPr/>
            <p:nvPr/>
          </p:nvSpPr>
          <p:spPr>
            <a:xfrm>
              <a:off x="-3" y="1686615"/>
              <a:ext cx="12192000" cy="2336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"/>
          <p:cNvSpPr txBox="1"/>
          <p:nvPr/>
        </p:nvSpPr>
        <p:spPr>
          <a:xfrm>
            <a:off x="586373" y="2803937"/>
            <a:ext cx="11019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Detalles del plano de cimentación</a:t>
            </a:r>
          </a:p>
        </p:txBody>
      </p:sp>
      <p:sp>
        <p:nvSpPr>
          <p:cNvPr id="9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8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739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Plano de detalles de la cimentación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Google Shape;1094;p63"/>
          <p:cNvPicPr preferRelativeResize="0"/>
          <p:nvPr/>
        </p:nvPicPr>
        <p:blipFill rotWithShape="1">
          <a:blip r:embed="rId3">
            <a:alphaModFix/>
          </a:blip>
          <a:srcRect l="55079"/>
          <a:stretch/>
        </p:blipFill>
        <p:spPr>
          <a:xfrm>
            <a:off x="6236208" y="1108168"/>
            <a:ext cx="5955791" cy="5070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12;p38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778" r="89778">
                        <a14:foregroundMark x1="39111" y1="12889" x2="48889" y2="56000"/>
                        <a14:foregroundMark x1="57333" y1="11556" x2="58667" y2="50222"/>
                        <a14:foregroundMark x1="42222" y1="62667" x2="18667" y2="79556"/>
                        <a14:foregroundMark x1="39111" y1="64000" x2="58667" y2="65778"/>
                        <a14:foregroundMark x1="39111" y1="80889" x2="39111" y2="80889"/>
                        <a14:foregroundMark x1="67111" y1="83556" x2="67111" y2="83556"/>
                        <a14:foregroundMark x1="36889" y1="86222" x2="39556" y2="86222"/>
                        <a14:foregroundMark x1="20889" y1="64000" x2="19556" y2="90667"/>
                        <a14:foregroundMark x1="16444" y1="65333" x2="38222" y2="56889"/>
                        <a14:foregroundMark x1="13333" y1="64444" x2="14667" y2="97778"/>
                        <a14:foregroundMark x1="22667" y1="82667" x2="23111" y2="97778"/>
                        <a14:foregroundMark x1="31111" y1="76000" x2="31111" y2="97778"/>
                        <a14:foregroundMark x1="32889" y1="80889" x2="44000" y2="82222"/>
                        <a14:foregroundMark x1="55111" y1="82667" x2="72000" y2="82667"/>
                        <a14:foregroundMark x1="51556" y1="69778" x2="51556" y2="97333"/>
                        <a14:foregroundMark x1="36444" y1="71556" x2="37333" y2="97778"/>
                        <a14:foregroundMark x1="40444" y1="72000" x2="41333" y2="97333"/>
                        <a14:foregroundMark x1="47556" y1="71556" x2="47111" y2="99111"/>
                        <a14:foregroundMark x1="61333" y1="67556" x2="64000" y2="99556"/>
                        <a14:foregroundMark x1="66667" y1="72889" x2="77778" y2="99556"/>
                        <a14:foregroundMark x1="77333" y1="65333" x2="79111" y2="88444"/>
                        <a14:foregroundMark x1="82222" y1="70222" x2="83111" y2="94667"/>
                        <a14:foregroundMark x1="48444" y1="23111" x2="48444" y2="23111"/>
                        <a14:foregroundMark x1="43111" y1="22222" x2="58667" y2="21333"/>
                        <a14:foregroundMark x1="49778" y1="8000" x2="51556" y2="4000"/>
                        <a14:foregroundMark x1="60889" y1="23111" x2="55556" y2="2222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58104" y="3681857"/>
            <a:ext cx="458003" cy="45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13;p38" descr="Solicitudes rapida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8104" y="4886356"/>
            <a:ext cx="435454" cy="43545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14;p38"/>
          <p:cNvSpPr/>
          <p:nvPr/>
        </p:nvSpPr>
        <p:spPr>
          <a:xfrm>
            <a:off x="996870" y="3807085"/>
            <a:ext cx="30837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Elaborado por el ingeniero civil</a:t>
            </a:r>
            <a:endParaRPr dirty="0"/>
          </a:p>
        </p:txBody>
      </p:sp>
      <p:sp>
        <p:nvSpPr>
          <p:cNvPr id="11" name="Google Shape;715;p38"/>
          <p:cNvSpPr/>
          <p:nvPr/>
        </p:nvSpPr>
        <p:spPr>
          <a:xfrm>
            <a:off x="996869" y="4952478"/>
            <a:ext cx="35699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Interpretado por el maestro de obra</a:t>
            </a:r>
            <a:endParaRPr dirty="0"/>
          </a:p>
        </p:txBody>
      </p:sp>
      <p:sp>
        <p:nvSpPr>
          <p:cNvPr id="12" name="Rectángulo redondeado 11"/>
          <p:cNvSpPr/>
          <p:nvPr/>
        </p:nvSpPr>
        <p:spPr>
          <a:xfrm>
            <a:off x="1086336" y="4195377"/>
            <a:ext cx="1232886" cy="493081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PE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Escala 1:50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1086336" y="5339947"/>
            <a:ext cx="3224464" cy="493081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PE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Uso de escalímetro, regla o wincha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458104" y="2860419"/>
            <a:ext cx="2343698" cy="49308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Plano estructural</a:t>
            </a:r>
          </a:p>
        </p:txBody>
      </p:sp>
    </p:spTree>
    <p:extLst>
      <p:ext uri="{BB962C8B-B14F-4D97-AF65-F5344CB8AC3E}">
        <p14:creationId xmlns:p14="http://schemas.microsoft.com/office/powerpoint/2010/main" val="2025333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cimiento corrido corte 1-1</a:t>
            </a:r>
            <a:endParaRPr sz="1200" dirty="0"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9D13991E-5E22-4B24-8BE2-651D1CE7A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0" y="1859884"/>
            <a:ext cx="6793190" cy="4386203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B35FF1D0-7A54-407A-BC2D-24D43A17DA6C}"/>
              </a:ext>
            </a:extLst>
          </p:cNvPr>
          <p:cNvSpPr/>
          <p:nvPr/>
        </p:nvSpPr>
        <p:spPr>
          <a:xfrm rot="5400000">
            <a:off x="2443249" y="3114915"/>
            <a:ext cx="908247" cy="123573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6200573D-1ECE-4E2F-8CA5-D85D63B91EE2}"/>
              </a:ext>
            </a:extLst>
          </p:cNvPr>
          <p:cNvSpPr/>
          <p:nvPr/>
        </p:nvSpPr>
        <p:spPr>
          <a:xfrm rot="5400000">
            <a:off x="4043229" y="3176378"/>
            <a:ext cx="1004210" cy="137010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E7849EBF-D4E6-49D3-82C3-CCA2A50FEABA}"/>
              </a:ext>
            </a:extLst>
          </p:cNvPr>
          <p:cNvSpPr/>
          <p:nvPr/>
        </p:nvSpPr>
        <p:spPr>
          <a:xfrm>
            <a:off x="4618639" y="3371480"/>
            <a:ext cx="737973" cy="192258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D6D0B293-9E71-4BDF-9651-DC17C902D84F}"/>
              </a:ext>
            </a:extLst>
          </p:cNvPr>
          <p:cNvSpPr/>
          <p:nvPr/>
        </p:nvSpPr>
        <p:spPr>
          <a:xfrm rot="5400000">
            <a:off x="4984782" y="2975198"/>
            <a:ext cx="601849" cy="137010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E7079F7B-16F1-4F9C-8054-F21DD9757480}"/>
              </a:ext>
            </a:extLst>
          </p:cNvPr>
          <p:cNvSpPr/>
          <p:nvPr/>
        </p:nvSpPr>
        <p:spPr>
          <a:xfrm rot="5400000">
            <a:off x="4238674" y="4383961"/>
            <a:ext cx="1743954" cy="137010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6FB846E8-3446-41D0-8DE2-D3A26DC13B96}"/>
              </a:ext>
            </a:extLst>
          </p:cNvPr>
          <p:cNvSpPr/>
          <p:nvPr/>
        </p:nvSpPr>
        <p:spPr>
          <a:xfrm>
            <a:off x="4733973" y="3929526"/>
            <a:ext cx="308173" cy="192258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999BB92A-F363-4CB1-8699-D5CDE7020721}"/>
              </a:ext>
            </a:extLst>
          </p:cNvPr>
          <p:cNvSpPr/>
          <p:nvPr/>
        </p:nvSpPr>
        <p:spPr>
          <a:xfrm>
            <a:off x="5179157" y="4141359"/>
            <a:ext cx="157884" cy="192258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0279724B-5F1C-4FD6-90DE-7F0DB8B17407}"/>
              </a:ext>
            </a:extLst>
          </p:cNvPr>
          <p:cNvSpPr/>
          <p:nvPr/>
        </p:nvSpPr>
        <p:spPr>
          <a:xfrm>
            <a:off x="5917130" y="4141358"/>
            <a:ext cx="706832" cy="192258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71EA1C9A-5B20-4C96-83D5-6E8527F4597D}"/>
              </a:ext>
            </a:extLst>
          </p:cNvPr>
          <p:cNvSpPr/>
          <p:nvPr/>
        </p:nvSpPr>
        <p:spPr>
          <a:xfrm>
            <a:off x="2080949" y="3939201"/>
            <a:ext cx="634942" cy="182583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AB081F12-6122-4079-A732-95D4EBABC5BE}"/>
              </a:ext>
            </a:extLst>
          </p:cNvPr>
          <p:cNvSpPr/>
          <p:nvPr/>
        </p:nvSpPr>
        <p:spPr>
          <a:xfrm rot="5400000">
            <a:off x="1984459" y="4210565"/>
            <a:ext cx="312953" cy="137010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77F88827-E82C-42D5-A227-1D36200F61A3}"/>
              </a:ext>
            </a:extLst>
          </p:cNvPr>
          <p:cNvSpPr/>
          <p:nvPr/>
        </p:nvSpPr>
        <p:spPr>
          <a:xfrm rot="5400000">
            <a:off x="3025246" y="4952061"/>
            <a:ext cx="612246" cy="137010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48" name="Grupo 47"/>
          <p:cNvGrpSpPr/>
          <p:nvPr/>
        </p:nvGrpSpPr>
        <p:grpSpPr>
          <a:xfrm>
            <a:off x="7808903" y="1252997"/>
            <a:ext cx="4096431" cy="4748792"/>
            <a:chOff x="7808904" y="1252997"/>
            <a:chExt cx="3718260" cy="4386203"/>
          </a:xfrm>
        </p:grpSpPr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346269C4-79CB-42A5-9B46-AECA03CF0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06" y="1252997"/>
              <a:ext cx="3718258" cy="4386203"/>
            </a:xfrm>
            <a:prstGeom prst="rect">
              <a:avLst/>
            </a:prstGeom>
          </p:spPr>
        </p:pic>
        <p:sp>
          <p:nvSpPr>
            <p:cNvPr id="50" name="Rectángulo 49">
              <a:extLst>
                <a:ext uri="{FF2B5EF4-FFF2-40B4-BE49-F238E27FC236}">
                  <a16:creationId xmlns:a16="http://schemas.microsoft.com/office/drawing/2014/main" id="{9AA1253F-13DA-4B63-9DC1-A692D222CFDC}"/>
                </a:ext>
              </a:extLst>
            </p:cNvPr>
            <p:cNvSpPr/>
            <p:nvPr/>
          </p:nvSpPr>
          <p:spPr>
            <a:xfrm rot="5400000">
              <a:off x="9319283" y="3497350"/>
              <a:ext cx="1452584" cy="838449"/>
            </a:xfrm>
            <a:prstGeom prst="rect">
              <a:avLst/>
            </a:prstGeom>
            <a:solidFill>
              <a:schemeClr val="bg1">
                <a:lumMod val="50000"/>
                <a:alpha val="11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1BF0BBD4-24EF-4468-95B3-C8CA21708E0C}"/>
                </a:ext>
              </a:extLst>
            </p:cNvPr>
            <p:cNvSpPr/>
            <p:nvPr/>
          </p:nvSpPr>
          <p:spPr>
            <a:xfrm rot="5400000">
              <a:off x="8674790" y="4029228"/>
              <a:ext cx="497713" cy="964482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2F934C30-E69D-4445-8F01-750ECBEA7C7B}"/>
                </a:ext>
              </a:extLst>
            </p:cNvPr>
            <p:cNvSpPr/>
            <p:nvPr/>
          </p:nvSpPr>
          <p:spPr>
            <a:xfrm rot="5400000">
              <a:off x="8333802" y="2783209"/>
              <a:ext cx="497713" cy="1547509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F467DD25-24AE-4E52-B181-AB639128BA24}"/>
                </a:ext>
              </a:extLst>
            </p:cNvPr>
            <p:cNvSpPr/>
            <p:nvPr/>
          </p:nvSpPr>
          <p:spPr>
            <a:xfrm rot="5400000">
              <a:off x="10565495" y="3713337"/>
              <a:ext cx="1442423" cy="396314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4" name="Rectángulo 53">
              <a:extLst>
                <a:ext uri="{FF2B5EF4-FFF2-40B4-BE49-F238E27FC236}">
                  <a16:creationId xmlns:a16="http://schemas.microsoft.com/office/drawing/2014/main" id="{F33FB648-D436-457C-9FA6-3AFF62BA2DCB}"/>
                </a:ext>
              </a:extLst>
            </p:cNvPr>
            <p:cNvSpPr/>
            <p:nvPr/>
          </p:nvSpPr>
          <p:spPr>
            <a:xfrm rot="5400000">
              <a:off x="9900891" y="4609981"/>
              <a:ext cx="289369" cy="838448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5" name="Rectángulo 54">
              <a:extLst>
                <a:ext uri="{FF2B5EF4-FFF2-40B4-BE49-F238E27FC236}">
                  <a16:creationId xmlns:a16="http://schemas.microsoft.com/office/drawing/2014/main" id="{16BA7948-AD16-46E9-8B4B-5BC46163887B}"/>
                </a:ext>
              </a:extLst>
            </p:cNvPr>
            <p:cNvSpPr/>
            <p:nvPr/>
          </p:nvSpPr>
          <p:spPr>
            <a:xfrm rot="5400000">
              <a:off x="8400756" y="2289227"/>
              <a:ext cx="497713" cy="1413600"/>
            </a:xfrm>
            <a:prstGeom prst="rect">
              <a:avLst/>
            </a:prstGeom>
            <a:solidFill>
              <a:srgbClr val="0070C0">
                <a:alpha val="11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6" name="Rectángulo 55">
              <a:extLst>
                <a:ext uri="{FF2B5EF4-FFF2-40B4-BE49-F238E27FC236}">
                  <a16:creationId xmlns:a16="http://schemas.microsoft.com/office/drawing/2014/main" id="{58F6671F-938C-4CA6-AC1E-FDACD11CCBD0}"/>
                </a:ext>
              </a:extLst>
            </p:cNvPr>
            <p:cNvSpPr/>
            <p:nvPr/>
          </p:nvSpPr>
          <p:spPr>
            <a:xfrm rot="5400000">
              <a:off x="10546081" y="2599557"/>
              <a:ext cx="200658" cy="739140"/>
            </a:xfrm>
            <a:prstGeom prst="rect">
              <a:avLst/>
            </a:prstGeom>
            <a:solidFill>
              <a:srgbClr val="0070C0">
                <a:alpha val="11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7" name="Rectángulo 56">
              <a:extLst>
                <a:ext uri="{FF2B5EF4-FFF2-40B4-BE49-F238E27FC236}">
                  <a16:creationId xmlns:a16="http://schemas.microsoft.com/office/drawing/2014/main" id="{46C9EA8A-E8C2-44F6-81FC-33F4D8A99B48}"/>
                </a:ext>
              </a:extLst>
            </p:cNvPr>
            <p:cNvSpPr/>
            <p:nvPr/>
          </p:nvSpPr>
          <p:spPr>
            <a:xfrm rot="5400000">
              <a:off x="11027623" y="2697445"/>
              <a:ext cx="518162" cy="396313"/>
            </a:xfrm>
            <a:prstGeom prst="rect">
              <a:avLst/>
            </a:prstGeom>
            <a:solidFill>
              <a:srgbClr val="0070C0">
                <a:alpha val="11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8" name="Rectángulo 57">
              <a:extLst>
                <a:ext uri="{FF2B5EF4-FFF2-40B4-BE49-F238E27FC236}">
                  <a16:creationId xmlns:a16="http://schemas.microsoft.com/office/drawing/2014/main" id="{A915446D-49B4-4B79-BFF1-EFC48A6B3E69}"/>
                </a:ext>
              </a:extLst>
            </p:cNvPr>
            <p:cNvSpPr/>
            <p:nvPr/>
          </p:nvSpPr>
          <p:spPr>
            <a:xfrm rot="5400000">
              <a:off x="9172500" y="1986349"/>
              <a:ext cx="230341" cy="728050"/>
            </a:xfrm>
            <a:prstGeom prst="rect">
              <a:avLst/>
            </a:prstGeom>
            <a:solidFill>
              <a:srgbClr val="00B050">
                <a:alpha val="11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927F212D-25BB-44CE-966D-7103D1056E57}"/>
                </a:ext>
              </a:extLst>
            </p:cNvPr>
            <p:cNvSpPr/>
            <p:nvPr/>
          </p:nvSpPr>
          <p:spPr>
            <a:xfrm rot="5400000">
              <a:off x="11119063" y="2240244"/>
              <a:ext cx="335280" cy="396313"/>
            </a:xfrm>
            <a:prstGeom prst="rect">
              <a:avLst/>
            </a:prstGeom>
            <a:solidFill>
              <a:srgbClr val="00B050">
                <a:alpha val="11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60" name="Rectángulo 59"/>
          <p:cNvSpPr/>
          <p:nvPr/>
        </p:nvSpPr>
        <p:spPr>
          <a:xfrm>
            <a:off x="7172711" y="1866901"/>
            <a:ext cx="2453889" cy="6578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800" b="1" cap="none" spc="50" dirty="0">
                <a:ln w="9525" cmpd="sng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Detalle de cimiento </a:t>
            </a:r>
          </a:p>
          <a:p>
            <a:pPr algn="ctr"/>
            <a:r>
              <a:rPr lang="es-ES" sz="1800" b="1" spc="50" dirty="0">
                <a:ln w="9525" cmpd="sng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centra</a:t>
            </a:r>
            <a:r>
              <a:rPr lang="es-ES" sz="1800" b="1" cap="none" spc="50" dirty="0">
                <a:ln w="9525" cmpd="sng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64792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cimiento corrido corte 2-2</a:t>
            </a:r>
            <a:endParaRPr sz="1200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9D13991E-5E22-4B24-8BE2-651D1CE7A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0" y="1859884"/>
            <a:ext cx="6793190" cy="4386203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7808903" y="1252997"/>
            <a:ext cx="4096431" cy="4748792"/>
            <a:chOff x="7808904" y="1252997"/>
            <a:chExt cx="3718260" cy="4386203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346269C4-79CB-42A5-9B46-AECA03CF0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06" y="1252997"/>
              <a:ext cx="3718258" cy="4386203"/>
            </a:xfrm>
            <a:prstGeom prst="rect">
              <a:avLst/>
            </a:prstGeom>
          </p:spPr>
        </p:pic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9AA1253F-13DA-4B63-9DC1-A692D222CFDC}"/>
                </a:ext>
              </a:extLst>
            </p:cNvPr>
            <p:cNvSpPr/>
            <p:nvPr/>
          </p:nvSpPr>
          <p:spPr>
            <a:xfrm rot="5400000">
              <a:off x="9319283" y="3497350"/>
              <a:ext cx="1452584" cy="838449"/>
            </a:xfrm>
            <a:prstGeom prst="rect">
              <a:avLst/>
            </a:prstGeom>
            <a:solidFill>
              <a:schemeClr val="bg1">
                <a:lumMod val="50000"/>
                <a:alpha val="11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1BF0BBD4-24EF-4468-95B3-C8CA21708E0C}"/>
                </a:ext>
              </a:extLst>
            </p:cNvPr>
            <p:cNvSpPr/>
            <p:nvPr/>
          </p:nvSpPr>
          <p:spPr>
            <a:xfrm rot="5400000">
              <a:off x="8674790" y="4029228"/>
              <a:ext cx="497713" cy="964482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2F934C30-E69D-4445-8F01-750ECBEA7C7B}"/>
                </a:ext>
              </a:extLst>
            </p:cNvPr>
            <p:cNvSpPr/>
            <p:nvPr/>
          </p:nvSpPr>
          <p:spPr>
            <a:xfrm rot="5400000">
              <a:off x="8333802" y="2783209"/>
              <a:ext cx="497713" cy="1547509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F467DD25-24AE-4E52-B181-AB639128BA24}"/>
                </a:ext>
              </a:extLst>
            </p:cNvPr>
            <p:cNvSpPr/>
            <p:nvPr/>
          </p:nvSpPr>
          <p:spPr>
            <a:xfrm rot="5400000">
              <a:off x="10565495" y="3713337"/>
              <a:ext cx="1442423" cy="396314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F33FB648-D436-457C-9FA6-3AFF62BA2DCB}"/>
                </a:ext>
              </a:extLst>
            </p:cNvPr>
            <p:cNvSpPr/>
            <p:nvPr/>
          </p:nvSpPr>
          <p:spPr>
            <a:xfrm rot="5400000">
              <a:off x="9900891" y="4609981"/>
              <a:ext cx="289369" cy="838448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16BA7948-AD16-46E9-8B4B-5BC46163887B}"/>
                </a:ext>
              </a:extLst>
            </p:cNvPr>
            <p:cNvSpPr/>
            <p:nvPr/>
          </p:nvSpPr>
          <p:spPr>
            <a:xfrm rot="5400000">
              <a:off x="8400756" y="2289227"/>
              <a:ext cx="497713" cy="1413600"/>
            </a:xfrm>
            <a:prstGeom prst="rect">
              <a:avLst/>
            </a:prstGeom>
            <a:solidFill>
              <a:srgbClr val="0070C0">
                <a:alpha val="11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58F6671F-938C-4CA6-AC1E-FDACD11CCBD0}"/>
                </a:ext>
              </a:extLst>
            </p:cNvPr>
            <p:cNvSpPr/>
            <p:nvPr/>
          </p:nvSpPr>
          <p:spPr>
            <a:xfrm rot="5400000">
              <a:off x="10546081" y="2599557"/>
              <a:ext cx="200658" cy="739140"/>
            </a:xfrm>
            <a:prstGeom prst="rect">
              <a:avLst/>
            </a:prstGeom>
            <a:solidFill>
              <a:srgbClr val="0070C0">
                <a:alpha val="11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46C9EA8A-E8C2-44F6-81FC-33F4D8A99B48}"/>
                </a:ext>
              </a:extLst>
            </p:cNvPr>
            <p:cNvSpPr/>
            <p:nvPr/>
          </p:nvSpPr>
          <p:spPr>
            <a:xfrm rot="5400000">
              <a:off x="11027623" y="2697445"/>
              <a:ext cx="518162" cy="396313"/>
            </a:xfrm>
            <a:prstGeom prst="rect">
              <a:avLst/>
            </a:prstGeom>
            <a:solidFill>
              <a:srgbClr val="0070C0">
                <a:alpha val="11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A915446D-49B4-4B79-BFF1-EFC48A6B3E69}"/>
                </a:ext>
              </a:extLst>
            </p:cNvPr>
            <p:cNvSpPr/>
            <p:nvPr/>
          </p:nvSpPr>
          <p:spPr>
            <a:xfrm rot="5400000">
              <a:off x="9172500" y="1986349"/>
              <a:ext cx="230341" cy="728050"/>
            </a:xfrm>
            <a:prstGeom prst="rect">
              <a:avLst/>
            </a:prstGeom>
            <a:solidFill>
              <a:srgbClr val="00B050">
                <a:alpha val="11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927F212D-25BB-44CE-966D-7103D1056E57}"/>
                </a:ext>
              </a:extLst>
            </p:cNvPr>
            <p:cNvSpPr/>
            <p:nvPr/>
          </p:nvSpPr>
          <p:spPr>
            <a:xfrm rot="5400000">
              <a:off x="11119063" y="2240244"/>
              <a:ext cx="335280" cy="396313"/>
            </a:xfrm>
            <a:prstGeom prst="rect">
              <a:avLst/>
            </a:prstGeom>
            <a:solidFill>
              <a:srgbClr val="00B050">
                <a:alpha val="11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38" name="Rectángulo 37"/>
          <p:cNvSpPr/>
          <p:nvPr/>
        </p:nvSpPr>
        <p:spPr>
          <a:xfrm>
            <a:off x="7172711" y="1866901"/>
            <a:ext cx="2453889" cy="6578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800" b="1" cap="none" spc="50" dirty="0">
                <a:ln w="9525" cmpd="sng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Detalle de cimiento </a:t>
            </a:r>
          </a:p>
          <a:p>
            <a:pPr algn="ctr"/>
            <a:r>
              <a:rPr lang="es-ES" sz="1800" b="1" spc="50" dirty="0">
                <a:ln w="9525" cmpd="sng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centra</a:t>
            </a:r>
            <a:r>
              <a:rPr lang="es-ES" sz="1800" b="1" cap="none" spc="50" dirty="0">
                <a:ln w="9525" cmpd="sng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733401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cimiento corrido corte 3-3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EC70A596-D48B-4588-9DE2-9AC812295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0" y="1879599"/>
            <a:ext cx="7138630" cy="4310608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12092B0A-ABE7-463E-B3BB-6E287C5CD210}"/>
              </a:ext>
            </a:extLst>
          </p:cNvPr>
          <p:cNvSpPr/>
          <p:nvPr/>
        </p:nvSpPr>
        <p:spPr>
          <a:xfrm rot="5400000">
            <a:off x="5591739" y="3475440"/>
            <a:ext cx="373501" cy="143979"/>
          </a:xfrm>
          <a:prstGeom prst="rect">
            <a:avLst/>
          </a:prstGeom>
          <a:solidFill>
            <a:srgbClr val="7030A0">
              <a:alpha val="11000"/>
            </a:srgb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30EB1068-3F8F-4822-A57D-552137AB90C7}"/>
              </a:ext>
            </a:extLst>
          </p:cNvPr>
          <p:cNvSpPr/>
          <p:nvPr/>
        </p:nvSpPr>
        <p:spPr>
          <a:xfrm>
            <a:off x="5620554" y="3365091"/>
            <a:ext cx="85945" cy="188946"/>
          </a:xfrm>
          <a:prstGeom prst="rect">
            <a:avLst/>
          </a:prstGeom>
          <a:solidFill>
            <a:srgbClr val="7030A0">
              <a:alpha val="11000"/>
            </a:srgb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34" name="Grupo 33"/>
          <p:cNvGrpSpPr/>
          <p:nvPr/>
        </p:nvGrpSpPr>
        <p:grpSpPr>
          <a:xfrm>
            <a:off x="7780713" y="1180023"/>
            <a:ext cx="4116103" cy="5010183"/>
            <a:chOff x="7843520" y="1140680"/>
            <a:chExt cx="3942079" cy="4559080"/>
          </a:xfrm>
        </p:grpSpPr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A597014D-31A2-4DD3-915A-7A9E52C90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3520" y="1140680"/>
              <a:ext cx="3942079" cy="4559080"/>
            </a:xfrm>
            <a:prstGeom prst="rect">
              <a:avLst/>
            </a:prstGeom>
          </p:spPr>
        </p:pic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B0D8C78E-9743-49B1-93F5-BA2AF8C7E841}"/>
                </a:ext>
              </a:extLst>
            </p:cNvPr>
            <p:cNvSpPr/>
            <p:nvPr/>
          </p:nvSpPr>
          <p:spPr>
            <a:xfrm rot="5400000">
              <a:off x="9454903" y="3454535"/>
              <a:ext cx="1488182" cy="888482"/>
            </a:xfrm>
            <a:prstGeom prst="rect">
              <a:avLst/>
            </a:prstGeom>
            <a:solidFill>
              <a:schemeClr val="bg1">
                <a:lumMod val="50000"/>
                <a:alpha val="11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154377FF-A8C4-49DA-9576-068FCEA28D60}"/>
                </a:ext>
              </a:extLst>
            </p:cNvPr>
            <p:cNvSpPr/>
            <p:nvPr/>
          </p:nvSpPr>
          <p:spPr>
            <a:xfrm rot="5400000">
              <a:off x="8757434" y="3999880"/>
              <a:ext cx="454086" cy="964482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28286C54-51F0-402F-94E3-74F89620F13E}"/>
                </a:ext>
              </a:extLst>
            </p:cNvPr>
            <p:cNvSpPr/>
            <p:nvPr/>
          </p:nvSpPr>
          <p:spPr>
            <a:xfrm rot="5400000">
              <a:off x="8529439" y="2725554"/>
              <a:ext cx="351997" cy="1573056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A0354594-6EF7-4676-91A9-AC13B8CAFF59}"/>
                </a:ext>
              </a:extLst>
            </p:cNvPr>
            <p:cNvSpPr/>
            <p:nvPr/>
          </p:nvSpPr>
          <p:spPr>
            <a:xfrm rot="5400000">
              <a:off x="10547697" y="3695540"/>
              <a:ext cx="1478019" cy="396314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D2367E42-7DD8-4D29-A61D-875893E1D24A}"/>
                </a:ext>
              </a:extLst>
            </p:cNvPr>
            <p:cNvSpPr/>
            <p:nvPr/>
          </p:nvSpPr>
          <p:spPr>
            <a:xfrm rot="5400000">
              <a:off x="10058788" y="4592867"/>
              <a:ext cx="289369" cy="867525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995BDA66-FC68-4334-BA43-7E0DACAB6494}"/>
                </a:ext>
              </a:extLst>
            </p:cNvPr>
            <p:cNvSpPr/>
            <p:nvPr/>
          </p:nvSpPr>
          <p:spPr>
            <a:xfrm rot="5400000">
              <a:off x="8579059" y="2241778"/>
              <a:ext cx="412215" cy="1413600"/>
            </a:xfrm>
            <a:prstGeom prst="rect">
              <a:avLst/>
            </a:prstGeom>
            <a:solidFill>
              <a:srgbClr val="0070C0">
                <a:alpha val="11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63396134-1EA1-4A99-B09A-BDF92A8D2CB4}"/>
                </a:ext>
              </a:extLst>
            </p:cNvPr>
            <p:cNvSpPr/>
            <p:nvPr/>
          </p:nvSpPr>
          <p:spPr>
            <a:xfrm rot="5400000">
              <a:off x="11025084" y="2644106"/>
              <a:ext cx="523240" cy="396313"/>
            </a:xfrm>
            <a:prstGeom prst="rect">
              <a:avLst/>
            </a:prstGeom>
            <a:solidFill>
              <a:srgbClr val="0070C0">
                <a:alpha val="11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5064403F-69C0-4404-B791-729F3D68C9C0}"/>
                </a:ext>
              </a:extLst>
            </p:cNvPr>
            <p:cNvSpPr/>
            <p:nvPr/>
          </p:nvSpPr>
          <p:spPr>
            <a:xfrm rot="5400000">
              <a:off x="9288839" y="1934972"/>
              <a:ext cx="250883" cy="790398"/>
            </a:xfrm>
            <a:prstGeom prst="rect">
              <a:avLst/>
            </a:prstGeom>
            <a:solidFill>
              <a:srgbClr val="00B050">
                <a:alpha val="11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1D1EFD0-F1DE-48BC-AD6D-4E8A17E63BC5}"/>
                </a:ext>
              </a:extLst>
            </p:cNvPr>
            <p:cNvSpPr/>
            <p:nvPr/>
          </p:nvSpPr>
          <p:spPr>
            <a:xfrm rot="5400000">
              <a:off x="11119063" y="2174210"/>
              <a:ext cx="335280" cy="396313"/>
            </a:xfrm>
            <a:prstGeom prst="rect">
              <a:avLst/>
            </a:prstGeom>
            <a:solidFill>
              <a:srgbClr val="00B050">
                <a:alpha val="11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46" name="Rectángulo 45"/>
          <p:cNvSpPr/>
          <p:nvPr/>
        </p:nvSpPr>
        <p:spPr>
          <a:xfrm>
            <a:off x="7172711" y="1866901"/>
            <a:ext cx="2453889" cy="6578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800" b="1" cap="none" spc="50" dirty="0">
                <a:ln w="9525" cmpd="sng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Detalle de cimiento </a:t>
            </a:r>
          </a:p>
          <a:p>
            <a:pPr algn="ctr"/>
            <a:r>
              <a:rPr lang="es-ES" sz="1800" b="1" spc="50" dirty="0">
                <a:ln w="9525" cmpd="sng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centra</a:t>
            </a:r>
            <a:r>
              <a:rPr lang="es-ES" sz="1800" b="1" cap="none" spc="50" dirty="0">
                <a:ln w="9525" cmpd="sng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172866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cimiento corrido corte 4-4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E9707F04-3B93-4684-A720-914121E0A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1" y="1804005"/>
            <a:ext cx="7013787" cy="4515516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857DDFAD-DEDE-450C-A282-27585992CFD2}"/>
              </a:ext>
            </a:extLst>
          </p:cNvPr>
          <p:cNvSpPr/>
          <p:nvPr/>
        </p:nvSpPr>
        <p:spPr>
          <a:xfrm>
            <a:off x="1010459" y="5447053"/>
            <a:ext cx="1120567" cy="204127"/>
          </a:xfrm>
          <a:prstGeom prst="rect">
            <a:avLst/>
          </a:prstGeom>
          <a:solidFill>
            <a:srgbClr val="00B0F0">
              <a:alpha val="11000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0FB1D8F-84B3-4B9F-8BEF-3735F8666E23}"/>
              </a:ext>
            </a:extLst>
          </p:cNvPr>
          <p:cNvSpPr/>
          <p:nvPr/>
        </p:nvSpPr>
        <p:spPr>
          <a:xfrm>
            <a:off x="5343470" y="5453254"/>
            <a:ext cx="1486891" cy="197926"/>
          </a:xfrm>
          <a:prstGeom prst="rect">
            <a:avLst/>
          </a:prstGeom>
          <a:solidFill>
            <a:srgbClr val="00B0F0">
              <a:alpha val="11000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A12EAE1-FA38-48B9-983F-D4EA101FEE29}"/>
              </a:ext>
            </a:extLst>
          </p:cNvPr>
          <p:cNvSpPr/>
          <p:nvPr/>
        </p:nvSpPr>
        <p:spPr>
          <a:xfrm rot="5400000">
            <a:off x="6227507" y="4844201"/>
            <a:ext cx="1064247" cy="141459"/>
          </a:xfrm>
          <a:prstGeom prst="rect">
            <a:avLst/>
          </a:prstGeom>
          <a:solidFill>
            <a:srgbClr val="00B0F0">
              <a:alpha val="11000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25" name="Grupo 24"/>
          <p:cNvGrpSpPr/>
          <p:nvPr/>
        </p:nvGrpSpPr>
        <p:grpSpPr>
          <a:xfrm>
            <a:off x="7711569" y="1267807"/>
            <a:ext cx="4220698" cy="4757370"/>
            <a:chOff x="7866931" y="1244419"/>
            <a:chExt cx="3885098" cy="4369162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7A33B5FC-A75B-493D-9C30-F8F106C15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6931" y="1244419"/>
              <a:ext cx="3885098" cy="4369162"/>
            </a:xfrm>
            <a:prstGeom prst="rect">
              <a:avLst/>
            </a:prstGeom>
          </p:spPr>
        </p:pic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8943CAEA-151B-4D91-9982-BDBA0772810A}"/>
                </a:ext>
              </a:extLst>
            </p:cNvPr>
            <p:cNvSpPr/>
            <p:nvPr/>
          </p:nvSpPr>
          <p:spPr>
            <a:xfrm rot="5400000">
              <a:off x="9383038" y="3473729"/>
              <a:ext cx="1424933" cy="824950"/>
            </a:xfrm>
            <a:prstGeom prst="rect">
              <a:avLst/>
            </a:prstGeom>
            <a:solidFill>
              <a:schemeClr val="bg1">
                <a:lumMod val="50000"/>
                <a:alpha val="11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8876C7A3-E4AC-42BF-83C2-09D50AB20B65}"/>
                </a:ext>
              </a:extLst>
            </p:cNvPr>
            <p:cNvSpPr/>
            <p:nvPr/>
          </p:nvSpPr>
          <p:spPr>
            <a:xfrm rot="5400000">
              <a:off x="8757434" y="3999880"/>
              <a:ext cx="454086" cy="964482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BD28E68A-115F-4C99-A540-8F5704A4A29B}"/>
                </a:ext>
              </a:extLst>
            </p:cNvPr>
            <p:cNvSpPr/>
            <p:nvPr/>
          </p:nvSpPr>
          <p:spPr>
            <a:xfrm rot="5400000">
              <a:off x="8610719" y="2877954"/>
              <a:ext cx="351997" cy="1573056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FF0DC0E4-9A9E-4455-B980-67D4FAC75B3F}"/>
                </a:ext>
              </a:extLst>
            </p:cNvPr>
            <p:cNvSpPr/>
            <p:nvPr/>
          </p:nvSpPr>
          <p:spPr>
            <a:xfrm rot="5400000">
              <a:off x="10757119" y="3684240"/>
              <a:ext cx="1424936" cy="396314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403ECB53-DA86-48E1-9188-9271783880F0}"/>
                </a:ext>
              </a:extLst>
            </p:cNvPr>
            <p:cNvSpPr/>
            <p:nvPr/>
          </p:nvSpPr>
          <p:spPr>
            <a:xfrm rot="5400000">
              <a:off x="9975250" y="4531907"/>
              <a:ext cx="289369" cy="867525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ADCAD207-EE78-45E6-BF77-4E86ECA3B0E0}"/>
                </a:ext>
              </a:extLst>
            </p:cNvPr>
            <p:cNvSpPr/>
            <p:nvPr/>
          </p:nvSpPr>
          <p:spPr>
            <a:xfrm rot="5400000">
              <a:off x="8446979" y="2201138"/>
              <a:ext cx="412215" cy="1413600"/>
            </a:xfrm>
            <a:prstGeom prst="rect">
              <a:avLst/>
            </a:prstGeom>
            <a:solidFill>
              <a:srgbClr val="0070C0">
                <a:alpha val="11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AE5E8848-550F-4966-BB88-B88AA05F0AAA}"/>
                </a:ext>
              </a:extLst>
            </p:cNvPr>
            <p:cNvSpPr/>
            <p:nvPr/>
          </p:nvSpPr>
          <p:spPr>
            <a:xfrm rot="5400000">
              <a:off x="11223836" y="2693004"/>
              <a:ext cx="491495" cy="396313"/>
            </a:xfrm>
            <a:prstGeom prst="rect">
              <a:avLst/>
            </a:prstGeom>
            <a:solidFill>
              <a:srgbClr val="0070C0">
                <a:alpha val="11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983B9558-22D4-4E26-85ED-C36E706F6E39}"/>
                </a:ext>
              </a:extLst>
            </p:cNvPr>
            <p:cNvSpPr/>
            <p:nvPr/>
          </p:nvSpPr>
          <p:spPr>
            <a:xfrm rot="5400000">
              <a:off x="10447079" y="1934972"/>
              <a:ext cx="250883" cy="790398"/>
            </a:xfrm>
            <a:prstGeom prst="rect">
              <a:avLst/>
            </a:prstGeom>
            <a:solidFill>
              <a:srgbClr val="00B050">
                <a:alpha val="11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F53F0127-EF42-4C7C-850A-E6EEB1017F52}"/>
                </a:ext>
              </a:extLst>
            </p:cNvPr>
            <p:cNvSpPr/>
            <p:nvPr/>
          </p:nvSpPr>
          <p:spPr>
            <a:xfrm rot="5400000">
              <a:off x="11301943" y="2233269"/>
              <a:ext cx="335280" cy="396313"/>
            </a:xfrm>
            <a:prstGeom prst="rect">
              <a:avLst/>
            </a:prstGeom>
            <a:solidFill>
              <a:srgbClr val="00B050">
                <a:alpha val="11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37" name="Rectángulo 36"/>
          <p:cNvSpPr/>
          <p:nvPr/>
        </p:nvSpPr>
        <p:spPr>
          <a:xfrm>
            <a:off x="7172711" y="1866901"/>
            <a:ext cx="2453889" cy="6578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800" b="1" cap="none" spc="50" dirty="0">
                <a:ln w="9525" cmpd="sng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Detalle de cimiento </a:t>
            </a:r>
          </a:p>
          <a:p>
            <a:pPr algn="ctr"/>
            <a:r>
              <a:rPr lang="es-ES" sz="1800" b="1" spc="50" dirty="0">
                <a:ln w="9525" cmpd="sng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centra</a:t>
            </a:r>
            <a:r>
              <a:rPr lang="es-ES" sz="1800" b="1" cap="none" spc="50" dirty="0">
                <a:ln w="9525" cmpd="sng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84209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 zapatas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545E5EC1-C7D9-437D-9854-5A76F9B2E0B0}"/>
              </a:ext>
            </a:extLst>
          </p:cNvPr>
          <p:cNvGrpSpPr/>
          <p:nvPr/>
        </p:nvGrpSpPr>
        <p:grpSpPr>
          <a:xfrm>
            <a:off x="706149" y="1834542"/>
            <a:ext cx="10613892" cy="4386203"/>
            <a:chOff x="474133" y="1226957"/>
            <a:chExt cx="10786533" cy="496325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F6C6898-8862-4352-BA79-6102F8D1F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133" y="1226957"/>
              <a:ext cx="10786533" cy="4963250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92B8C8D5-612C-4DBE-B542-B9972549C732}"/>
                </a:ext>
              </a:extLst>
            </p:cNvPr>
            <p:cNvSpPr/>
            <p:nvPr/>
          </p:nvSpPr>
          <p:spPr>
            <a:xfrm>
              <a:off x="4370070" y="3253740"/>
              <a:ext cx="1181100" cy="1173480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DE0737B1-7309-4ABF-899E-B1869BEAB10F}"/>
                </a:ext>
              </a:extLst>
            </p:cNvPr>
            <p:cNvSpPr/>
            <p:nvPr/>
          </p:nvSpPr>
          <p:spPr>
            <a:xfrm>
              <a:off x="6667500" y="3394710"/>
              <a:ext cx="868680" cy="567690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06A87F42-A05A-4C54-B223-0C3746D7D599}"/>
                </a:ext>
              </a:extLst>
            </p:cNvPr>
            <p:cNvSpPr/>
            <p:nvPr/>
          </p:nvSpPr>
          <p:spPr>
            <a:xfrm>
              <a:off x="8554043" y="3638550"/>
              <a:ext cx="868680" cy="567690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D04EA010-AE47-495A-AEEF-F51161B230FB}"/>
                </a:ext>
              </a:extLst>
            </p:cNvPr>
            <p:cNvSpPr/>
            <p:nvPr/>
          </p:nvSpPr>
          <p:spPr>
            <a:xfrm rot="5400000">
              <a:off x="3013710" y="4329543"/>
              <a:ext cx="868680" cy="567690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13" name="Rectángulo 12"/>
          <p:cNvSpPr/>
          <p:nvPr/>
        </p:nvSpPr>
        <p:spPr>
          <a:xfrm>
            <a:off x="6724190" y="1378542"/>
            <a:ext cx="245388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800" b="1" spc="50" dirty="0">
                <a:ln w="9525" cmpd="sng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Zapatas</a:t>
            </a:r>
            <a:endParaRPr lang="es-ES" sz="1800" b="1" cap="none" spc="50" dirty="0">
              <a:ln w="9525" cmpd="sng">
                <a:noFill/>
                <a:prstDash val="solid"/>
              </a:ln>
              <a:solidFill>
                <a:schemeClr val="tx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14" name="Conector recto de flecha 13"/>
          <p:cNvCxnSpPr/>
          <p:nvPr/>
        </p:nvCxnSpPr>
        <p:spPr>
          <a:xfrm flipH="1">
            <a:off x="4013200" y="1747874"/>
            <a:ext cx="4045930" cy="2824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>
            <a:off x="5740028" y="1759336"/>
            <a:ext cx="2319102" cy="2197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H="1">
            <a:off x="7137070" y="1759336"/>
            <a:ext cx="915943" cy="1941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8059130" y="1736412"/>
            <a:ext cx="1161070" cy="2229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052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 zapatas aisladas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545E5EC1-C7D9-437D-9854-5A76F9B2E0B0}"/>
              </a:ext>
            </a:extLst>
          </p:cNvPr>
          <p:cNvGrpSpPr/>
          <p:nvPr/>
        </p:nvGrpSpPr>
        <p:grpSpPr>
          <a:xfrm>
            <a:off x="268011" y="1834542"/>
            <a:ext cx="7066845" cy="4386203"/>
            <a:chOff x="474133" y="1226957"/>
            <a:chExt cx="10786533" cy="496325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F6C6898-8862-4352-BA79-6102F8D1F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133" y="1226957"/>
              <a:ext cx="10786533" cy="4963250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DE0737B1-7309-4ABF-899E-B1869BEAB10F}"/>
                </a:ext>
              </a:extLst>
            </p:cNvPr>
            <p:cNvSpPr/>
            <p:nvPr/>
          </p:nvSpPr>
          <p:spPr>
            <a:xfrm>
              <a:off x="6667500" y="3394710"/>
              <a:ext cx="868680" cy="567690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06A87F42-A05A-4C54-B223-0C3746D7D599}"/>
                </a:ext>
              </a:extLst>
            </p:cNvPr>
            <p:cNvSpPr/>
            <p:nvPr/>
          </p:nvSpPr>
          <p:spPr>
            <a:xfrm>
              <a:off x="8554043" y="3638550"/>
              <a:ext cx="868680" cy="567690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D04EA010-AE47-495A-AEEF-F51161B230FB}"/>
                </a:ext>
              </a:extLst>
            </p:cNvPr>
            <p:cNvSpPr/>
            <p:nvPr/>
          </p:nvSpPr>
          <p:spPr>
            <a:xfrm rot="5400000">
              <a:off x="3013710" y="4329543"/>
              <a:ext cx="868680" cy="567690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C59BC50-9B32-4662-9047-222D5CB13C33}"/>
              </a:ext>
            </a:extLst>
          </p:cNvPr>
          <p:cNvGrpSpPr/>
          <p:nvPr/>
        </p:nvGrpSpPr>
        <p:grpSpPr>
          <a:xfrm>
            <a:off x="7607266" y="1113905"/>
            <a:ext cx="4402222" cy="5050303"/>
            <a:chOff x="7607266" y="1342663"/>
            <a:chExt cx="4292908" cy="4827890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87A6FD7A-DED5-47E7-BAC3-31C66B6DF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07266" y="1342663"/>
              <a:ext cx="4292908" cy="4827890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2B4E4B1-BEE5-4962-801E-A3299436B515}"/>
                </a:ext>
              </a:extLst>
            </p:cNvPr>
            <p:cNvSpPr/>
            <p:nvPr/>
          </p:nvSpPr>
          <p:spPr>
            <a:xfrm>
              <a:off x="10161577" y="1655180"/>
              <a:ext cx="1320509" cy="567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028E8EA5-25A5-4EF4-A6AD-46A769AD573B}"/>
                </a:ext>
              </a:extLst>
            </p:cNvPr>
            <p:cNvSpPr/>
            <p:nvPr/>
          </p:nvSpPr>
          <p:spPr>
            <a:xfrm>
              <a:off x="7731890" y="2189053"/>
              <a:ext cx="923476" cy="10518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227B8A29-C85F-450C-9485-20EB763F3132}"/>
                </a:ext>
              </a:extLst>
            </p:cNvPr>
            <p:cNvSpPr/>
            <p:nvPr/>
          </p:nvSpPr>
          <p:spPr>
            <a:xfrm rot="20440577">
              <a:off x="8780980" y="1566015"/>
              <a:ext cx="923476" cy="399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427703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182506" y="2677549"/>
            <a:ext cx="11789441" cy="34263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6" name="Google Shape;107;p3">
            <a:extLst>
              <a:ext uri="{FF2B5EF4-FFF2-40B4-BE49-F238E27FC236}">
                <a16:creationId xmlns:a16="http://schemas.microsoft.com/office/drawing/2014/main" id="{BAF1249D-18C2-4802-BF2E-B40C5EF3F894}"/>
              </a:ext>
            </a:extLst>
          </p:cNvPr>
          <p:cNvSpPr/>
          <p:nvPr/>
        </p:nvSpPr>
        <p:spPr>
          <a:xfrm>
            <a:off x="-3" y="1686615"/>
            <a:ext cx="12192000" cy="85338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77C161F0-F927-4903-8112-9CF332435D3D}"/>
              </a:ext>
            </a:extLst>
          </p:cNvPr>
          <p:cNvSpPr txBox="1"/>
          <p:nvPr/>
        </p:nvSpPr>
        <p:spPr>
          <a:xfrm>
            <a:off x="1131800" y="1861476"/>
            <a:ext cx="1066124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s-PE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449489" y="2952305"/>
            <a:ext cx="11343552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sz="1800" dirty="0"/>
              <a:t>Interpretar los detalles de cimentación, muros, columnas, vigas, losas y escaleras, en los planos de estructuras, de acuerdo a los procedimientos establecidos y la normativa correspondiente.</a:t>
            </a:r>
            <a:endParaRPr lang="es-PE" sz="2400" dirty="0"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INTERPRETACÍÓN DE PLANOS DE ESTRUCTURA DE VIVIENDAS DE ALBAÑILERÍA CONFINADA</a:t>
            </a:r>
          </a:p>
        </p:txBody>
      </p:sp>
      <p:pic>
        <p:nvPicPr>
          <p:cNvPr id="4100" name="Picture 4" descr="con el objetivo de la audiencia objetivo icono de color rgb 2307602 Vector  en Vecteez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94" b="82857" l="18980" r="84694">
                        <a14:foregroundMark x1="29082" y1="24694" x2="29082" y2="24694"/>
                        <a14:foregroundMark x1="41327" y1="28367" x2="41327" y2="28367"/>
                        <a14:foregroundMark x1="34286" y1="37959" x2="34286" y2="37959"/>
                        <a14:foregroundMark x1="44184" y1="38163" x2="44184" y2="38163"/>
                        <a14:foregroundMark x1="39082" y1="47041" x2="39082" y2="47041"/>
                        <a14:foregroundMark x1="35510" y1="56122" x2="35510" y2="56122"/>
                        <a14:foregroundMark x1="37449" y1="65000" x2="37449" y2="65000"/>
                        <a14:foregroundMark x1="38163" y1="74184" x2="38163" y2="74184"/>
                        <a14:foregroundMark x1="44388" y1="74184" x2="44388" y2="74184"/>
                        <a14:foregroundMark x1="33673" y1="24490" x2="36224" y2="71429"/>
                        <a14:foregroundMark x1="42449" y1="23776" x2="42449" y2="68265"/>
                        <a14:foregroundMark x1="48776" y1="45102" x2="60000" y2="45714"/>
                        <a14:foregroundMark x1="24286" y1="78265" x2="50612" y2="75204"/>
                        <a14:foregroundMark x1="58163" y1="59490" x2="58776" y2="68265"/>
                        <a14:foregroundMark x1="66939" y1="55102" x2="66939" y2="66429"/>
                        <a14:foregroundMark x1="60612" y1="56327" x2="56837" y2="67653"/>
                        <a14:foregroundMark x1="58776" y1="68878" x2="63163" y2="73265"/>
                        <a14:foregroundMark x1="70000" y1="67653" x2="70612" y2="73878"/>
                        <a14:foregroundMark x1="25000" y1="23163" x2="25000" y2="70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17535" r="15416" b="16753"/>
          <a:stretch/>
        </p:blipFill>
        <p:spPr bwMode="auto">
          <a:xfrm>
            <a:off x="449489" y="1784139"/>
            <a:ext cx="682311" cy="66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757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 zapata combinada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545E5EC1-C7D9-437D-9854-5A76F9B2E0B0}"/>
              </a:ext>
            </a:extLst>
          </p:cNvPr>
          <p:cNvGrpSpPr/>
          <p:nvPr/>
        </p:nvGrpSpPr>
        <p:grpSpPr>
          <a:xfrm>
            <a:off x="268011" y="1834542"/>
            <a:ext cx="7066845" cy="4386203"/>
            <a:chOff x="474133" y="1226957"/>
            <a:chExt cx="10786533" cy="496325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F6C6898-8862-4352-BA79-6102F8D1F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133" y="1226957"/>
              <a:ext cx="10786533" cy="4963250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92B8C8D5-612C-4DBE-B542-B9972549C732}"/>
                </a:ext>
              </a:extLst>
            </p:cNvPr>
            <p:cNvSpPr/>
            <p:nvPr/>
          </p:nvSpPr>
          <p:spPr>
            <a:xfrm>
              <a:off x="4370070" y="3253740"/>
              <a:ext cx="1181100" cy="1173480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F4519C90-0F97-4D30-928B-568C6980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856" y="1632029"/>
            <a:ext cx="4589133" cy="43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86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32DC1FF-6434-4AE8-AD41-5B8A26A14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180" y="1669431"/>
            <a:ext cx="7050457" cy="4474804"/>
          </a:xfrm>
          <a:prstGeom prst="rect">
            <a:avLst/>
          </a:prstGeom>
        </p:spPr>
      </p:pic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Configuración de la cimentación en 3D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47623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3674225"/>
            <a:ext cx="12192000" cy="745246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6" name="Google Shape;100;p2"/>
          <p:cNvSpPr txBox="1"/>
          <p:nvPr/>
        </p:nvSpPr>
        <p:spPr>
          <a:xfrm>
            <a:off x="325439" y="3754460"/>
            <a:ext cx="82677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SESIÓN N° 02</a:t>
            </a:r>
            <a:endParaRPr sz="32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/>
          <p:cNvSpPr txBox="1"/>
          <p:nvPr/>
        </p:nvSpPr>
        <p:spPr>
          <a:xfrm>
            <a:off x="325439" y="4499706"/>
            <a:ext cx="1060926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4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DETALLES DE PLANO DE MUROS DE ALBAÑILERÍA Y COLUMNAS</a:t>
            </a:r>
            <a:endParaRPr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</p:spTree>
    <p:extLst>
      <p:ext uri="{BB962C8B-B14F-4D97-AF65-F5344CB8AC3E}">
        <p14:creationId xmlns:p14="http://schemas.microsoft.com/office/powerpoint/2010/main" val="10929854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770266"/>
            <a:ext cx="12192000" cy="2618854"/>
            <a:chOff x="-3" y="1404506"/>
            <a:chExt cx="12192000" cy="2618854"/>
          </a:xfrm>
        </p:grpSpPr>
        <p:sp>
          <p:nvSpPr>
            <p:cNvPr id="6" name="Recortar y redondear rectángulo de esquina sencilla 5"/>
            <p:cNvSpPr/>
            <p:nvPr/>
          </p:nvSpPr>
          <p:spPr>
            <a:xfrm flipH="1">
              <a:off x="-1" y="1404506"/>
              <a:ext cx="3225800" cy="956308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Google Shape;107;p3">
              <a:extLst>
                <a:ext uri="{FF2B5EF4-FFF2-40B4-BE49-F238E27FC236}">
                  <a16:creationId xmlns:a16="http://schemas.microsoft.com/office/drawing/2014/main" id="{BAF1249D-18C2-4802-BF2E-B40C5EF3F894}"/>
                </a:ext>
              </a:extLst>
            </p:cNvPr>
            <p:cNvSpPr/>
            <p:nvPr/>
          </p:nvSpPr>
          <p:spPr>
            <a:xfrm>
              <a:off x="-3" y="1686615"/>
              <a:ext cx="12192000" cy="2336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"/>
          <p:cNvSpPr txBox="1"/>
          <p:nvPr/>
        </p:nvSpPr>
        <p:spPr>
          <a:xfrm>
            <a:off x="586373" y="2803937"/>
            <a:ext cx="11019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¿Qué observas en las siguientes imágenes?</a:t>
            </a:r>
          </a:p>
        </p:txBody>
      </p:sp>
      <p:sp>
        <p:nvSpPr>
          <p:cNvPr id="10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11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17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11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Pandeo pilares planta ba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" y="1187496"/>
            <a:ext cx="5362956" cy="456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626" y="1187497"/>
            <a:ext cx="3301159" cy="4545920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>
          <a:xfrm flipH="1" flipV="1">
            <a:off x="2554764" y="4391824"/>
            <a:ext cx="740979" cy="1072055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V="1">
            <a:off x="3295743" y="4281464"/>
            <a:ext cx="741255" cy="1182415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V="1">
            <a:off x="3295743" y="4391824"/>
            <a:ext cx="1734207" cy="1072055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H="1" flipV="1">
            <a:off x="8171640" y="4100134"/>
            <a:ext cx="578972" cy="1229710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/>
          <p:cNvSpPr/>
          <p:nvPr/>
        </p:nvSpPr>
        <p:spPr>
          <a:xfrm>
            <a:off x="2497707" y="5329844"/>
            <a:ext cx="1512602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1" spc="50" dirty="0">
                <a:ln w="9525" cmpd="sng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Columnas</a:t>
            </a:r>
            <a:endParaRPr lang="es-ES" sz="1600" b="1" cap="none" spc="50" dirty="0">
              <a:ln w="9525" cmpd="sng">
                <a:noFill/>
                <a:prstDash val="solid"/>
              </a:ln>
              <a:solidFill>
                <a:schemeClr val="tx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8679485" y="2666402"/>
            <a:ext cx="20522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1" spc="50" dirty="0">
                <a:ln w="9525" cmpd="sng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Columna de mayor sección</a:t>
            </a:r>
            <a:endParaRPr lang="es-ES" sz="1600" b="1" cap="none" spc="50" dirty="0">
              <a:ln w="9525" cmpd="sng">
                <a:noFill/>
                <a:prstDash val="solid"/>
              </a:ln>
              <a:solidFill>
                <a:schemeClr val="tx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679483" y="5101326"/>
            <a:ext cx="2052201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1" spc="50" dirty="0">
                <a:ln w="9525" cmpd="sng">
                  <a:noFill/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Columna de menor sección</a:t>
            </a:r>
            <a:endParaRPr lang="es-ES" sz="1600" b="1" cap="none" spc="50" dirty="0">
              <a:ln w="9525" cmpd="sng">
                <a:noFill/>
                <a:prstDash val="solid"/>
              </a:ln>
              <a:solidFill>
                <a:schemeClr val="tx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17" name="Conector recto de flecha 16"/>
          <p:cNvCxnSpPr/>
          <p:nvPr/>
        </p:nvCxnSpPr>
        <p:spPr>
          <a:xfrm flipH="1">
            <a:off x="8171640" y="2981960"/>
            <a:ext cx="657433" cy="522305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18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11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 descr="Errores de Construcción.. - Lo Que Callamos Los Albañiles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53" y="1529065"/>
            <a:ext cx="3139204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756" y="1529065"/>
            <a:ext cx="3155386" cy="4191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86" y="1529065"/>
            <a:ext cx="3143250" cy="4191000"/>
          </a:xfrm>
          <a:prstGeom prst="rect">
            <a:avLst/>
          </a:prstGeom>
        </p:spPr>
      </p:pic>
      <p:cxnSp>
        <p:nvCxnSpPr>
          <p:cNvPr id="21" name="Conector recto de flecha 20"/>
          <p:cNvCxnSpPr/>
          <p:nvPr/>
        </p:nvCxnSpPr>
        <p:spPr>
          <a:xfrm flipH="1" flipV="1">
            <a:off x="6297199" y="3955643"/>
            <a:ext cx="614856" cy="1072056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>
            <a:off x="9440449" y="2489451"/>
            <a:ext cx="51077" cy="1608082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 flipV="1">
            <a:off x="2548131" y="3293492"/>
            <a:ext cx="614856" cy="1072056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33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770266"/>
            <a:ext cx="12192000" cy="2618854"/>
            <a:chOff x="-3" y="1404506"/>
            <a:chExt cx="12192000" cy="2618854"/>
          </a:xfrm>
        </p:grpSpPr>
        <p:sp>
          <p:nvSpPr>
            <p:cNvPr id="6" name="Recortar y redondear rectángulo de esquina sencilla 5"/>
            <p:cNvSpPr/>
            <p:nvPr/>
          </p:nvSpPr>
          <p:spPr>
            <a:xfrm flipH="1">
              <a:off x="-1" y="1404506"/>
              <a:ext cx="3225800" cy="956308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Google Shape;107;p3">
              <a:extLst>
                <a:ext uri="{FF2B5EF4-FFF2-40B4-BE49-F238E27FC236}">
                  <a16:creationId xmlns:a16="http://schemas.microsoft.com/office/drawing/2014/main" id="{BAF1249D-18C2-4802-BF2E-B40C5EF3F894}"/>
                </a:ext>
              </a:extLst>
            </p:cNvPr>
            <p:cNvSpPr/>
            <p:nvPr/>
          </p:nvSpPr>
          <p:spPr>
            <a:xfrm>
              <a:off x="-3" y="1686615"/>
              <a:ext cx="12192000" cy="2336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"/>
          <p:cNvSpPr txBox="1"/>
          <p:nvPr/>
        </p:nvSpPr>
        <p:spPr>
          <a:xfrm>
            <a:off x="586373" y="2803937"/>
            <a:ext cx="11019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Trabajo Grupal</a:t>
            </a:r>
          </a:p>
        </p:txBody>
      </p:sp>
      <p:sp>
        <p:nvSpPr>
          <p:cNvPr id="10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11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9498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/>
          <p:cNvSpPr/>
          <p:nvPr/>
        </p:nvSpPr>
        <p:spPr>
          <a:xfrm>
            <a:off x="8287670" y="2268845"/>
            <a:ext cx="3624349" cy="1066598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346841" y="2268844"/>
            <a:ext cx="7710773" cy="3420756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Google Shape;107;p3">
            <a:extLst>
              <a:ext uri="{FF2B5EF4-FFF2-40B4-BE49-F238E27FC236}">
                <a16:creationId xmlns:a16="http://schemas.microsoft.com/office/drawing/2014/main" id="{BAF1249D-18C2-4802-BF2E-B40C5EF3F894}"/>
              </a:ext>
            </a:extLst>
          </p:cNvPr>
          <p:cNvSpPr/>
          <p:nvPr/>
        </p:nvSpPr>
        <p:spPr>
          <a:xfrm>
            <a:off x="0" y="1130611"/>
            <a:ext cx="12192000" cy="6908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2" descr="Iconos De Equipo, El Trabajo En Equipo, Negocio imagen png - imagen  transparente descarga gratui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20425"/>
          <a:stretch/>
        </p:blipFill>
        <p:spPr bwMode="auto">
          <a:xfrm>
            <a:off x="346841" y="1207146"/>
            <a:ext cx="520262" cy="5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08;p3"/>
          <p:cNvSpPr txBox="1"/>
          <p:nvPr/>
        </p:nvSpPr>
        <p:spPr>
          <a:xfrm>
            <a:off x="867103" y="1315277"/>
            <a:ext cx="982306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Trabajo Grupal: </a:t>
            </a:r>
            <a:r>
              <a:rPr lang="es-ES" sz="20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Interpretando planos de muros de albañilería y columnas</a:t>
            </a:r>
          </a:p>
        </p:txBody>
      </p:sp>
      <p:sp>
        <p:nvSpPr>
          <p:cNvPr id="16" name="Google Shape;108;p3"/>
          <p:cNvSpPr txBox="1"/>
          <p:nvPr/>
        </p:nvSpPr>
        <p:spPr>
          <a:xfrm>
            <a:off x="1263967" y="2268844"/>
            <a:ext cx="195676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es-ES" sz="1800" b="1" i="0" u="none" strike="noStrike" cap="none" dirty="0">
                <a:solidFill>
                  <a:schemeClr val="tx1"/>
                </a:solidFill>
                <a:sym typeface="Arial"/>
              </a:rPr>
              <a:t>Materiales:</a:t>
            </a:r>
          </a:p>
        </p:txBody>
      </p:sp>
      <p:sp>
        <p:nvSpPr>
          <p:cNvPr id="19" name="Google Shape;108;p3"/>
          <p:cNvSpPr txBox="1"/>
          <p:nvPr/>
        </p:nvSpPr>
        <p:spPr>
          <a:xfrm>
            <a:off x="589700" y="2883200"/>
            <a:ext cx="710499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s-PE" sz="1800" dirty="0">
                <a:latin typeface="+mn-lt"/>
                <a:cs typeface="Calibri" panose="020F0502020204030204" pitchFamily="34" charset="0"/>
              </a:rPr>
              <a:t>1 Plano de detalle de muro y columna en A2</a:t>
            </a:r>
          </a:p>
          <a:p>
            <a:pPr marL="285750" lvl="0" indent="-28575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s-PE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1 caja de colores</a:t>
            </a:r>
            <a:endParaRPr lang="es-PE" sz="1800" dirty="0">
              <a:latin typeface="+mn-lt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s-PE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1 escalímetro </a:t>
            </a:r>
          </a:p>
          <a:p>
            <a:pPr marL="285750" lvl="0" indent="-28575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s-PE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2 hojas A4 en blanco.</a:t>
            </a:r>
          </a:p>
        </p:txBody>
      </p:sp>
      <p:pic>
        <p:nvPicPr>
          <p:cNvPr id="20" name="Picture 8" descr="Icono Diseño, lápiz, regla, grid, guía Gratis de Free Set Color Out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85" y="2243769"/>
            <a:ext cx="491627" cy="49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Vector Transparente PNG Y SVG De Icono De Trazo De Maleta De Cej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2" b="10964"/>
          <a:stretch/>
        </p:blipFill>
        <p:spPr bwMode="auto">
          <a:xfrm>
            <a:off x="8584422" y="2516561"/>
            <a:ext cx="614652" cy="52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08;p3"/>
          <p:cNvSpPr txBox="1"/>
          <p:nvPr/>
        </p:nvSpPr>
        <p:spPr>
          <a:xfrm>
            <a:off x="9310116" y="2604241"/>
            <a:ext cx="205207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PE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Maleta Construya</a:t>
            </a:r>
          </a:p>
        </p:txBody>
      </p:sp>
      <p:sp>
        <p:nvSpPr>
          <p:cNvPr id="23" name="Rectángulo redondeado 22"/>
          <p:cNvSpPr/>
          <p:nvPr/>
        </p:nvSpPr>
        <p:spPr>
          <a:xfrm>
            <a:off x="8294141" y="4648446"/>
            <a:ext cx="3617878" cy="837510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Google Shape;108;p3"/>
          <p:cNvSpPr txBox="1"/>
          <p:nvPr/>
        </p:nvSpPr>
        <p:spPr>
          <a:xfrm>
            <a:off x="9345120" y="4749470"/>
            <a:ext cx="245537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PE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Guía del Participante Pg. </a:t>
            </a: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s-PE" sz="180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4902" y="4749470"/>
            <a:ext cx="433691" cy="585926"/>
          </a:xfrm>
          <a:prstGeom prst="rect">
            <a:avLst/>
          </a:prstGeom>
        </p:spPr>
      </p:pic>
      <p:sp>
        <p:nvSpPr>
          <p:cNvPr id="26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27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8287670" y="3468231"/>
            <a:ext cx="3624349" cy="1066598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8" name="Google Shape;108;p3"/>
          <p:cNvSpPr txBox="1"/>
          <p:nvPr/>
        </p:nvSpPr>
        <p:spPr>
          <a:xfrm>
            <a:off x="9310116" y="3803627"/>
            <a:ext cx="205207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PE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Plano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154" y="3665579"/>
            <a:ext cx="539920" cy="50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135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;p3">
            <a:extLst>
              <a:ext uri="{FF2B5EF4-FFF2-40B4-BE49-F238E27FC236}">
                <a16:creationId xmlns:a16="http://schemas.microsoft.com/office/drawing/2014/main" id="{BAF1249D-18C2-4802-BF2E-B40C5EF3F894}"/>
              </a:ext>
            </a:extLst>
          </p:cNvPr>
          <p:cNvSpPr/>
          <p:nvPr/>
        </p:nvSpPr>
        <p:spPr>
          <a:xfrm>
            <a:off x="0" y="1130611"/>
            <a:ext cx="12192000" cy="6908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2" descr="Iconos De Equipo, El Trabajo En Equipo, Negocio imagen png - imagen  transparente descarga gratui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20425"/>
          <a:stretch/>
        </p:blipFill>
        <p:spPr bwMode="auto">
          <a:xfrm>
            <a:off x="346841" y="1207146"/>
            <a:ext cx="520262" cy="5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08;p3"/>
          <p:cNvSpPr txBox="1"/>
          <p:nvPr/>
        </p:nvSpPr>
        <p:spPr>
          <a:xfrm>
            <a:off x="867103" y="1315277"/>
            <a:ext cx="982306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Trabajo Grupal: </a:t>
            </a:r>
            <a:r>
              <a:rPr lang="es-ES" sz="2000" dirty="0">
                <a:solidFill>
                  <a:schemeClr val="bg1"/>
                </a:solidFill>
              </a:rPr>
              <a:t>Interpretando planos de muros de albañilería y columnas</a:t>
            </a:r>
            <a:endParaRPr lang="es-ES" sz="2000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7" name="Rectángulo redondeado 26"/>
          <p:cNvSpPr/>
          <p:nvPr/>
        </p:nvSpPr>
        <p:spPr>
          <a:xfrm>
            <a:off x="8825494" y="2067399"/>
            <a:ext cx="3109902" cy="837510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Rectángulo 28"/>
          <p:cNvSpPr/>
          <p:nvPr/>
        </p:nvSpPr>
        <p:spPr>
          <a:xfrm>
            <a:off x="10033577" y="2291422"/>
            <a:ext cx="131318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90 minutos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8831494" y="3242155"/>
            <a:ext cx="3103902" cy="2756863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4" name="Picture 4" descr="Responder - Iconos gratis de educació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488" y="2920592"/>
            <a:ext cx="903534" cy="90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108;p3"/>
          <p:cNvSpPr txBox="1"/>
          <p:nvPr/>
        </p:nvSpPr>
        <p:spPr>
          <a:xfrm>
            <a:off x="9130746" y="3655608"/>
            <a:ext cx="2640076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¿Qué tipos de ladrillos han considerado para los muros portantes?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endParaRPr lang="es-PE" sz="18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10066678" y="3202563"/>
            <a:ext cx="1467068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4000"/>
            </a:pPr>
            <a:r>
              <a:rPr lang="es-ES" sz="1800" b="1" dirty="0">
                <a:solidFill>
                  <a:schemeClr val="tx1"/>
                </a:solidFill>
              </a:rPr>
              <a:t>Responder:</a:t>
            </a:r>
          </a:p>
        </p:txBody>
      </p:sp>
      <p:sp>
        <p:nvSpPr>
          <p:cNvPr id="19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20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6" descr="Icono De Reloj De Diseño, Clipart De Reloj, Reloj Los Iconos, Icono De Reloj  PNG y Vector para Descargar Gratis |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t="8219" r="6853" b="10061"/>
          <a:stretch/>
        </p:blipFill>
        <p:spPr bwMode="auto">
          <a:xfrm>
            <a:off x="9348484" y="2304352"/>
            <a:ext cx="449417" cy="43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08;p3"/>
          <p:cNvSpPr txBox="1"/>
          <p:nvPr/>
        </p:nvSpPr>
        <p:spPr>
          <a:xfrm>
            <a:off x="272146" y="2006102"/>
            <a:ext cx="8317672" cy="38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es-ES" sz="1800" b="1" i="0" u="none" strike="noStrike" cap="none" dirty="0">
                <a:solidFill>
                  <a:schemeClr val="tx1"/>
                </a:solidFill>
                <a:sym typeface="Arial"/>
              </a:rPr>
              <a:t>Actividades:</a:t>
            </a:r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Revisar el plano e identificar:</a:t>
            </a:r>
          </a:p>
          <a:p>
            <a:pPr marL="714375" indent="-3492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714375" algn="l"/>
              </a:tabLst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 configuración de los muros según sea la conexión muro-columna: dentado o a ras.</a:t>
            </a:r>
          </a:p>
          <a:p>
            <a:pPr marL="714375" indent="-3492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714375" algn="l"/>
              </a:tabLst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Los tipos y dimensiones de columnas de la vivienda.</a:t>
            </a:r>
          </a:p>
          <a:p>
            <a:pPr marL="714375" indent="-3492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714375" algn="l"/>
              </a:tabLst>
            </a:pPr>
            <a:r>
              <a:rPr lang="es-PE" sz="1800" dirty="0">
                <a:cs typeface="Calibri" panose="020F0502020204030204" pitchFamily="34" charset="0"/>
              </a:rPr>
              <a:t>La configuración de la armadura, zonas de confinamiento y empalmes por traslape. </a:t>
            </a:r>
          </a:p>
          <a:p>
            <a:pPr marL="714375" indent="-3492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tabLst>
                <a:tab pos="714375" algn="l"/>
              </a:tabLst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Las especificaciones técnicas de los elementos </a:t>
            </a:r>
            <a:r>
              <a:rPr lang="es-PE" sz="1800" dirty="0">
                <a:cs typeface="Calibri" panose="020F0502020204030204" pitchFamily="34" charset="0"/>
              </a:rPr>
              <a:t>de los muros y columnas</a:t>
            </a:r>
            <a:r>
              <a:rPr lang="es-PE" sz="1800" dirty="0">
                <a:solidFill>
                  <a:schemeClr val="tx1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42047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12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CFF5DB-9F88-442B-B2DA-3BA8E4E1A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888" y="1066800"/>
            <a:ext cx="8481337" cy="516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24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182506" y="2677549"/>
            <a:ext cx="3840854" cy="34263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6" name="Google Shape;107;p3">
            <a:extLst>
              <a:ext uri="{FF2B5EF4-FFF2-40B4-BE49-F238E27FC236}">
                <a16:creationId xmlns:a16="http://schemas.microsoft.com/office/drawing/2014/main" id="{BAF1249D-18C2-4802-BF2E-B40C5EF3F894}"/>
              </a:ext>
            </a:extLst>
          </p:cNvPr>
          <p:cNvSpPr/>
          <p:nvPr/>
        </p:nvSpPr>
        <p:spPr>
          <a:xfrm>
            <a:off x="-3" y="1686615"/>
            <a:ext cx="12192000" cy="85338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77C161F0-F927-4903-8112-9CF332435D3D}"/>
              </a:ext>
            </a:extLst>
          </p:cNvPr>
          <p:cNvSpPr txBox="1"/>
          <p:nvPr/>
        </p:nvSpPr>
        <p:spPr>
          <a:xfrm>
            <a:off x="1131800" y="1861476"/>
            <a:ext cx="1066124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s-PE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426996" y="2806001"/>
            <a:ext cx="33321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b="1" dirty="0"/>
              <a:t>Sesión 1:</a:t>
            </a:r>
          </a:p>
          <a:p>
            <a:endParaRPr lang="es-PE" sz="2000" b="1" u="sng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s-ES" sz="2000" dirty="0"/>
              <a:t>Detalles de plano de cimentación.</a:t>
            </a:r>
          </a:p>
        </p:txBody>
      </p:sp>
      <p:pic>
        <p:nvPicPr>
          <p:cNvPr id="2050" name="Picture 2" descr="contenido del sitio web icono de color rgb 2307595 Vector en Vecteez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082" b="81122" l="18061" r="83571">
                        <a14:foregroundMark x1="39286" y1="34592" x2="39286" y2="34592"/>
                        <a14:foregroundMark x1="46939" y1="35102" x2="46939" y2="35102"/>
                        <a14:foregroundMark x1="45918" y1="42959" x2="45918" y2="42959"/>
                        <a14:foregroundMark x1="45918" y1="49184" x2="45918" y2="49184"/>
                        <a14:foregroundMark x1="51531" y1="55612" x2="51531" y2="55612"/>
                        <a14:foregroundMark x1="76939" y1="45714" x2="76939" y2="45714"/>
                        <a14:foregroundMark x1="77143" y1="42245" x2="76939" y2="46837"/>
                        <a14:foregroundMark x1="35816" y1="30918" x2="35306" y2="57245"/>
                        <a14:foregroundMark x1="42551" y1="30714" x2="59592" y2="31633"/>
                        <a14:foregroundMark x1="41837" y1="36735" x2="60714" y2="37347"/>
                        <a14:foregroundMark x1="39490" y1="51531" x2="60714" y2="52449"/>
                        <a14:foregroundMark x1="54082" y1="45918" x2="54082" y2="45918"/>
                        <a14:foregroundMark x1="58878" y1="43367" x2="58878" y2="43367"/>
                        <a14:foregroundMark x1="45510" y1="56837" x2="45510" y2="56837"/>
                        <a14:foregroundMark x1="24490" y1="41327" x2="24490" y2="41327"/>
                        <a14:foregroundMark x1="45000" y1="21224" x2="45000" y2="21224"/>
                        <a14:foregroundMark x1="34184" y1="21429" x2="33980" y2="21429"/>
                        <a14:foregroundMark x1="33469" y1="21429" x2="33469" y2="21429"/>
                        <a14:foregroundMark x1="47347" y1="21020" x2="63980" y2="21020"/>
                        <a14:foregroundMark x1="44082" y1="76939" x2="44082" y2="76939"/>
                        <a14:foregroundMark x1="42551" y1="71327" x2="42551" y2="71327"/>
                        <a14:backgroundMark x1="29898" y1="23469" x2="29898" y2="68673"/>
                        <a14:backgroundMark x1="28265" y1="22959" x2="27857" y2="70816"/>
                        <a14:backgroundMark x1="67755" y1="40102" x2="79286" y2="38776"/>
                        <a14:backgroundMark x1="70408" y1="33163" x2="75714" y2="31429"/>
                        <a14:backgroundMark x1="70204" y1="28571" x2="70204" y2="37143"/>
                        <a14:backgroundMark x1="76633" y1="29592" x2="70612" y2="37653"/>
                        <a14:backgroundMark x1="69796" y1="53571" x2="69796" y2="67755"/>
                        <a14:backgroundMark x1="76837" y1="54286" x2="77245" y2="68163"/>
                        <a14:backgroundMark x1="78367" y1="65816" x2="11224" y2="67143"/>
                        <a14:backgroundMark x1="32041" y1="70408" x2="58878" y2="69286"/>
                        <a14:backgroundMark x1="29184" y1="72653" x2="60204" y2="72653"/>
                        <a14:backgroundMark x1="73469" y1="51837" x2="80408" y2="51837"/>
                        <a14:backgroundMark x1="67245" y1="28980" x2="67245" y2="35204"/>
                        <a14:backgroundMark x1="66633" y1="63265" x2="66633" y2="64694"/>
                        <a14:backgroundMark x1="66633" y1="28469" x2="66633" y2="38061"/>
                        <a14:backgroundMark x1="72347" y1="50918" x2="75000" y2="51327"/>
                        <a14:backgroundMark x1="79898" y1="51122" x2="74388" y2="51837"/>
                        <a14:backgroundMark x1="71327" y1="40714" x2="80408" y2="40306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04" t="19113" r="16375" b="35340"/>
          <a:stretch/>
        </p:blipFill>
        <p:spPr bwMode="auto">
          <a:xfrm flipH="1">
            <a:off x="257125" y="1760326"/>
            <a:ext cx="758297" cy="66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INTERPRETACÍÓN DE PLANOS DE ESTRUCTURA DE VIVIENDAS DE ALBAÑILERÍA CONFINADA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151475" y="2677549"/>
            <a:ext cx="3840854" cy="34263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" name="Rectángulo 10"/>
          <p:cNvSpPr/>
          <p:nvPr/>
        </p:nvSpPr>
        <p:spPr>
          <a:xfrm>
            <a:off x="8168634" y="2677549"/>
            <a:ext cx="3840854" cy="34263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Rectángulo 11"/>
          <p:cNvSpPr/>
          <p:nvPr/>
        </p:nvSpPr>
        <p:spPr>
          <a:xfrm>
            <a:off x="4267850" y="2806001"/>
            <a:ext cx="33321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b="1" dirty="0"/>
              <a:t>Sesión 2:</a:t>
            </a:r>
          </a:p>
          <a:p>
            <a:endParaRPr lang="es-PE" sz="2000" b="1" u="sng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s-ES" sz="2000" dirty="0"/>
              <a:t>Detalles de plano de muros de albañilería y columnas.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8293981" y="2806000"/>
            <a:ext cx="33321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b="1" dirty="0"/>
              <a:t>Sesión 3:</a:t>
            </a:r>
          </a:p>
          <a:p>
            <a:endParaRPr lang="es-PE" sz="2000" b="1" u="sng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s-ES" sz="2000" dirty="0"/>
              <a:t>Detalles de plano de vigas, losa aligerada y escalera.</a:t>
            </a:r>
          </a:p>
        </p:txBody>
      </p:sp>
    </p:spTree>
    <p:extLst>
      <p:ext uri="{BB962C8B-B14F-4D97-AF65-F5344CB8AC3E}">
        <p14:creationId xmlns:p14="http://schemas.microsoft.com/office/powerpoint/2010/main" val="1532440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12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A7842111-4B9E-4896-9B9F-0746724B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47" y="923502"/>
            <a:ext cx="11027361" cy="524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404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770266"/>
            <a:ext cx="12192000" cy="2618854"/>
            <a:chOff x="-3" y="1404506"/>
            <a:chExt cx="12192000" cy="2618854"/>
          </a:xfrm>
        </p:grpSpPr>
        <p:sp>
          <p:nvSpPr>
            <p:cNvPr id="6" name="Recortar y redondear rectángulo de esquina sencilla 5"/>
            <p:cNvSpPr/>
            <p:nvPr/>
          </p:nvSpPr>
          <p:spPr>
            <a:xfrm flipH="1">
              <a:off x="-1" y="1404506"/>
              <a:ext cx="3225800" cy="956308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Google Shape;107;p3">
              <a:extLst>
                <a:ext uri="{FF2B5EF4-FFF2-40B4-BE49-F238E27FC236}">
                  <a16:creationId xmlns:a16="http://schemas.microsoft.com/office/drawing/2014/main" id="{BAF1249D-18C2-4802-BF2E-B40C5EF3F894}"/>
                </a:ext>
              </a:extLst>
            </p:cNvPr>
            <p:cNvSpPr/>
            <p:nvPr/>
          </p:nvSpPr>
          <p:spPr>
            <a:xfrm>
              <a:off x="-3" y="1686615"/>
              <a:ext cx="12192000" cy="2336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"/>
          <p:cNvSpPr txBox="1"/>
          <p:nvPr/>
        </p:nvSpPr>
        <p:spPr>
          <a:xfrm>
            <a:off x="586373" y="2803937"/>
            <a:ext cx="11019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Detalles del muro de albañilería</a:t>
            </a:r>
          </a:p>
        </p:txBody>
      </p:sp>
      <p:sp>
        <p:nvSpPr>
          <p:cNvPr id="9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8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9136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Muros de albañilería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2CA525-94C1-40A7-8480-B6046820FD40}"/>
              </a:ext>
            </a:extLst>
          </p:cNvPr>
          <p:cNvSpPr txBox="1"/>
          <p:nvPr/>
        </p:nvSpPr>
        <p:spPr>
          <a:xfrm>
            <a:off x="268011" y="1916723"/>
            <a:ext cx="67236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00" dirty="0"/>
              <a:t>En los planos encontrarás los detalles del tipo de conexión que tienen los muros portantes. </a:t>
            </a:r>
            <a:endParaRPr lang="es-PE" sz="1800" dirty="0"/>
          </a:p>
          <a:p>
            <a:pPr algn="just"/>
            <a:endParaRPr lang="es-ES" sz="1800" dirty="0"/>
          </a:p>
          <a:p>
            <a:pPr algn="just"/>
            <a:r>
              <a:rPr lang="es-ES" sz="1800" dirty="0"/>
              <a:t>Conexiones a RAS o DENTADO. </a:t>
            </a:r>
            <a:endParaRPr lang="es-PE" sz="1800" dirty="0"/>
          </a:p>
          <a:p>
            <a:pPr algn="just"/>
            <a:endParaRPr lang="es-ES" sz="1800" dirty="0"/>
          </a:p>
          <a:p>
            <a:pPr algn="just"/>
            <a:endParaRPr lang="es-ES" sz="1800" dirty="0"/>
          </a:p>
          <a:p>
            <a:pPr algn="just"/>
            <a:endParaRPr lang="es-ES" sz="1800" dirty="0"/>
          </a:p>
          <a:p>
            <a:pPr marL="342900" lvl="0" indent="-342900" algn="just">
              <a:buFont typeface="+mj-lt"/>
              <a:buAutoNum type="arabicPeriod"/>
            </a:pPr>
            <a:r>
              <a:rPr lang="es-ES" sz="1800" dirty="0"/>
              <a:t>Dentando, diente de 5 cm en el muro de soga </a:t>
            </a:r>
            <a:endParaRPr lang="es-PE" sz="1800" dirty="0"/>
          </a:p>
          <a:p>
            <a:pPr marL="342900" lvl="0" indent="-342900" algn="just">
              <a:buFont typeface="+mj-lt"/>
              <a:buAutoNum type="arabicPeriod"/>
            </a:pPr>
            <a:r>
              <a:rPr lang="es-ES" sz="1800" dirty="0"/>
              <a:t>Reforzado con mechas de alambre N°8 que amarran a muro-columna-muro</a:t>
            </a:r>
            <a:endParaRPr lang="es-PE" sz="1800" dirty="0"/>
          </a:p>
          <a:p>
            <a:pPr marL="342900" lvl="0" indent="-342900" algn="just">
              <a:buFont typeface="+mj-lt"/>
              <a:buAutoNum type="arabicPeriod"/>
            </a:pPr>
            <a:r>
              <a:rPr lang="es-ES" sz="1800" dirty="0"/>
              <a:t>La longitud del fierro en los muros es de 60 cm  </a:t>
            </a:r>
            <a:endParaRPr lang="es-PE" sz="1800" dirty="0"/>
          </a:p>
          <a:p>
            <a:pPr marL="342900" lvl="0" indent="-342900" algn="just">
              <a:buFont typeface="+mj-lt"/>
              <a:buAutoNum type="arabicPeriod"/>
            </a:pPr>
            <a:r>
              <a:rPr lang="es-ES" sz="1800" dirty="0"/>
              <a:t>La columna es el ancho del mismo muro (verificar el plano de planta).</a:t>
            </a:r>
            <a:endParaRPr lang="es-419" sz="18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7CD515F-8C5C-4C38-9363-281BF9E0C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468" y="1263440"/>
            <a:ext cx="3516020" cy="49006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7F8B053-422D-4E4F-9767-F1BD07454C88}"/>
              </a:ext>
            </a:extLst>
          </p:cNvPr>
          <p:cNvSpPr/>
          <p:nvPr/>
        </p:nvSpPr>
        <p:spPr>
          <a:xfrm>
            <a:off x="268011" y="3256170"/>
            <a:ext cx="5489442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s-ES" sz="2000" b="1" dirty="0"/>
              <a:t>¿Qué tipo de conexión de muro observas? 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38E5F641-045F-44FE-85DE-6E6203BD7420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7788840" y="4348944"/>
            <a:ext cx="1472819" cy="5227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5244BBC7-B7C5-4B11-AF57-9454646E3448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7788840" y="4359831"/>
            <a:ext cx="2501550" cy="11733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7E72B23-B769-48A0-AC87-1284D7A66D63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7788840" y="1638402"/>
            <a:ext cx="1538131" cy="8707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38BE89AF-9231-48D7-B20B-05F7FBEF2471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788840" y="3303916"/>
            <a:ext cx="2104188" cy="964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E85D15F2-1B4A-4C4D-A5FF-887A42E9C84A}"/>
              </a:ext>
            </a:extLst>
          </p:cNvPr>
          <p:cNvCxnSpPr/>
          <p:nvPr/>
        </p:nvCxnSpPr>
        <p:spPr>
          <a:xfrm>
            <a:off x="9712602" y="3216828"/>
            <a:ext cx="283029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13AB8A0-D4F6-4523-A941-9241E017B6C4}"/>
              </a:ext>
            </a:extLst>
          </p:cNvPr>
          <p:cNvSpPr txBox="1"/>
          <p:nvPr/>
        </p:nvSpPr>
        <p:spPr>
          <a:xfrm>
            <a:off x="9554759" y="2781979"/>
            <a:ext cx="598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/>
              <a:t>5cm </a:t>
            </a:r>
          </a:p>
        </p:txBody>
      </p:sp>
      <p:sp>
        <p:nvSpPr>
          <p:cNvPr id="16" name="Rectángulo: esquinas redondeadas 29">
            <a:extLst>
              <a:ext uri="{FF2B5EF4-FFF2-40B4-BE49-F238E27FC236}">
                <a16:creationId xmlns:a16="http://schemas.microsoft.com/office/drawing/2014/main" id="{057D48B8-1601-4B43-A02E-CC52D42B5085}"/>
              </a:ext>
            </a:extLst>
          </p:cNvPr>
          <p:cNvSpPr/>
          <p:nvPr/>
        </p:nvSpPr>
        <p:spPr>
          <a:xfrm>
            <a:off x="7219100" y="2318561"/>
            <a:ext cx="569740" cy="38127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3</a:t>
            </a:r>
            <a:endParaRPr lang="es-419" dirty="0"/>
          </a:p>
        </p:txBody>
      </p:sp>
      <p:sp>
        <p:nvSpPr>
          <p:cNvPr id="17" name="Rectángulo: esquinas redondeadas 31">
            <a:extLst>
              <a:ext uri="{FF2B5EF4-FFF2-40B4-BE49-F238E27FC236}">
                <a16:creationId xmlns:a16="http://schemas.microsoft.com/office/drawing/2014/main" id="{C02BA3BF-7035-4F5C-86C6-EB6C71455C2F}"/>
              </a:ext>
            </a:extLst>
          </p:cNvPr>
          <p:cNvSpPr/>
          <p:nvPr/>
        </p:nvSpPr>
        <p:spPr>
          <a:xfrm>
            <a:off x="7219100" y="4077937"/>
            <a:ext cx="569740" cy="38127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1</a:t>
            </a:r>
            <a:endParaRPr lang="es-419" dirty="0"/>
          </a:p>
        </p:txBody>
      </p:sp>
      <p:sp>
        <p:nvSpPr>
          <p:cNvPr id="18" name="Rectángulo: esquinas redondeadas 33">
            <a:extLst>
              <a:ext uri="{FF2B5EF4-FFF2-40B4-BE49-F238E27FC236}">
                <a16:creationId xmlns:a16="http://schemas.microsoft.com/office/drawing/2014/main" id="{464DBF75-FED3-4F1F-BF5F-6FB6BD696F01}"/>
              </a:ext>
            </a:extLst>
          </p:cNvPr>
          <p:cNvSpPr/>
          <p:nvPr/>
        </p:nvSpPr>
        <p:spPr>
          <a:xfrm>
            <a:off x="7219100" y="4681051"/>
            <a:ext cx="569740" cy="38127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  <a:endParaRPr lang="es-419" dirty="0"/>
          </a:p>
        </p:txBody>
      </p:sp>
      <p:sp>
        <p:nvSpPr>
          <p:cNvPr id="19" name="Rectángulo: esquinas redondeadas 34">
            <a:extLst>
              <a:ext uri="{FF2B5EF4-FFF2-40B4-BE49-F238E27FC236}">
                <a16:creationId xmlns:a16="http://schemas.microsoft.com/office/drawing/2014/main" id="{AD2650FC-74C6-40E2-97BA-60F55E056495}"/>
              </a:ext>
            </a:extLst>
          </p:cNvPr>
          <p:cNvSpPr/>
          <p:nvPr/>
        </p:nvSpPr>
        <p:spPr>
          <a:xfrm>
            <a:off x="7219100" y="5342532"/>
            <a:ext cx="569740" cy="38127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4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949673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del muro portante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654C3B1-97EB-4A84-98DF-E0A4D20D2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52" y="1872753"/>
            <a:ext cx="7836958" cy="4386203"/>
          </a:xfrm>
          <a:prstGeom prst="rect">
            <a:avLst/>
          </a:prstGeom>
        </p:spPr>
      </p:pic>
      <p:sp>
        <p:nvSpPr>
          <p:cNvPr id="22" name="Forma en L 21">
            <a:extLst>
              <a:ext uri="{FF2B5EF4-FFF2-40B4-BE49-F238E27FC236}">
                <a16:creationId xmlns:a16="http://schemas.microsoft.com/office/drawing/2014/main" id="{22BA7B67-00C8-4EE1-A101-00194377DAA5}"/>
              </a:ext>
            </a:extLst>
          </p:cNvPr>
          <p:cNvSpPr/>
          <p:nvPr/>
        </p:nvSpPr>
        <p:spPr>
          <a:xfrm rot="10800000" flipH="1">
            <a:off x="2410820" y="3398689"/>
            <a:ext cx="1535430" cy="194310"/>
          </a:xfrm>
          <a:prstGeom prst="corner">
            <a:avLst>
              <a:gd name="adj1" fmla="val 30392"/>
              <a:gd name="adj2" fmla="val 37255"/>
            </a:avLst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  <p:sp>
        <p:nvSpPr>
          <p:cNvPr id="23" name="Forma en L 22">
            <a:extLst>
              <a:ext uri="{FF2B5EF4-FFF2-40B4-BE49-F238E27FC236}">
                <a16:creationId xmlns:a16="http://schemas.microsoft.com/office/drawing/2014/main" id="{FB845171-A239-463B-A479-39FE54C22704}"/>
              </a:ext>
            </a:extLst>
          </p:cNvPr>
          <p:cNvSpPr/>
          <p:nvPr/>
        </p:nvSpPr>
        <p:spPr>
          <a:xfrm rot="10800000" flipH="1">
            <a:off x="2410820" y="3932504"/>
            <a:ext cx="1535430" cy="194310"/>
          </a:xfrm>
          <a:prstGeom prst="corner">
            <a:avLst>
              <a:gd name="adj1" fmla="val 30392"/>
              <a:gd name="adj2" fmla="val 37255"/>
            </a:avLst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  <p:sp>
        <p:nvSpPr>
          <p:cNvPr id="24" name="Forma en L 23">
            <a:extLst>
              <a:ext uri="{FF2B5EF4-FFF2-40B4-BE49-F238E27FC236}">
                <a16:creationId xmlns:a16="http://schemas.microsoft.com/office/drawing/2014/main" id="{701B4ECF-67BE-4374-8FBD-CD259A270F67}"/>
              </a:ext>
            </a:extLst>
          </p:cNvPr>
          <p:cNvSpPr/>
          <p:nvPr/>
        </p:nvSpPr>
        <p:spPr>
          <a:xfrm rot="10800000" flipH="1">
            <a:off x="2410820" y="4464760"/>
            <a:ext cx="1535430" cy="194310"/>
          </a:xfrm>
          <a:prstGeom prst="corner">
            <a:avLst>
              <a:gd name="adj1" fmla="val 30392"/>
              <a:gd name="adj2" fmla="val 37255"/>
            </a:avLst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  <p:sp>
        <p:nvSpPr>
          <p:cNvPr id="25" name="Forma en L 24">
            <a:extLst>
              <a:ext uri="{FF2B5EF4-FFF2-40B4-BE49-F238E27FC236}">
                <a16:creationId xmlns:a16="http://schemas.microsoft.com/office/drawing/2014/main" id="{A2435F15-01F4-46C3-A9ED-E003E5E32273}"/>
              </a:ext>
            </a:extLst>
          </p:cNvPr>
          <p:cNvSpPr/>
          <p:nvPr/>
        </p:nvSpPr>
        <p:spPr>
          <a:xfrm rot="10800000" flipH="1">
            <a:off x="2410819" y="4991301"/>
            <a:ext cx="1535430" cy="194310"/>
          </a:xfrm>
          <a:prstGeom prst="corner">
            <a:avLst>
              <a:gd name="adj1" fmla="val 30392"/>
              <a:gd name="adj2" fmla="val 37255"/>
            </a:avLst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  <p:sp>
        <p:nvSpPr>
          <p:cNvPr id="26" name="Forma en L 25">
            <a:extLst>
              <a:ext uri="{FF2B5EF4-FFF2-40B4-BE49-F238E27FC236}">
                <a16:creationId xmlns:a16="http://schemas.microsoft.com/office/drawing/2014/main" id="{60375F03-BC8E-4D54-8C2A-49F4B90AA63E}"/>
              </a:ext>
            </a:extLst>
          </p:cNvPr>
          <p:cNvSpPr/>
          <p:nvPr/>
        </p:nvSpPr>
        <p:spPr>
          <a:xfrm rot="10800000" flipH="1">
            <a:off x="2410818" y="5519779"/>
            <a:ext cx="1535430" cy="194310"/>
          </a:xfrm>
          <a:prstGeom prst="corner">
            <a:avLst>
              <a:gd name="adj1" fmla="val 30392"/>
              <a:gd name="adj2" fmla="val 37255"/>
            </a:avLst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0DC0FFE9-431B-4B1C-878A-663778098E9E}"/>
              </a:ext>
            </a:extLst>
          </p:cNvPr>
          <p:cNvSpPr/>
          <p:nvPr/>
        </p:nvSpPr>
        <p:spPr>
          <a:xfrm>
            <a:off x="5470027" y="3394880"/>
            <a:ext cx="2644363" cy="685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A1D45CBD-AE0D-4646-9C2B-660847C76E4D}"/>
              </a:ext>
            </a:extLst>
          </p:cNvPr>
          <p:cNvSpPr/>
          <p:nvPr/>
        </p:nvSpPr>
        <p:spPr>
          <a:xfrm>
            <a:off x="5470027" y="3920848"/>
            <a:ext cx="2644363" cy="685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38ADD479-D4E4-4B31-9DA9-950FC692E378}"/>
              </a:ext>
            </a:extLst>
          </p:cNvPr>
          <p:cNvSpPr/>
          <p:nvPr/>
        </p:nvSpPr>
        <p:spPr>
          <a:xfrm>
            <a:off x="5470026" y="4464760"/>
            <a:ext cx="2644363" cy="685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5EB92561-29EE-4A0E-A836-DCF8E443498F}"/>
              </a:ext>
            </a:extLst>
          </p:cNvPr>
          <p:cNvSpPr/>
          <p:nvPr/>
        </p:nvSpPr>
        <p:spPr>
          <a:xfrm>
            <a:off x="5470025" y="4985812"/>
            <a:ext cx="2644363" cy="685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105F4283-0DA5-481B-A9D2-EA4890C11B4C}"/>
              </a:ext>
            </a:extLst>
          </p:cNvPr>
          <p:cNvSpPr/>
          <p:nvPr/>
        </p:nvSpPr>
        <p:spPr>
          <a:xfrm>
            <a:off x="5470025" y="5519779"/>
            <a:ext cx="2644363" cy="6858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0531D4A7-BAF8-45A1-876D-53908B42FB9C}"/>
              </a:ext>
            </a:extLst>
          </p:cNvPr>
          <p:cNvGrpSpPr/>
          <p:nvPr/>
        </p:nvGrpSpPr>
        <p:grpSpPr>
          <a:xfrm>
            <a:off x="2826110" y="3279309"/>
            <a:ext cx="261620" cy="2487486"/>
            <a:chOff x="4587240" y="3210560"/>
            <a:chExt cx="261620" cy="2487486"/>
          </a:xfrm>
        </p:grpSpPr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80B17B0C-9C0E-4E95-814C-F48964FE0FDE}"/>
                </a:ext>
              </a:extLst>
            </p:cNvPr>
            <p:cNvCxnSpPr>
              <a:cxnSpLocks/>
            </p:cNvCxnSpPr>
            <p:nvPr/>
          </p:nvCxnSpPr>
          <p:spPr>
            <a:xfrm>
              <a:off x="4602480" y="3210560"/>
              <a:ext cx="0" cy="18415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65664425-D007-44BD-A29A-A3835C11259B}"/>
                </a:ext>
              </a:extLst>
            </p:cNvPr>
            <p:cNvGrpSpPr/>
            <p:nvPr/>
          </p:nvGrpSpPr>
          <p:grpSpPr>
            <a:xfrm>
              <a:off x="4587240" y="3388996"/>
              <a:ext cx="261620" cy="360683"/>
              <a:chOff x="4587240" y="3388996"/>
              <a:chExt cx="261620" cy="360683"/>
            </a:xfrm>
          </p:grpSpPr>
          <p:cxnSp>
            <p:nvCxnSpPr>
              <p:cNvPr id="64" name="Conector recto 63">
                <a:extLst>
                  <a:ext uri="{FF2B5EF4-FFF2-40B4-BE49-F238E27FC236}">
                    <a16:creationId xmlns:a16="http://schemas.microsoft.com/office/drawing/2014/main" id="{BB8E0980-1D77-4EA7-A5BC-6DCB0A38F6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cto 64">
                <a:extLst>
                  <a:ext uri="{FF2B5EF4-FFF2-40B4-BE49-F238E27FC236}">
                    <a16:creationId xmlns:a16="http://schemas.microsoft.com/office/drawing/2014/main" id="{2243ED0E-DC5C-4B04-81AD-3B8EF61547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cto 65">
                <a:extLst>
                  <a:ext uri="{FF2B5EF4-FFF2-40B4-BE49-F238E27FC236}">
                    <a16:creationId xmlns:a16="http://schemas.microsoft.com/office/drawing/2014/main" id="{4AD6FF86-FD2D-4F54-B7FB-DACFC0133D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ector recto 66">
                <a:extLst>
                  <a:ext uri="{FF2B5EF4-FFF2-40B4-BE49-F238E27FC236}">
                    <a16:creationId xmlns:a16="http://schemas.microsoft.com/office/drawing/2014/main" id="{DF5834EE-94E3-4851-AEF8-0C2CD1D619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7F15F01A-D61F-417E-A877-B3AD26EE89C7}"/>
                </a:ext>
              </a:extLst>
            </p:cNvPr>
            <p:cNvGrpSpPr/>
            <p:nvPr/>
          </p:nvGrpSpPr>
          <p:grpSpPr>
            <a:xfrm>
              <a:off x="4587240" y="3749135"/>
              <a:ext cx="261620" cy="360683"/>
              <a:chOff x="4587240" y="3388996"/>
              <a:chExt cx="261620" cy="360683"/>
            </a:xfrm>
          </p:grpSpPr>
          <p:cxnSp>
            <p:nvCxnSpPr>
              <p:cNvPr id="60" name="Conector recto 59">
                <a:extLst>
                  <a:ext uri="{FF2B5EF4-FFF2-40B4-BE49-F238E27FC236}">
                    <a16:creationId xmlns:a16="http://schemas.microsoft.com/office/drawing/2014/main" id="{11743A77-EF5C-4D71-A48F-E89435F25D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cto 60">
                <a:extLst>
                  <a:ext uri="{FF2B5EF4-FFF2-40B4-BE49-F238E27FC236}">
                    <a16:creationId xmlns:a16="http://schemas.microsoft.com/office/drawing/2014/main" id="{D8BD430A-C4E1-4DB1-9428-80DF0D6B73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cto 61">
                <a:extLst>
                  <a:ext uri="{FF2B5EF4-FFF2-40B4-BE49-F238E27FC236}">
                    <a16:creationId xmlns:a16="http://schemas.microsoft.com/office/drawing/2014/main" id="{DE2DDDEA-2774-4231-8AF9-75CC50C2B4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ector recto 62">
                <a:extLst>
                  <a:ext uri="{FF2B5EF4-FFF2-40B4-BE49-F238E27FC236}">
                    <a16:creationId xmlns:a16="http://schemas.microsoft.com/office/drawing/2014/main" id="{6C0CF177-F121-4ABA-A029-E3C4E1DE61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5E4331FC-D2D3-4C18-B007-EAAE4F17BDEC}"/>
                </a:ext>
              </a:extLst>
            </p:cNvPr>
            <p:cNvGrpSpPr/>
            <p:nvPr/>
          </p:nvGrpSpPr>
          <p:grpSpPr>
            <a:xfrm>
              <a:off x="4587240" y="4093720"/>
              <a:ext cx="261620" cy="360683"/>
              <a:chOff x="4587240" y="3388996"/>
              <a:chExt cx="261620" cy="360683"/>
            </a:xfrm>
          </p:grpSpPr>
          <p:cxnSp>
            <p:nvCxnSpPr>
              <p:cNvPr id="56" name="Conector recto 55">
                <a:extLst>
                  <a:ext uri="{FF2B5EF4-FFF2-40B4-BE49-F238E27FC236}">
                    <a16:creationId xmlns:a16="http://schemas.microsoft.com/office/drawing/2014/main" id="{C33E7F4B-866A-4B39-ACAE-60EBCC5E32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cto 56">
                <a:extLst>
                  <a:ext uri="{FF2B5EF4-FFF2-40B4-BE49-F238E27FC236}">
                    <a16:creationId xmlns:a16="http://schemas.microsoft.com/office/drawing/2014/main" id="{146E8303-FB89-4B17-B83F-F44273AF4A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cto 57">
                <a:extLst>
                  <a:ext uri="{FF2B5EF4-FFF2-40B4-BE49-F238E27FC236}">
                    <a16:creationId xmlns:a16="http://schemas.microsoft.com/office/drawing/2014/main" id="{A7984770-C966-4E92-9C94-FFF57D4F66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cto 58">
                <a:extLst>
                  <a:ext uri="{FF2B5EF4-FFF2-40B4-BE49-F238E27FC236}">
                    <a16:creationId xmlns:a16="http://schemas.microsoft.com/office/drawing/2014/main" id="{E84344BA-69AE-4240-84AF-274DA82978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18608572-3DF5-4E85-BE05-67D20A26A2C5}"/>
                </a:ext>
              </a:extLst>
            </p:cNvPr>
            <p:cNvGrpSpPr/>
            <p:nvPr/>
          </p:nvGrpSpPr>
          <p:grpSpPr>
            <a:xfrm>
              <a:off x="4587240" y="4453859"/>
              <a:ext cx="261620" cy="360683"/>
              <a:chOff x="4587240" y="3388996"/>
              <a:chExt cx="261620" cy="360683"/>
            </a:xfrm>
          </p:grpSpPr>
          <p:cxnSp>
            <p:nvCxnSpPr>
              <p:cNvPr id="52" name="Conector recto 51">
                <a:extLst>
                  <a:ext uri="{FF2B5EF4-FFF2-40B4-BE49-F238E27FC236}">
                    <a16:creationId xmlns:a16="http://schemas.microsoft.com/office/drawing/2014/main" id="{C90792B1-810C-4FBF-A41A-5426F263DF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cto 52">
                <a:extLst>
                  <a:ext uri="{FF2B5EF4-FFF2-40B4-BE49-F238E27FC236}">
                    <a16:creationId xmlns:a16="http://schemas.microsoft.com/office/drawing/2014/main" id="{8C635A79-F87B-42A1-B860-4F74839E82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cto 53">
                <a:extLst>
                  <a:ext uri="{FF2B5EF4-FFF2-40B4-BE49-F238E27FC236}">
                    <a16:creationId xmlns:a16="http://schemas.microsoft.com/office/drawing/2014/main" id="{8310B3D9-B1AD-4961-9DBD-09F235451D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cto 54">
                <a:extLst>
                  <a:ext uri="{FF2B5EF4-FFF2-40B4-BE49-F238E27FC236}">
                    <a16:creationId xmlns:a16="http://schemas.microsoft.com/office/drawing/2014/main" id="{45EB347C-1374-48DA-94F6-8616C9AB40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B36C23E3-83CB-433A-8225-AAAE778D2DBA}"/>
                </a:ext>
              </a:extLst>
            </p:cNvPr>
            <p:cNvGrpSpPr/>
            <p:nvPr/>
          </p:nvGrpSpPr>
          <p:grpSpPr>
            <a:xfrm>
              <a:off x="4587240" y="4814542"/>
              <a:ext cx="261620" cy="360683"/>
              <a:chOff x="4587240" y="3388996"/>
              <a:chExt cx="261620" cy="360683"/>
            </a:xfrm>
          </p:grpSpPr>
          <p:cxnSp>
            <p:nvCxnSpPr>
              <p:cNvPr id="48" name="Conector recto 47">
                <a:extLst>
                  <a:ext uri="{FF2B5EF4-FFF2-40B4-BE49-F238E27FC236}">
                    <a16:creationId xmlns:a16="http://schemas.microsoft.com/office/drawing/2014/main" id="{3D23AFE4-B8C1-4633-82DE-35ED933974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cto 48">
                <a:extLst>
                  <a:ext uri="{FF2B5EF4-FFF2-40B4-BE49-F238E27FC236}">
                    <a16:creationId xmlns:a16="http://schemas.microsoft.com/office/drawing/2014/main" id="{DC3ED16A-152C-49CE-9199-0D9CFFC8E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cto 49">
                <a:extLst>
                  <a:ext uri="{FF2B5EF4-FFF2-40B4-BE49-F238E27FC236}">
                    <a16:creationId xmlns:a16="http://schemas.microsoft.com/office/drawing/2014/main" id="{84901095-27A0-4104-AE04-152C7FB3F9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cto 50">
                <a:extLst>
                  <a:ext uri="{FF2B5EF4-FFF2-40B4-BE49-F238E27FC236}">
                    <a16:creationId xmlns:a16="http://schemas.microsoft.com/office/drawing/2014/main" id="{F06DD2CA-C909-4E06-BEC8-68AE53532C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85A74AD7-B5A7-4B04-8B55-4207A95F6180}"/>
                </a:ext>
              </a:extLst>
            </p:cNvPr>
            <p:cNvGrpSpPr/>
            <p:nvPr/>
          </p:nvGrpSpPr>
          <p:grpSpPr>
            <a:xfrm>
              <a:off x="4587240" y="5158927"/>
              <a:ext cx="261620" cy="360683"/>
              <a:chOff x="4587240" y="3388996"/>
              <a:chExt cx="261620" cy="360683"/>
            </a:xfrm>
          </p:grpSpPr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2E0AB185-7B41-48BB-B17D-B158F2A7CB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cto 44">
                <a:extLst>
                  <a:ext uri="{FF2B5EF4-FFF2-40B4-BE49-F238E27FC236}">
                    <a16:creationId xmlns:a16="http://schemas.microsoft.com/office/drawing/2014/main" id="{21157B97-E325-48AB-9A2D-1E6C1EAB8D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cto 45">
                <a:extLst>
                  <a:ext uri="{FF2B5EF4-FFF2-40B4-BE49-F238E27FC236}">
                    <a16:creationId xmlns:a16="http://schemas.microsoft.com/office/drawing/2014/main" id="{F8283C77-0CC3-4328-BE82-D57EB3FE8F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cto 46">
                <a:extLst>
                  <a:ext uri="{FF2B5EF4-FFF2-40B4-BE49-F238E27FC236}">
                    <a16:creationId xmlns:a16="http://schemas.microsoft.com/office/drawing/2014/main" id="{0126D264-E78A-414D-B93E-279870DB3A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79F35DE1-7951-4F34-81A0-3F26DEA5ED88}"/>
                </a:ext>
              </a:extLst>
            </p:cNvPr>
            <p:cNvGrpSpPr/>
            <p:nvPr/>
          </p:nvGrpSpPr>
          <p:grpSpPr>
            <a:xfrm>
              <a:off x="4587240" y="5513895"/>
              <a:ext cx="261620" cy="184151"/>
              <a:chOff x="4587240" y="3388996"/>
              <a:chExt cx="261620" cy="184151"/>
            </a:xfrm>
          </p:grpSpPr>
          <p:cxnSp>
            <p:nvCxnSpPr>
              <p:cNvPr id="41" name="Conector recto 40">
                <a:extLst>
                  <a:ext uri="{FF2B5EF4-FFF2-40B4-BE49-F238E27FC236}">
                    <a16:creationId xmlns:a16="http://schemas.microsoft.com/office/drawing/2014/main" id="{7D0F69B3-A45A-4551-B30A-2A5EC04B71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85E2E3F1-DB5D-4880-B3C4-F8767E562C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B09FDA9B-EE38-42DE-8F9C-B4894A465E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5FFC7138-D0A5-468D-BDF7-33D7E14A4DC8}"/>
              </a:ext>
            </a:extLst>
          </p:cNvPr>
          <p:cNvGrpSpPr/>
          <p:nvPr/>
        </p:nvGrpSpPr>
        <p:grpSpPr>
          <a:xfrm flipH="1">
            <a:off x="6313302" y="3278865"/>
            <a:ext cx="261621" cy="2487486"/>
            <a:chOff x="8860536" y="3210309"/>
            <a:chExt cx="261620" cy="2487486"/>
          </a:xfrm>
        </p:grpSpPr>
        <p:cxnSp>
          <p:nvCxnSpPr>
            <p:cNvPr id="69" name="Conector recto 68">
              <a:extLst>
                <a:ext uri="{FF2B5EF4-FFF2-40B4-BE49-F238E27FC236}">
                  <a16:creationId xmlns:a16="http://schemas.microsoft.com/office/drawing/2014/main" id="{324A007E-7BFC-45FB-9543-615350C13101}"/>
                </a:ext>
              </a:extLst>
            </p:cNvPr>
            <p:cNvCxnSpPr>
              <a:cxnSpLocks/>
            </p:cNvCxnSpPr>
            <p:nvPr/>
          </p:nvCxnSpPr>
          <p:spPr>
            <a:xfrm>
              <a:off x="8875776" y="3210309"/>
              <a:ext cx="0" cy="18415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8587BF80-4E45-4BB5-9209-F148498918A6}"/>
                </a:ext>
              </a:extLst>
            </p:cNvPr>
            <p:cNvGrpSpPr/>
            <p:nvPr/>
          </p:nvGrpSpPr>
          <p:grpSpPr>
            <a:xfrm>
              <a:off x="8860536" y="3388745"/>
              <a:ext cx="261620" cy="360683"/>
              <a:chOff x="4587240" y="3388996"/>
              <a:chExt cx="261620" cy="360683"/>
            </a:xfrm>
          </p:grpSpPr>
          <p:cxnSp>
            <p:nvCxnSpPr>
              <p:cNvPr id="100" name="Conector recto 99">
                <a:extLst>
                  <a:ext uri="{FF2B5EF4-FFF2-40B4-BE49-F238E27FC236}">
                    <a16:creationId xmlns:a16="http://schemas.microsoft.com/office/drawing/2014/main" id="{B8010AE4-109E-4D33-89FF-DBF5B34F9B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ector recto 100">
                <a:extLst>
                  <a:ext uri="{FF2B5EF4-FFF2-40B4-BE49-F238E27FC236}">
                    <a16:creationId xmlns:a16="http://schemas.microsoft.com/office/drawing/2014/main" id="{4D2DABAB-D585-44DB-9BA9-3F5A9C7509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cto 101">
                <a:extLst>
                  <a:ext uri="{FF2B5EF4-FFF2-40B4-BE49-F238E27FC236}">
                    <a16:creationId xmlns:a16="http://schemas.microsoft.com/office/drawing/2014/main" id="{2A3D936D-B248-4AB5-B64C-21AF49EFCF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ector recto 102">
                <a:extLst>
                  <a:ext uri="{FF2B5EF4-FFF2-40B4-BE49-F238E27FC236}">
                    <a16:creationId xmlns:a16="http://schemas.microsoft.com/office/drawing/2014/main" id="{1CAA96C5-6BBB-42D8-B2CE-87B9401975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BDEA38CD-917F-47B1-BFCF-2C14CD30CF71}"/>
                </a:ext>
              </a:extLst>
            </p:cNvPr>
            <p:cNvGrpSpPr/>
            <p:nvPr/>
          </p:nvGrpSpPr>
          <p:grpSpPr>
            <a:xfrm>
              <a:off x="8860536" y="3748884"/>
              <a:ext cx="261620" cy="360683"/>
              <a:chOff x="4587240" y="3388996"/>
              <a:chExt cx="261620" cy="360683"/>
            </a:xfrm>
          </p:grpSpPr>
          <p:cxnSp>
            <p:nvCxnSpPr>
              <p:cNvPr id="96" name="Conector recto 95">
                <a:extLst>
                  <a:ext uri="{FF2B5EF4-FFF2-40B4-BE49-F238E27FC236}">
                    <a16:creationId xmlns:a16="http://schemas.microsoft.com/office/drawing/2014/main" id="{8F2C358F-3200-4591-A695-F3A4F7CA4C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ector recto 96">
                <a:extLst>
                  <a:ext uri="{FF2B5EF4-FFF2-40B4-BE49-F238E27FC236}">
                    <a16:creationId xmlns:a16="http://schemas.microsoft.com/office/drawing/2014/main" id="{BC8C5F1B-0778-4028-81C6-992E254A31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>
                <a:extLst>
                  <a:ext uri="{FF2B5EF4-FFF2-40B4-BE49-F238E27FC236}">
                    <a16:creationId xmlns:a16="http://schemas.microsoft.com/office/drawing/2014/main" id="{2BD5AA89-E89B-4B16-9221-AD9BFD257C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ector recto 98">
                <a:extLst>
                  <a:ext uri="{FF2B5EF4-FFF2-40B4-BE49-F238E27FC236}">
                    <a16:creationId xmlns:a16="http://schemas.microsoft.com/office/drawing/2014/main" id="{7BD5A643-0FC9-4A56-90D6-4508D6ED39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upo 71">
              <a:extLst>
                <a:ext uri="{FF2B5EF4-FFF2-40B4-BE49-F238E27FC236}">
                  <a16:creationId xmlns:a16="http://schemas.microsoft.com/office/drawing/2014/main" id="{405ADC5F-CCAE-4B0B-B556-211FFDF508ED}"/>
                </a:ext>
              </a:extLst>
            </p:cNvPr>
            <p:cNvGrpSpPr/>
            <p:nvPr/>
          </p:nvGrpSpPr>
          <p:grpSpPr>
            <a:xfrm>
              <a:off x="8860536" y="4093469"/>
              <a:ext cx="261620" cy="360683"/>
              <a:chOff x="4587240" y="3388996"/>
              <a:chExt cx="261620" cy="360683"/>
            </a:xfrm>
          </p:grpSpPr>
          <p:cxnSp>
            <p:nvCxnSpPr>
              <p:cNvPr id="92" name="Conector recto 91">
                <a:extLst>
                  <a:ext uri="{FF2B5EF4-FFF2-40B4-BE49-F238E27FC236}">
                    <a16:creationId xmlns:a16="http://schemas.microsoft.com/office/drawing/2014/main" id="{CBF5287E-95C6-4A63-B97F-1701EF5290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ector recto 92">
                <a:extLst>
                  <a:ext uri="{FF2B5EF4-FFF2-40B4-BE49-F238E27FC236}">
                    <a16:creationId xmlns:a16="http://schemas.microsoft.com/office/drawing/2014/main" id="{366D5672-54C9-4CCD-98E3-A5120C2E61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ector recto 93">
                <a:extLst>
                  <a:ext uri="{FF2B5EF4-FFF2-40B4-BE49-F238E27FC236}">
                    <a16:creationId xmlns:a16="http://schemas.microsoft.com/office/drawing/2014/main" id="{B84BC218-C1C5-49CD-825A-E522D4364D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ector recto 94">
                <a:extLst>
                  <a:ext uri="{FF2B5EF4-FFF2-40B4-BE49-F238E27FC236}">
                    <a16:creationId xmlns:a16="http://schemas.microsoft.com/office/drawing/2014/main" id="{AAF85291-B4A3-41BA-AB31-A3C2C2003C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upo 72">
              <a:extLst>
                <a:ext uri="{FF2B5EF4-FFF2-40B4-BE49-F238E27FC236}">
                  <a16:creationId xmlns:a16="http://schemas.microsoft.com/office/drawing/2014/main" id="{7C7F8B18-54EB-408B-98B9-747D4AF76B87}"/>
                </a:ext>
              </a:extLst>
            </p:cNvPr>
            <p:cNvGrpSpPr/>
            <p:nvPr/>
          </p:nvGrpSpPr>
          <p:grpSpPr>
            <a:xfrm>
              <a:off x="8860536" y="4453608"/>
              <a:ext cx="261620" cy="360683"/>
              <a:chOff x="4587240" y="3388996"/>
              <a:chExt cx="261620" cy="360683"/>
            </a:xfrm>
          </p:grpSpPr>
          <p:cxnSp>
            <p:nvCxnSpPr>
              <p:cNvPr id="88" name="Conector recto 87">
                <a:extLst>
                  <a:ext uri="{FF2B5EF4-FFF2-40B4-BE49-F238E27FC236}">
                    <a16:creationId xmlns:a16="http://schemas.microsoft.com/office/drawing/2014/main" id="{624CDA17-5E74-41A6-8671-7D09048042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ector recto 88">
                <a:extLst>
                  <a:ext uri="{FF2B5EF4-FFF2-40B4-BE49-F238E27FC236}">
                    <a16:creationId xmlns:a16="http://schemas.microsoft.com/office/drawing/2014/main" id="{1BD6440C-BA6A-41AD-BFC2-BB9974992C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ector recto 89">
                <a:extLst>
                  <a:ext uri="{FF2B5EF4-FFF2-40B4-BE49-F238E27FC236}">
                    <a16:creationId xmlns:a16="http://schemas.microsoft.com/office/drawing/2014/main" id="{971A90D5-2DAD-4198-970B-9ABA2AB2E9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ector recto 90">
                <a:extLst>
                  <a:ext uri="{FF2B5EF4-FFF2-40B4-BE49-F238E27FC236}">
                    <a16:creationId xmlns:a16="http://schemas.microsoft.com/office/drawing/2014/main" id="{21C14B34-7959-4E6E-B29C-7F9484D75A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upo 73">
              <a:extLst>
                <a:ext uri="{FF2B5EF4-FFF2-40B4-BE49-F238E27FC236}">
                  <a16:creationId xmlns:a16="http://schemas.microsoft.com/office/drawing/2014/main" id="{A1D3FBAC-EF13-431C-88B2-A09EB4C85152}"/>
                </a:ext>
              </a:extLst>
            </p:cNvPr>
            <p:cNvGrpSpPr/>
            <p:nvPr/>
          </p:nvGrpSpPr>
          <p:grpSpPr>
            <a:xfrm>
              <a:off x="8860536" y="4814291"/>
              <a:ext cx="261620" cy="360683"/>
              <a:chOff x="4587240" y="3388996"/>
              <a:chExt cx="261620" cy="360683"/>
            </a:xfrm>
          </p:grpSpPr>
          <p:cxnSp>
            <p:nvCxnSpPr>
              <p:cNvPr id="84" name="Conector recto 83">
                <a:extLst>
                  <a:ext uri="{FF2B5EF4-FFF2-40B4-BE49-F238E27FC236}">
                    <a16:creationId xmlns:a16="http://schemas.microsoft.com/office/drawing/2014/main" id="{73788C7E-B789-46A4-B48C-6BCA607DED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ector recto 84">
                <a:extLst>
                  <a:ext uri="{FF2B5EF4-FFF2-40B4-BE49-F238E27FC236}">
                    <a16:creationId xmlns:a16="http://schemas.microsoft.com/office/drawing/2014/main" id="{41F7E21A-89AC-42C5-8C28-4DDBDF380C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ector recto 85">
                <a:extLst>
                  <a:ext uri="{FF2B5EF4-FFF2-40B4-BE49-F238E27FC236}">
                    <a16:creationId xmlns:a16="http://schemas.microsoft.com/office/drawing/2014/main" id="{3C406508-BB5D-4871-B08F-19F44A6143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ector recto 86">
                <a:extLst>
                  <a:ext uri="{FF2B5EF4-FFF2-40B4-BE49-F238E27FC236}">
                    <a16:creationId xmlns:a16="http://schemas.microsoft.com/office/drawing/2014/main" id="{B24492B2-774D-4365-AD0E-2411EB0670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upo 74">
              <a:extLst>
                <a:ext uri="{FF2B5EF4-FFF2-40B4-BE49-F238E27FC236}">
                  <a16:creationId xmlns:a16="http://schemas.microsoft.com/office/drawing/2014/main" id="{50F28E10-36AF-446A-A465-B0D38E211441}"/>
                </a:ext>
              </a:extLst>
            </p:cNvPr>
            <p:cNvGrpSpPr/>
            <p:nvPr/>
          </p:nvGrpSpPr>
          <p:grpSpPr>
            <a:xfrm>
              <a:off x="8860536" y="5158676"/>
              <a:ext cx="261620" cy="360683"/>
              <a:chOff x="4587240" y="3388996"/>
              <a:chExt cx="261620" cy="360683"/>
            </a:xfrm>
          </p:grpSpPr>
          <p:cxnSp>
            <p:nvCxnSpPr>
              <p:cNvPr id="80" name="Conector recto 79">
                <a:extLst>
                  <a:ext uri="{FF2B5EF4-FFF2-40B4-BE49-F238E27FC236}">
                    <a16:creationId xmlns:a16="http://schemas.microsoft.com/office/drawing/2014/main" id="{F1A24AC2-5E2A-4B3A-BCBE-46451E3D83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recto 80">
                <a:extLst>
                  <a:ext uri="{FF2B5EF4-FFF2-40B4-BE49-F238E27FC236}">
                    <a16:creationId xmlns:a16="http://schemas.microsoft.com/office/drawing/2014/main" id="{AA215D46-DFAD-4AC8-A023-70090DEE2B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recto 81">
                <a:extLst>
                  <a:ext uri="{FF2B5EF4-FFF2-40B4-BE49-F238E27FC236}">
                    <a16:creationId xmlns:a16="http://schemas.microsoft.com/office/drawing/2014/main" id="{D64B8AD5-0BAE-4C49-8761-2AD8EBE554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recto 82">
                <a:extLst>
                  <a:ext uri="{FF2B5EF4-FFF2-40B4-BE49-F238E27FC236}">
                    <a16:creationId xmlns:a16="http://schemas.microsoft.com/office/drawing/2014/main" id="{BF437E9A-4182-4606-B13A-FFCE15348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upo 75">
              <a:extLst>
                <a:ext uri="{FF2B5EF4-FFF2-40B4-BE49-F238E27FC236}">
                  <a16:creationId xmlns:a16="http://schemas.microsoft.com/office/drawing/2014/main" id="{52E7FBC4-4AF4-402E-92A4-69E2B07C51CE}"/>
                </a:ext>
              </a:extLst>
            </p:cNvPr>
            <p:cNvGrpSpPr/>
            <p:nvPr/>
          </p:nvGrpSpPr>
          <p:grpSpPr>
            <a:xfrm>
              <a:off x="8860536" y="5513644"/>
              <a:ext cx="261620" cy="184151"/>
              <a:chOff x="4587240" y="3388996"/>
              <a:chExt cx="261620" cy="184151"/>
            </a:xfrm>
          </p:grpSpPr>
          <p:cxnSp>
            <p:nvCxnSpPr>
              <p:cNvPr id="77" name="Conector recto 76">
                <a:extLst>
                  <a:ext uri="{FF2B5EF4-FFF2-40B4-BE49-F238E27FC236}">
                    <a16:creationId xmlns:a16="http://schemas.microsoft.com/office/drawing/2014/main" id="{35B29520-8173-409D-A39F-0E50E37B71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ector recto 77">
                <a:extLst>
                  <a:ext uri="{FF2B5EF4-FFF2-40B4-BE49-F238E27FC236}">
                    <a16:creationId xmlns:a16="http://schemas.microsoft.com/office/drawing/2014/main" id="{2A46249B-8497-4BDA-826A-67E4E05DBB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ector recto 78">
                <a:extLst>
                  <a:ext uri="{FF2B5EF4-FFF2-40B4-BE49-F238E27FC236}">
                    <a16:creationId xmlns:a16="http://schemas.microsoft.com/office/drawing/2014/main" id="{936785D6-5E05-4E3E-AD0B-1B0ACFB411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7ECC7F06-96D0-4F82-A4AF-DC7DA45FC3CA}"/>
              </a:ext>
            </a:extLst>
          </p:cNvPr>
          <p:cNvGrpSpPr/>
          <p:nvPr/>
        </p:nvGrpSpPr>
        <p:grpSpPr>
          <a:xfrm>
            <a:off x="7110588" y="3278865"/>
            <a:ext cx="261622" cy="2487486"/>
            <a:chOff x="8860536" y="3210309"/>
            <a:chExt cx="261620" cy="2487486"/>
          </a:xfrm>
        </p:grpSpPr>
        <p:cxnSp>
          <p:nvCxnSpPr>
            <p:cNvPr id="105" name="Conector recto 104">
              <a:extLst>
                <a:ext uri="{FF2B5EF4-FFF2-40B4-BE49-F238E27FC236}">
                  <a16:creationId xmlns:a16="http://schemas.microsoft.com/office/drawing/2014/main" id="{AF267EBA-7327-4E02-B16C-9D48D3E86575}"/>
                </a:ext>
              </a:extLst>
            </p:cNvPr>
            <p:cNvCxnSpPr>
              <a:cxnSpLocks/>
            </p:cNvCxnSpPr>
            <p:nvPr/>
          </p:nvCxnSpPr>
          <p:spPr>
            <a:xfrm>
              <a:off x="8875776" y="3210309"/>
              <a:ext cx="0" cy="18415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upo 105">
              <a:extLst>
                <a:ext uri="{FF2B5EF4-FFF2-40B4-BE49-F238E27FC236}">
                  <a16:creationId xmlns:a16="http://schemas.microsoft.com/office/drawing/2014/main" id="{E11E5F5D-182F-46B5-AA31-4C28415668C7}"/>
                </a:ext>
              </a:extLst>
            </p:cNvPr>
            <p:cNvGrpSpPr/>
            <p:nvPr/>
          </p:nvGrpSpPr>
          <p:grpSpPr>
            <a:xfrm>
              <a:off x="8860536" y="3388745"/>
              <a:ext cx="261620" cy="360683"/>
              <a:chOff x="4587240" y="3388996"/>
              <a:chExt cx="261620" cy="360683"/>
            </a:xfrm>
          </p:grpSpPr>
          <p:cxnSp>
            <p:nvCxnSpPr>
              <p:cNvPr id="136" name="Conector recto 135">
                <a:extLst>
                  <a:ext uri="{FF2B5EF4-FFF2-40B4-BE49-F238E27FC236}">
                    <a16:creationId xmlns:a16="http://schemas.microsoft.com/office/drawing/2014/main" id="{55155B28-4B49-480A-AD25-32F932D47B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ector recto 136">
                <a:extLst>
                  <a:ext uri="{FF2B5EF4-FFF2-40B4-BE49-F238E27FC236}">
                    <a16:creationId xmlns:a16="http://schemas.microsoft.com/office/drawing/2014/main" id="{6624DB28-788F-4157-9ABA-057E20B8E5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ector recto 137">
                <a:extLst>
                  <a:ext uri="{FF2B5EF4-FFF2-40B4-BE49-F238E27FC236}">
                    <a16:creationId xmlns:a16="http://schemas.microsoft.com/office/drawing/2014/main" id="{D2091EAD-966F-49E6-B340-4094AB0DA9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ector recto 138">
                <a:extLst>
                  <a:ext uri="{FF2B5EF4-FFF2-40B4-BE49-F238E27FC236}">
                    <a16:creationId xmlns:a16="http://schemas.microsoft.com/office/drawing/2014/main" id="{0D315BEB-712F-4321-996E-E8964201E0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upo 106">
              <a:extLst>
                <a:ext uri="{FF2B5EF4-FFF2-40B4-BE49-F238E27FC236}">
                  <a16:creationId xmlns:a16="http://schemas.microsoft.com/office/drawing/2014/main" id="{62238E09-C3A8-4658-B798-F196067CC454}"/>
                </a:ext>
              </a:extLst>
            </p:cNvPr>
            <p:cNvGrpSpPr/>
            <p:nvPr/>
          </p:nvGrpSpPr>
          <p:grpSpPr>
            <a:xfrm>
              <a:off x="8860536" y="3748884"/>
              <a:ext cx="261620" cy="360683"/>
              <a:chOff x="4587240" y="3388996"/>
              <a:chExt cx="261620" cy="360683"/>
            </a:xfrm>
          </p:grpSpPr>
          <p:cxnSp>
            <p:nvCxnSpPr>
              <p:cNvPr id="132" name="Conector recto 131">
                <a:extLst>
                  <a:ext uri="{FF2B5EF4-FFF2-40B4-BE49-F238E27FC236}">
                    <a16:creationId xmlns:a16="http://schemas.microsoft.com/office/drawing/2014/main" id="{D76EB772-0EF3-48D6-9E83-E88367BED1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ector recto 132">
                <a:extLst>
                  <a:ext uri="{FF2B5EF4-FFF2-40B4-BE49-F238E27FC236}">
                    <a16:creationId xmlns:a16="http://schemas.microsoft.com/office/drawing/2014/main" id="{584291D6-4859-4578-A41D-56A65FB99C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ector recto 133">
                <a:extLst>
                  <a:ext uri="{FF2B5EF4-FFF2-40B4-BE49-F238E27FC236}">
                    <a16:creationId xmlns:a16="http://schemas.microsoft.com/office/drawing/2014/main" id="{CA8976BE-6CB7-4818-ABCF-9611622312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cto 134">
                <a:extLst>
                  <a:ext uri="{FF2B5EF4-FFF2-40B4-BE49-F238E27FC236}">
                    <a16:creationId xmlns:a16="http://schemas.microsoft.com/office/drawing/2014/main" id="{C8B14C29-05B7-4473-9E4F-4A8A9D5D74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upo 107">
              <a:extLst>
                <a:ext uri="{FF2B5EF4-FFF2-40B4-BE49-F238E27FC236}">
                  <a16:creationId xmlns:a16="http://schemas.microsoft.com/office/drawing/2014/main" id="{418DF7B3-7D45-47B8-A5C6-E2883A02BA6E}"/>
                </a:ext>
              </a:extLst>
            </p:cNvPr>
            <p:cNvGrpSpPr/>
            <p:nvPr/>
          </p:nvGrpSpPr>
          <p:grpSpPr>
            <a:xfrm>
              <a:off x="8860536" y="4093469"/>
              <a:ext cx="261620" cy="360683"/>
              <a:chOff x="4587240" y="3388996"/>
              <a:chExt cx="261620" cy="360683"/>
            </a:xfrm>
          </p:grpSpPr>
          <p:cxnSp>
            <p:nvCxnSpPr>
              <p:cNvPr id="128" name="Conector recto 127">
                <a:extLst>
                  <a:ext uri="{FF2B5EF4-FFF2-40B4-BE49-F238E27FC236}">
                    <a16:creationId xmlns:a16="http://schemas.microsoft.com/office/drawing/2014/main" id="{786D7C8F-AD08-4E7E-84CF-FA56E3EC90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ector recto 128">
                <a:extLst>
                  <a:ext uri="{FF2B5EF4-FFF2-40B4-BE49-F238E27FC236}">
                    <a16:creationId xmlns:a16="http://schemas.microsoft.com/office/drawing/2014/main" id="{935FA4A5-7094-4381-BDBF-BB206081AE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ector recto 129">
                <a:extLst>
                  <a:ext uri="{FF2B5EF4-FFF2-40B4-BE49-F238E27FC236}">
                    <a16:creationId xmlns:a16="http://schemas.microsoft.com/office/drawing/2014/main" id="{981CFA76-87B3-48BA-BDBF-E61CE12F41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ector recto 130">
                <a:extLst>
                  <a:ext uri="{FF2B5EF4-FFF2-40B4-BE49-F238E27FC236}">
                    <a16:creationId xmlns:a16="http://schemas.microsoft.com/office/drawing/2014/main" id="{35F2F547-A1C1-4379-B766-431C4407E9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upo 108">
              <a:extLst>
                <a:ext uri="{FF2B5EF4-FFF2-40B4-BE49-F238E27FC236}">
                  <a16:creationId xmlns:a16="http://schemas.microsoft.com/office/drawing/2014/main" id="{CDE94438-3015-4EB5-BE67-FE9CBCD8535A}"/>
                </a:ext>
              </a:extLst>
            </p:cNvPr>
            <p:cNvGrpSpPr/>
            <p:nvPr/>
          </p:nvGrpSpPr>
          <p:grpSpPr>
            <a:xfrm>
              <a:off x="8860536" y="4453608"/>
              <a:ext cx="261620" cy="360683"/>
              <a:chOff x="4587240" y="3388996"/>
              <a:chExt cx="261620" cy="360683"/>
            </a:xfrm>
          </p:grpSpPr>
          <p:cxnSp>
            <p:nvCxnSpPr>
              <p:cNvPr id="124" name="Conector recto 123">
                <a:extLst>
                  <a:ext uri="{FF2B5EF4-FFF2-40B4-BE49-F238E27FC236}">
                    <a16:creationId xmlns:a16="http://schemas.microsoft.com/office/drawing/2014/main" id="{7FA82A95-D3D2-41F0-9EB9-F952586F77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ector recto 124">
                <a:extLst>
                  <a:ext uri="{FF2B5EF4-FFF2-40B4-BE49-F238E27FC236}">
                    <a16:creationId xmlns:a16="http://schemas.microsoft.com/office/drawing/2014/main" id="{3FEE172E-A698-47F3-8E8E-BE6D2E9CAE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ector recto 125">
                <a:extLst>
                  <a:ext uri="{FF2B5EF4-FFF2-40B4-BE49-F238E27FC236}">
                    <a16:creationId xmlns:a16="http://schemas.microsoft.com/office/drawing/2014/main" id="{F9B0C5DF-1482-43E3-90D9-CA8AECC92A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ector recto 126">
                <a:extLst>
                  <a:ext uri="{FF2B5EF4-FFF2-40B4-BE49-F238E27FC236}">
                    <a16:creationId xmlns:a16="http://schemas.microsoft.com/office/drawing/2014/main" id="{CEFBA80C-1E0D-4E4B-BFC7-67451CC92A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Grupo 109">
              <a:extLst>
                <a:ext uri="{FF2B5EF4-FFF2-40B4-BE49-F238E27FC236}">
                  <a16:creationId xmlns:a16="http://schemas.microsoft.com/office/drawing/2014/main" id="{0D79AA4D-96C1-4322-BC71-6246A9E8ADDE}"/>
                </a:ext>
              </a:extLst>
            </p:cNvPr>
            <p:cNvGrpSpPr/>
            <p:nvPr/>
          </p:nvGrpSpPr>
          <p:grpSpPr>
            <a:xfrm>
              <a:off x="8860536" y="4814291"/>
              <a:ext cx="261620" cy="360683"/>
              <a:chOff x="4587240" y="3388996"/>
              <a:chExt cx="261620" cy="360683"/>
            </a:xfrm>
          </p:grpSpPr>
          <p:cxnSp>
            <p:nvCxnSpPr>
              <p:cNvPr id="120" name="Conector recto 119">
                <a:extLst>
                  <a:ext uri="{FF2B5EF4-FFF2-40B4-BE49-F238E27FC236}">
                    <a16:creationId xmlns:a16="http://schemas.microsoft.com/office/drawing/2014/main" id="{00715B77-7B5E-47E3-B6CB-2E56238603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recto 120">
                <a:extLst>
                  <a:ext uri="{FF2B5EF4-FFF2-40B4-BE49-F238E27FC236}">
                    <a16:creationId xmlns:a16="http://schemas.microsoft.com/office/drawing/2014/main" id="{4C6279A1-7A97-45B2-9F4A-6EA02B5FE6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ector recto 121">
                <a:extLst>
                  <a:ext uri="{FF2B5EF4-FFF2-40B4-BE49-F238E27FC236}">
                    <a16:creationId xmlns:a16="http://schemas.microsoft.com/office/drawing/2014/main" id="{825A2724-ACC7-4A43-ADA3-772F66CDF7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recto 122">
                <a:extLst>
                  <a:ext uri="{FF2B5EF4-FFF2-40B4-BE49-F238E27FC236}">
                    <a16:creationId xmlns:a16="http://schemas.microsoft.com/office/drawing/2014/main" id="{EF5E6B7A-7EAE-4C83-A313-0C3D944870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upo 110">
              <a:extLst>
                <a:ext uri="{FF2B5EF4-FFF2-40B4-BE49-F238E27FC236}">
                  <a16:creationId xmlns:a16="http://schemas.microsoft.com/office/drawing/2014/main" id="{904B4CBE-5FB7-4A2A-B727-FF3ADBD4AEA1}"/>
                </a:ext>
              </a:extLst>
            </p:cNvPr>
            <p:cNvGrpSpPr/>
            <p:nvPr/>
          </p:nvGrpSpPr>
          <p:grpSpPr>
            <a:xfrm>
              <a:off x="8860536" y="5158676"/>
              <a:ext cx="261620" cy="360683"/>
              <a:chOff x="4587240" y="3388996"/>
              <a:chExt cx="261620" cy="360683"/>
            </a:xfrm>
          </p:grpSpPr>
          <p:cxnSp>
            <p:nvCxnSpPr>
              <p:cNvPr id="116" name="Conector recto 115">
                <a:extLst>
                  <a:ext uri="{FF2B5EF4-FFF2-40B4-BE49-F238E27FC236}">
                    <a16:creationId xmlns:a16="http://schemas.microsoft.com/office/drawing/2014/main" id="{3CEDDE28-8B1D-439F-A10E-9A4AE78CCC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ector recto 116">
                <a:extLst>
                  <a:ext uri="{FF2B5EF4-FFF2-40B4-BE49-F238E27FC236}">
                    <a16:creationId xmlns:a16="http://schemas.microsoft.com/office/drawing/2014/main" id="{19DDB637-6598-471E-893A-888CB8C0C0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ector recto 117">
                <a:extLst>
                  <a:ext uri="{FF2B5EF4-FFF2-40B4-BE49-F238E27FC236}">
                    <a16:creationId xmlns:a16="http://schemas.microsoft.com/office/drawing/2014/main" id="{6959A247-9CDD-4D35-BE99-EFC61997BC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ector recto 118">
                <a:extLst>
                  <a:ext uri="{FF2B5EF4-FFF2-40B4-BE49-F238E27FC236}">
                    <a16:creationId xmlns:a16="http://schemas.microsoft.com/office/drawing/2014/main" id="{C7EDCE29-5158-4DE3-9B5A-8D60BA1BBA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2480" y="3565528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upo 111">
              <a:extLst>
                <a:ext uri="{FF2B5EF4-FFF2-40B4-BE49-F238E27FC236}">
                  <a16:creationId xmlns:a16="http://schemas.microsoft.com/office/drawing/2014/main" id="{57BE63B9-1939-4C86-9276-0E21D3DEF367}"/>
                </a:ext>
              </a:extLst>
            </p:cNvPr>
            <p:cNvGrpSpPr/>
            <p:nvPr/>
          </p:nvGrpSpPr>
          <p:grpSpPr>
            <a:xfrm>
              <a:off x="8860536" y="5513644"/>
              <a:ext cx="261620" cy="184151"/>
              <a:chOff x="4587240" y="3388996"/>
              <a:chExt cx="261620" cy="184151"/>
            </a:xfrm>
          </p:grpSpPr>
          <p:cxnSp>
            <p:nvCxnSpPr>
              <p:cNvPr id="113" name="Conector recto 112">
                <a:extLst>
                  <a:ext uri="{FF2B5EF4-FFF2-40B4-BE49-F238E27FC236}">
                    <a16:creationId xmlns:a16="http://schemas.microsoft.com/office/drawing/2014/main" id="{2F80EF2D-173D-4144-B8B2-CBE495B9F4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394711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ector recto 113">
                <a:extLst>
                  <a:ext uri="{FF2B5EF4-FFF2-40B4-BE49-F238E27FC236}">
                    <a16:creationId xmlns:a16="http://schemas.microsoft.com/office/drawing/2014/main" id="{9083A195-4028-4340-AA6F-E4EF998166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5050" y="3388996"/>
                <a:ext cx="0" cy="18415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ector recto 114">
                <a:extLst>
                  <a:ext uri="{FF2B5EF4-FFF2-40B4-BE49-F238E27FC236}">
                    <a16:creationId xmlns:a16="http://schemas.microsoft.com/office/drawing/2014/main" id="{56151E6C-E2D4-4265-B479-76A8BDE1F1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7240" y="3559813"/>
                <a:ext cx="26162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90D8349F-5A4F-4020-9C96-9A1FA062588F}"/>
              </a:ext>
            </a:extLst>
          </p:cNvPr>
          <p:cNvSpPr/>
          <p:nvPr/>
        </p:nvSpPr>
        <p:spPr>
          <a:xfrm>
            <a:off x="798967" y="2277339"/>
            <a:ext cx="1173703" cy="372304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1" name="Rectángulo 140">
            <a:extLst>
              <a:ext uri="{FF2B5EF4-FFF2-40B4-BE49-F238E27FC236}">
                <a16:creationId xmlns:a16="http://schemas.microsoft.com/office/drawing/2014/main" id="{84B50547-EE7F-4076-87E3-FE5869ED19D0}"/>
              </a:ext>
            </a:extLst>
          </p:cNvPr>
          <p:cNvSpPr/>
          <p:nvPr/>
        </p:nvSpPr>
        <p:spPr>
          <a:xfrm>
            <a:off x="730232" y="5886652"/>
            <a:ext cx="1173703" cy="372304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2" name="Rectángulo 141">
            <a:extLst>
              <a:ext uri="{FF2B5EF4-FFF2-40B4-BE49-F238E27FC236}">
                <a16:creationId xmlns:a16="http://schemas.microsoft.com/office/drawing/2014/main" id="{B4768759-FEDB-499C-BB0B-01F0309F7719}"/>
              </a:ext>
            </a:extLst>
          </p:cNvPr>
          <p:cNvSpPr/>
          <p:nvPr/>
        </p:nvSpPr>
        <p:spPr>
          <a:xfrm>
            <a:off x="3619586" y="5798737"/>
            <a:ext cx="2745012" cy="247458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51" name="Grupo 150">
            <a:extLst>
              <a:ext uri="{FF2B5EF4-FFF2-40B4-BE49-F238E27FC236}">
                <a16:creationId xmlns:a16="http://schemas.microsoft.com/office/drawing/2014/main" id="{25607721-D133-4F4E-BB38-57235FA4CA04}"/>
              </a:ext>
            </a:extLst>
          </p:cNvPr>
          <p:cNvGrpSpPr/>
          <p:nvPr/>
        </p:nvGrpSpPr>
        <p:grpSpPr>
          <a:xfrm>
            <a:off x="8564880" y="2771398"/>
            <a:ext cx="3003568" cy="1693362"/>
            <a:chOff x="9336192" y="4640130"/>
            <a:chExt cx="2473393" cy="1276266"/>
          </a:xfrm>
        </p:grpSpPr>
        <p:pic>
          <p:nvPicPr>
            <p:cNvPr id="152" name="Picture 2" descr="Dieciocho huecos | DIARIO DE CUBA">
              <a:extLst>
                <a:ext uri="{FF2B5EF4-FFF2-40B4-BE49-F238E27FC236}">
                  <a16:creationId xmlns:a16="http://schemas.microsoft.com/office/drawing/2014/main" id="{C7280C2B-184C-4800-90B5-71C04B382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3156" y="4741420"/>
              <a:ext cx="2045841" cy="1174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3" name="Conector recto de flecha 152">
              <a:extLst>
                <a:ext uri="{FF2B5EF4-FFF2-40B4-BE49-F238E27FC236}">
                  <a16:creationId xmlns:a16="http://schemas.microsoft.com/office/drawing/2014/main" id="{C7E911F4-C960-450C-AD51-50B7052DB8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35920" y="5476240"/>
              <a:ext cx="1067648" cy="37919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Rectángulo 153">
              <a:extLst>
                <a:ext uri="{FF2B5EF4-FFF2-40B4-BE49-F238E27FC236}">
                  <a16:creationId xmlns:a16="http://schemas.microsoft.com/office/drawing/2014/main" id="{867676EC-AEBC-4960-9C8A-3998F4DE9E83}"/>
                </a:ext>
              </a:extLst>
            </p:cNvPr>
            <p:cNvSpPr/>
            <p:nvPr/>
          </p:nvSpPr>
          <p:spPr>
            <a:xfrm>
              <a:off x="11150174" y="5643008"/>
              <a:ext cx="614117" cy="202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400" dirty="0">
                  <a:solidFill>
                    <a:schemeClr val="tx1"/>
                  </a:solidFill>
                </a:rPr>
                <a:t>24 cm</a:t>
              </a:r>
            </a:p>
          </p:txBody>
        </p:sp>
        <p:sp>
          <p:nvSpPr>
            <p:cNvPr id="155" name="Rectángulo 154">
              <a:extLst>
                <a:ext uri="{FF2B5EF4-FFF2-40B4-BE49-F238E27FC236}">
                  <a16:creationId xmlns:a16="http://schemas.microsoft.com/office/drawing/2014/main" id="{1F047873-D5D7-45B6-AB75-01C3585D73BD}"/>
                </a:ext>
              </a:extLst>
            </p:cNvPr>
            <p:cNvSpPr/>
            <p:nvPr/>
          </p:nvSpPr>
          <p:spPr>
            <a:xfrm>
              <a:off x="9336192" y="5704009"/>
              <a:ext cx="614117" cy="202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dirty="0">
                  <a:solidFill>
                    <a:schemeClr val="tx1"/>
                  </a:solidFill>
                </a:rPr>
                <a:t>13 </a:t>
              </a:r>
              <a:r>
                <a:rPr lang="es-PE" sz="1400" dirty="0">
                  <a:solidFill>
                    <a:schemeClr val="tx1"/>
                  </a:solidFill>
                </a:rPr>
                <a:t> cm</a:t>
              </a:r>
            </a:p>
          </p:txBody>
        </p:sp>
        <p:sp>
          <p:nvSpPr>
            <p:cNvPr id="156" name="Rectángulo 155">
              <a:extLst>
                <a:ext uri="{FF2B5EF4-FFF2-40B4-BE49-F238E27FC236}">
                  <a16:creationId xmlns:a16="http://schemas.microsoft.com/office/drawing/2014/main" id="{E7CECA6E-E040-47D9-999D-922F7D9D7E4B}"/>
                </a:ext>
              </a:extLst>
            </p:cNvPr>
            <p:cNvSpPr/>
            <p:nvPr/>
          </p:nvSpPr>
          <p:spPr>
            <a:xfrm>
              <a:off x="11195468" y="4640130"/>
              <a:ext cx="614117" cy="202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dirty="0">
                  <a:solidFill>
                    <a:schemeClr val="tx1"/>
                  </a:solidFill>
                </a:rPr>
                <a:t>9</a:t>
              </a:r>
              <a:r>
                <a:rPr lang="es-PE" sz="1400" dirty="0">
                  <a:solidFill>
                    <a:schemeClr val="tx1"/>
                  </a:solidFill>
                </a:rPr>
                <a:t> cm</a:t>
              </a:r>
            </a:p>
          </p:txBody>
        </p:sp>
        <p:cxnSp>
          <p:nvCxnSpPr>
            <p:cNvPr id="157" name="Conector recto de flecha 156">
              <a:extLst>
                <a:ext uri="{FF2B5EF4-FFF2-40B4-BE49-F238E27FC236}">
                  <a16:creationId xmlns:a16="http://schemas.microsoft.com/office/drawing/2014/main" id="{158062DF-0634-4FC8-BF8A-AC043FE5805A}"/>
                </a:ext>
              </a:extLst>
            </p:cNvPr>
            <p:cNvCxnSpPr/>
            <p:nvPr/>
          </p:nvCxnSpPr>
          <p:spPr>
            <a:xfrm>
              <a:off x="9805236" y="5630833"/>
              <a:ext cx="507164" cy="22265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ector recto de flecha 157">
              <a:extLst>
                <a:ext uri="{FF2B5EF4-FFF2-40B4-BE49-F238E27FC236}">
                  <a16:creationId xmlns:a16="http://schemas.microsoft.com/office/drawing/2014/main" id="{3A994843-B2F9-466B-8909-8BA16DCA4C18}"/>
                </a:ext>
              </a:extLst>
            </p:cNvPr>
            <p:cNvCxnSpPr/>
            <p:nvPr/>
          </p:nvCxnSpPr>
          <p:spPr>
            <a:xfrm>
              <a:off x="11626925" y="4925664"/>
              <a:ext cx="0" cy="4372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334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140" grpId="0" animBg="1"/>
      <p:bldP spid="141" grpId="0" animBg="1"/>
      <p:bldP spid="14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Muros de albañilería con conexión a columna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622263-C5DB-4356-95D2-B779E93B94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11" t="3836" r="33580" b="26326"/>
          <a:stretch/>
        </p:blipFill>
        <p:spPr>
          <a:xfrm>
            <a:off x="4906761" y="2585446"/>
            <a:ext cx="2209800" cy="341727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E25CD96-BB71-482F-8F9A-8074C3AC3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507" b="10162"/>
          <a:stretch/>
        </p:blipFill>
        <p:spPr>
          <a:xfrm>
            <a:off x="1759904" y="2585446"/>
            <a:ext cx="1840393" cy="33687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48EB246-766A-4755-9249-DA2F2C18E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49" b="18450"/>
          <a:stretch/>
        </p:blipFill>
        <p:spPr>
          <a:xfrm>
            <a:off x="8536768" y="2585446"/>
            <a:ext cx="2209800" cy="350039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A331EC3-5587-424C-8899-64395DE1AA51}"/>
              </a:ext>
            </a:extLst>
          </p:cNvPr>
          <p:cNvSpPr/>
          <p:nvPr/>
        </p:nvSpPr>
        <p:spPr>
          <a:xfrm>
            <a:off x="4870003" y="2125287"/>
            <a:ext cx="2169184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chemeClr val="tx1"/>
                </a:solidFill>
              </a:rPr>
              <a:t>Muro-columna central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9059DD3-77D0-4D47-8DFC-B9DAEE9F0F5E}"/>
              </a:ext>
            </a:extLst>
          </p:cNvPr>
          <p:cNvSpPr/>
          <p:nvPr/>
        </p:nvSpPr>
        <p:spPr>
          <a:xfrm>
            <a:off x="8361894" y="2125287"/>
            <a:ext cx="2452916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chemeClr val="tx1"/>
                </a:solidFill>
              </a:rPr>
              <a:t>Muro-columna esquinera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3952427-D081-4DBD-A6D6-2B8AEFEE62FE}"/>
              </a:ext>
            </a:extLst>
          </p:cNvPr>
          <p:cNvSpPr/>
          <p:nvPr/>
        </p:nvSpPr>
        <p:spPr>
          <a:xfrm>
            <a:off x="1595380" y="2125287"/>
            <a:ext cx="2032929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chemeClr val="tx1"/>
                </a:solidFill>
              </a:rPr>
              <a:t>Muro-columna-Muro</a:t>
            </a:r>
          </a:p>
        </p:txBody>
      </p:sp>
    </p:spTree>
    <p:extLst>
      <p:ext uri="{BB962C8B-B14F-4D97-AF65-F5344CB8AC3E}">
        <p14:creationId xmlns:p14="http://schemas.microsoft.com/office/powerpoint/2010/main" val="6482635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770266"/>
            <a:ext cx="12192000" cy="2618854"/>
            <a:chOff x="-3" y="1404506"/>
            <a:chExt cx="12192000" cy="2618854"/>
          </a:xfrm>
        </p:grpSpPr>
        <p:sp>
          <p:nvSpPr>
            <p:cNvPr id="6" name="Recortar y redondear rectángulo de esquina sencilla 5"/>
            <p:cNvSpPr/>
            <p:nvPr/>
          </p:nvSpPr>
          <p:spPr>
            <a:xfrm flipH="1">
              <a:off x="-1" y="1404506"/>
              <a:ext cx="3225800" cy="956308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Google Shape;107;p3">
              <a:extLst>
                <a:ext uri="{FF2B5EF4-FFF2-40B4-BE49-F238E27FC236}">
                  <a16:creationId xmlns:a16="http://schemas.microsoft.com/office/drawing/2014/main" id="{BAF1249D-18C2-4802-BF2E-B40C5EF3F894}"/>
                </a:ext>
              </a:extLst>
            </p:cNvPr>
            <p:cNvSpPr/>
            <p:nvPr/>
          </p:nvSpPr>
          <p:spPr>
            <a:xfrm>
              <a:off x="-3" y="1686615"/>
              <a:ext cx="12192000" cy="2336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"/>
          <p:cNvSpPr txBox="1"/>
          <p:nvPr/>
        </p:nvSpPr>
        <p:spPr>
          <a:xfrm>
            <a:off x="586373" y="2803937"/>
            <a:ext cx="11019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Detalles de columnas</a:t>
            </a:r>
          </a:p>
        </p:txBody>
      </p:sp>
      <p:sp>
        <p:nvSpPr>
          <p:cNvPr id="9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8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8371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457595F-3A9D-42CC-A119-E49FAC5A3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869" y="1837870"/>
            <a:ext cx="9778971" cy="449963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3DDD4C4-781F-4A99-B93B-00FB75C816F1}"/>
              </a:ext>
            </a:extLst>
          </p:cNvPr>
          <p:cNvSpPr/>
          <p:nvPr/>
        </p:nvSpPr>
        <p:spPr>
          <a:xfrm>
            <a:off x="4878228" y="2465659"/>
            <a:ext cx="206217" cy="75187"/>
          </a:xfrm>
          <a:prstGeom prst="rect">
            <a:avLst/>
          </a:prstGeom>
          <a:solidFill>
            <a:srgbClr val="FF0000">
              <a:alpha val="11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77B8414-6842-4428-83B2-E1FD5F91CED6}"/>
              </a:ext>
            </a:extLst>
          </p:cNvPr>
          <p:cNvSpPr/>
          <p:nvPr/>
        </p:nvSpPr>
        <p:spPr>
          <a:xfrm>
            <a:off x="7107557" y="2465659"/>
            <a:ext cx="206217" cy="75187"/>
          </a:xfrm>
          <a:prstGeom prst="rect">
            <a:avLst/>
          </a:prstGeom>
          <a:solidFill>
            <a:srgbClr val="FF0000">
              <a:alpha val="11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4293D80-1DD1-46C6-B61D-BEABCDC83532}"/>
              </a:ext>
            </a:extLst>
          </p:cNvPr>
          <p:cNvSpPr/>
          <p:nvPr/>
        </p:nvSpPr>
        <p:spPr>
          <a:xfrm>
            <a:off x="8315327" y="2465659"/>
            <a:ext cx="206217" cy="75187"/>
          </a:xfrm>
          <a:prstGeom prst="rect">
            <a:avLst/>
          </a:prstGeom>
          <a:solidFill>
            <a:srgbClr val="FF0000">
              <a:alpha val="11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F9315D1-1EF7-49AC-B5F3-5FA3FBC4B57D}"/>
              </a:ext>
            </a:extLst>
          </p:cNvPr>
          <p:cNvSpPr/>
          <p:nvPr/>
        </p:nvSpPr>
        <p:spPr>
          <a:xfrm>
            <a:off x="10083167" y="2465659"/>
            <a:ext cx="206217" cy="75187"/>
          </a:xfrm>
          <a:prstGeom prst="rect">
            <a:avLst/>
          </a:prstGeom>
          <a:solidFill>
            <a:srgbClr val="FF0000">
              <a:alpha val="11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C774C1B-E9A1-45CB-BCB1-98DD63510617}"/>
              </a:ext>
            </a:extLst>
          </p:cNvPr>
          <p:cNvSpPr/>
          <p:nvPr/>
        </p:nvSpPr>
        <p:spPr>
          <a:xfrm>
            <a:off x="10083167" y="4237309"/>
            <a:ext cx="206217" cy="75187"/>
          </a:xfrm>
          <a:prstGeom prst="rect">
            <a:avLst/>
          </a:prstGeom>
          <a:solidFill>
            <a:srgbClr val="FF0000">
              <a:alpha val="11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CBC77BC-30FB-473A-B18B-8523DDBCF8EE}"/>
              </a:ext>
            </a:extLst>
          </p:cNvPr>
          <p:cNvSpPr/>
          <p:nvPr/>
        </p:nvSpPr>
        <p:spPr>
          <a:xfrm>
            <a:off x="5366557" y="5599096"/>
            <a:ext cx="206217" cy="75187"/>
          </a:xfrm>
          <a:prstGeom prst="rect">
            <a:avLst/>
          </a:prstGeom>
          <a:solidFill>
            <a:srgbClr val="FF0000">
              <a:alpha val="11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2D15DDC-6CDF-40C0-A2DA-A7577D608C9C}"/>
              </a:ext>
            </a:extLst>
          </p:cNvPr>
          <p:cNvSpPr/>
          <p:nvPr/>
        </p:nvSpPr>
        <p:spPr>
          <a:xfrm>
            <a:off x="3789217" y="4016311"/>
            <a:ext cx="206217" cy="75187"/>
          </a:xfrm>
          <a:prstGeom prst="rect">
            <a:avLst/>
          </a:prstGeom>
          <a:solidFill>
            <a:srgbClr val="FF0000">
              <a:alpha val="11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E8C8F3F-F515-48EB-9E86-13180D8277C7}"/>
              </a:ext>
            </a:extLst>
          </p:cNvPr>
          <p:cNvSpPr/>
          <p:nvPr/>
        </p:nvSpPr>
        <p:spPr>
          <a:xfrm>
            <a:off x="7932981" y="5599095"/>
            <a:ext cx="206217" cy="75187"/>
          </a:xfrm>
          <a:prstGeom prst="rect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9442016-B601-4CEB-8021-E7923C856C0A}"/>
              </a:ext>
            </a:extLst>
          </p:cNvPr>
          <p:cNvSpPr/>
          <p:nvPr/>
        </p:nvSpPr>
        <p:spPr>
          <a:xfrm>
            <a:off x="2172261" y="2465659"/>
            <a:ext cx="206217" cy="75187"/>
          </a:xfrm>
          <a:prstGeom prst="rect">
            <a:avLst/>
          </a:prstGeom>
          <a:solidFill>
            <a:srgbClr val="FFFF00">
              <a:alpha val="11000"/>
            </a:srgb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A128920-9B9D-4A03-AA7F-5A025B3D8959}"/>
              </a:ext>
            </a:extLst>
          </p:cNvPr>
          <p:cNvSpPr/>
          <p:nvPr/>
        </p:nvSpPr>
        <p:spPr>
          <a:xfrm rot="5400000">
            <a:off x="7207227" y="3419185"/>
            <a:ext cx="150734" cy="62359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F8F7CA0-9B4A-4BF3-9A37-FC6FA4FD4D10}"/>
              </a:ext>
            </a:extLst>
          </p:cNvPr>
          <p:cNvSpPr/>
          <p:nvPr/>
        </p:nvSpPr>
        <p:spPr>
          <a:xfrm rot="5400000">
            <a:off x="8276219" y="3419186"/>
            <a:ext cx="150734" cy="62359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0BF749C-BBEC-495D-B1DE-06CFDDD26F2B}"/>
              </a:ext>
            </a:extLst>
          </p:cNvPr>
          <p:cNvSpPr/>
          <p:nvPr/>
        </p:nvSpPr>
        <p:spPr>
          <a:xfrm>
            <a:off x="6677510" y="5604175"/>
            <a:ext cx="150734" cy="62359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E5169FF-C98F-4F2F-8B86-CECD16D95BE9}"/>
              </a:ext>
            </a:extLst>
          </p:cNvPr>
          <p:cNvSpPr/>
          <p:nvPr/>
        </p:nvSpPr>
        <p:spPr>
          <a:xfrm>
            <a:off x="3548357" y="2469469"/>
            <a:ext cx="150734" cy="75187"/>
          </a:xfrm>
          <a:prstGeom prst="rect">
            <a:avLst/>
          </a:prstGeom>
          <a:solidFill>
            <a:srgbClr val="00B0F0">
              <a:alpha val="11000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038F6969-9972-4DE7-80CE-825BF6BDA5DC}"/>
              </a:ext>
            </a:extLst>
          </p:cNvPr>
          <p:cNvSpPr/>
          <p:nvPr/>
        </p:nvSpPr>
        <p:spPr>
          <a:xfrm>
            <a:off x="4704626" y="2469469"/>
            <a:ext cx="150734" cy="75187"/>
          </a:xfrm>
          <a:prstGeom prst="rect">
            <a:avLst/>
          </a:prstGeom>
          <a:solidFill>
            <a:srgbClr val="00B0F0">
              <a:alpha val="11000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9DA16C40-C754-440C-8B63-A28E4D7AEBA4}"/>
              </a:ext>
            </a:extLst>
          </p:cNvPr>
          <p:cNvSpPr/>
          <p:nvPr/>
        </p:nvSpPr>
        <p:spPr>
          <a:xfrm>
            <a:off x="8644612" y="4245077"/>
            <a:ext cx="414043" cy="75187"/>
          </a:xfrm>
          <a:prstGeom prst="rect">
            <a:avLst/>
          </a:prstGeom>
          <a:solidFill>
            <a:srgbClr val="0070C0">
              <a:alpha val="11000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22989C4-E069-411A-B6E0-2AB4841D17FF}"/>
              </a:ext>
            </a:extLst>
          </p:cNvPr>
          <p:cNvSpPr/>
          <p:nvPr/>
        </p:nvSpPr>
        <p:spPr>
          <a:xfrm>
            <a:off x="6961632" y="4028395"/>
            <a:ext cx="352946" cy="63103"/>
          </a:xfrm>
          <a:prstGeom prst="rect">
            <a:avLst/>
          </a:prstGeom>
          <a:solidFill>
            <a:srgbClr val="7030A0">
              <a:alpha val="11000"/>
            </a:srgb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236A330-51F5-4C1B-9856-90D1CED3FA91}"/>
              </a:ext>
            </a:extLst>
          </p:cNvPr>
          <p:cNvSpPr/>
          <p:nvPr/>
        </p:nvSpPr>
        <p:spPr>
          <a:xfrm rot="18965091">
            <a:off x="4810959" y="3900848"/>
            <a:ext cx="352946" cy="63103"/>
          </a:xfrm>
          <a:prstGeom prst="rect">
            <a:avLst/>
          </a:prstGeom>
          <a:solidFill>
            <a:srgbClr val="7030A0">
              <a:alpha val="11000"/>
            </a:srgb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910440BD-8ACF-4EB2-BFA2-34F7956371A3}"/>
              </a:ext>
            </a:extLst>
          </p:cNvPr>
          <p:cNvSpPr/>
          <p:nvPr/>
        </p:nvSpPr>
        <p:spPr>
          <a:xfrm rot="16200000">
            <a:off x="7895618" y="4197823"/>
            <a:ext cx="414043" cy="75187"/>
          </a:xfrm>
          <a:prstGeom prst="rect">
            <a:avLst/>
          </a:prstGeom>
          <a:solidFill>
            <a:srgbClr val="0070C0">
              <a:alpha val="11000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95E7E0C-7C1B-4C5F-B799-F2AA0584155F}"/>
              </a:ext>
            </a:extLst>
          </p:cNvPr>
          <p:cNvSpPr/>
          <p:nvPr/>
        </p:nvSpPr>
        <p:spPr>
          <a:xfrm rot="5400000">
            <a:off x="3583285" y="4869117"/>
            <a:ext cx="489034" cy="69551"/>
          </a:xfrm>
          <a:prstGeom prst="rect">
            <a:avLst/>
          </a:prstGeom>
          <a:solidFill>
            <a:schemeClr val="accent2">
              <a:alpha val="11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028E3D1B-F2A0-43FC-AE4C-29A301695FD2}"/>
              </a:ext>
            </a:extLst>
          </p:cNvPr>
          <p:cNvSpPr/>
          <p:nvPr/>
        </p:nvSpPr>
        <p:spPr>
          <a:xfrm rot="5400000">
            <a:off x="5369957" y="4431809"/>
            <a:ext cx="341177" cy="64455"/>
          </a:xfrm>
          <a:prstGeom prst="rect">
            <a:avLst/>
          </a:prstGeom>
          <a:solidFill>
            <a:schemeClr val="accent4">
              <a:lumMod val="40000"/>
              <a:lumOff val="60000"/>
              <a:alpha val="11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3F303AB6-8908-4AC4-9510-FFFA3FE9D214}"/>
              </a:ext>
            </a:extLst>
          </p:cNvPr>
          <p:cNvSpPr/>
          <p:nvPr/>
        </p:nvSpPr>
        <p:spPr>
          <a:xfrm rot="2680631">
            <a:off x="5454408" y="4222273"/>
            <a:ext cx="125502" cy="65936"/>
          </a:xfrm>
          <a:prstGeom prst="rect">
            <a:avLst/>
          </a:prstGeom>
          <a:solidFill>
            <a:schemeClr val="accent4">
              <a:lumMod val="40000"/>
              <a:lumOff val="60000"/>
              <a:alpha val="11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18B16C10-556A-4E2B-8CF3-DEDCF6B15248}"/>
              </a:ext>
            </a:extLst>
          </p:cNvPr>
          <p:cNvSpPr/>
          <p:nvPr/>
        </p:nvSpPr>
        <p:spPr>
          <a:xfrm rot="16200000">
            <a:off x="3728291" y="5533580"/>
            <a:ext cx="206217" cy="75187"/>
          </a:xfrm>
          <a:prstGeom prst="rect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 los tipos de columnas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8125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 columna tipo P1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89F6A97-A306-498C-B709-2B124FA45C67}"/>
              </a:ext>
            </a:extLst>
          </p:cNvPr>
          <p:cNvGrpSpPr/>
          <p:nvPr/>
        </p:nvGrpSpPr>
        <p:grpSpPr>
          <a:xfrm>
            <a:off x="268011" y="1804004"/>
            <a:ext cx="6925269" cy="4505356"/>
            <a:chOff x="1132869" y="1804004"/>
            <a:chExt cx="9778971" cy="4499637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840A752-1EBF-4E30-B1DF-129EE26EA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2869" y="1804004"/>
              <a:ext cx="9778971" cy="4499637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55BA3682-0F04-498F-A289-0BEE2B8567CA}"/>
                </a:ext>
              </a:extLst>
            </p:cNvPr>
            <p:cNvSpPr/>
            <p:nvPr/>
          </p:nvSpPr>
          <p:spPr>
            <a:xfrm>
              <a:off x="4878228" y="2431793"/>
              <a:ext cx="206217" cy="75187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A0FE3277-8247-4E49-90CC-5703861C95D7}"/>
                </a:ext>
              </a:extLst>
            </p:cNvPr>
            <p:cNvSpPr/>
            <p:nvPr/>
          </p:nvSpPr>
          <p:spPr>
            <a:xfrm>
              <a:off x="7107557" y="2431793"/>
              <a:ext cx="206217" cy="75187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1D7990BC-D409-4C7A-9825-A61536370FC5}"/>
                </a:ext>
              </a:extLst>
            </p:cNvPr>
            <p:cNvSpPr/>
            <p:nvPr/>
          </p:nvSpPr>
          <p:spPr>
            <a:xfrm>
              <a:off x="8315327" y="2431793"/>
              <a:ext cx="206217" cy="75187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68052D0F-9565-4669-82CE-E5831AA96AF4}"/>
                </a:ext>
              </a:extLst>
            </p:cNvPr>
            <p:cNvSpPr/>
            <p:nvPr/>
          </p:nvSpPr>
          <p:spPr>
            <a:xfrm>
              <a:off x="10083167" y="2431793"/>
              <a:ext cx="206217" cy="75187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789DAC89-0A0C-4416-AF92-3E34FBFDF349}"/>
                </a:ext>
              </a:extLst>
            </p:cNvPr>
            <p:cNvSpPr/>
            <p:nvPr/>
          </p:nvSpPr>
          <p:spPr>
            <a:xfrm>
              <a:off x="10083167" y="4203443"/>
              <a:ext cx="206217" cy="75187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716DB116-5C1C-4DC2-9C44-82C28D85354B}"/>
                </a:ext>
              </a:extLst>
            </p:cNvPr>
            <p:cNvSpPr/>
            <p:nvPr/>
          </p:nvSpPr>
          <p:spPr>
            <a:xfrm>
              <a:off x="5366557" y="5565230"/>
              <a:ext cx="206217" cy="75187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E1E1542D-E21A-41EA-93C1-12F1FE56307A}"/>
                </a:ext>
              </a:extLst>
            </p:cNvPr>
            <p:cNvSpPr/>
            <p:nvPr/>
          </p:nvSpPr>
          <p:spPr>
            <a:xfrm>
              <a:off x="3789217" y="3982445"/>
              <a:ext cx="206217" cy="75187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B9C47252-2449-42C0-9840-7F2D828B4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138" y="1267807"/>
            <a:ext cx="4247057" cy="4646030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9BD603-C720-49CF-90E0-844FBDF5F100}"/>
              </a:ext>
            </a:extLst>
          </p:cNvPr>
          <p:cNvSpPr/>
          <p:nvPr/>
        </p:nvSpPr>
        <p:spPr>
          <a:xfrm>
            <a:off x="9749802" y="1551746"/>
            <a:ext cx="310836" cy="3941951"/>
          </a:xfrm>
          <a:prstGeom prst="rect">
            <a:avLst/>
          </a:prstGeom>
          <a:solidFill>
            <a:srgbClr val="FF0000">
              <a:alpha val="11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07B86F4-4A25-49EC-AE39-8CFDA5418FDD}"/>
              </a:ext>
            </a:extLst>
          </p:cNvPr>
          <p:cNvSpPr/>
          <p:nvPr/>
        </p:nvSpPr>
        <p:spPr>
          <a:xfrm>
            <a:off x="9351198" y="5369616"/>
            <a:ext cx="398604" cy="124081"/>
          </a:xfrm>
          <a:prstGeom prst="rect">
            <a:avLst/>
          </a:prstGeom>
          <a:solidFill>
            <a:srgbClr val="FF0000">
              <a:alpha val="11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5E9F2FF-D3F9-4EA6-B871-9340255FCD48}"/>
              </a:ext>
            </a:extLst>
          </p:cNvPr>
          <p:cNvSpPr/>
          <p:nvPr/>
        </p:nvSpPr>
        <p:spPr>
          <a:xfrm>
            <a:off x="10060638" y="5369616"/>
            <a:ext cx="398604" cy="124081"/>
          </a:xfrm>
          <a:prstGeom prst="rect">
            <a:avLst/>
          </a:prstGeom>
          <a:solidFill>
            <a:srgbClr val="FF0000">
              <a:alpha val="11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19D00E9-6066-4E3C-859E-16B985761F86}"/>
              </a:ext>
            </a:extLst>
          </p:cNvPr>
          <p:cNvSpPr/>
          <p:nvPr/>
        </p:nvSpPr>
        <p:spPr>
          <a:xfrm>
            <a:off x="11095179" y="2475423"/>
            <a:ext cx="565435" cy="399819"/>
          </a:xfrm>
          <a:prstGeom prst="rect">
            <a:avLst/>
          </a:prstGeom>
          <a:solidFill>
            <a:srgbClr val="92D050">
              <a:alpha val="11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9A11826-A306-45FD-AE36-2D7ED8F8D0C1}"/>
              </a:ext>
            </a:extLst>
          </p:cNvPr>
          <p:cNvSpPr/>
          <p:nvPr/>
        </p:nvSpPr>
        <p:spPr>
          <a:xfrm>
            <a:off x="11095179" y="2916991"/>
            <a:ext cx="565435" cy="679927"/>
          </a:xfrm>
          <a:prstGeom prst="rect">
            <a:avLst/>
          </a:prstGeom>
          <a:solidFill>
            <a:srgbClr val="92D050">
              <a:alpha val="11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02E2774-EBC7-47B0-AE35-626107341E43}"/>
              </a:ext>
            </a:extLst>
          </p:cNvPr>
          <p:cNvSpPr/>
          <p:nvPr/>
        </p:nvSpPr>
        <p:spPr>
          <a:xfrm>
            <a:off x="11095179" y="3608187"/>
            <a:ext cx="565435" cy="97843"/>
          </a:xfrm>
          <a:prstGeom prst="rect">
            <a:avLst/>
          </a:prstGeom>
          <a:solidFill>
            <a:srgbClr val="92D050">
              <a:alpha val="11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EA382DA-04AA-4E3E-9BD8-45944CCC524C}"/>
              </a:ext>
            </a:extLst>
          </p:cNvPr>
          <p:cNvSpPr/>
          <p:nvPr/>
        </p:nvSpPr>
        <p:spPr>
          <a:xfrm>
            <a:off x="11095179" y="1551747"/>
            <a:ext cx="565435" cy="896706"/>
          </a:xfrm>
          <a:prstGeom prst="rect">
            <a:avLst/>
          </a:prstGeom>
          <a:solidFill>
            <a:srgbClr val="92D050">
              <a:alpha val="11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52440A4-53D2-4F96-BFE4-54570F7CAE4F}"/>
              </a:ext>
            </a:extLst>
          </p:cNvPr>
          <p:cNvSpPr/>
          <p:nvPr/>
        </p:nvSpPr>
        <p:spPr>
          <a:xfrm>
            <a:off x="11095178" y="3723395"/>
            <a:ext cx="565435" cy="825422"/>
          </a:xfrm>
          <a:prstGeom prst="rect">
            <a:avLst/>
          </a:prstGeom>
          <a:solidFill>
            <a:srgbClr val="92D050">
              <a:alpha val="11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FAAEF156-F2B7-4448-BEE1-A1F67FCA6D50}"/>
              </a:ext>
            </a:extLst>
          </p:cNvPr>
          <p:cNvSpPr/>
          <p:nvPr/>
        </p:nvSpPr>
        <p:spPr>
          <a:xfrm>
            <a:off x="11095969" y="4577644"/>
            <a:ext cx="565435" cy="916054"/>
          </a:xfrm>
          <a:prstGeom prst="rect">
            <a:avLst/>
          </a:prstGeom>
          <a:solidFill>
            <a:srgbClr val="92D050">
              <a:alpha val="11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A29E6E1-DA37-469E-9B36-80A52BBFA6DA}"/>
              </a:ext>
            </a:extLst>
          </p:cNvPr>
          <p:cNvSpPr/>
          <p:nvPr/>
        </p:nvSpPr>
        <p:spPr>
          <a:xfrm>
            <a:off x="7722138" y="5601690"/>
            <a:ext cx="4247057" cy="480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tx1"/>
                </a:solidFill>
              </a:rPr>
              <a:t>Detalle de columnas que se anclan en cimiento corrido</a:t>
            </a:r>
          </a:p>
        </p:txBody>
      </p:sp>
    </p:spTree>
    <p:extLst>
      <p:ext uri="{BB962C8B-B14F-4D97-AF65-F5344CB8AC3E}">
        <p14:creationId xmlns:p14="http://schemas.microsoft.com/office/powerpoint/2010/main" val="10076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 dimensiones de la sección y cantidad de aceros</a:t>
            </a:r>
            <a:endParaRPr sz="1200" dirty="0"/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BC02439-A019-4900-9C3D-AB0F247E1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1" y="4928064"/>
            <a:ext cx="11598869" cy="13043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FD650F2-E754-44D6-883E-28BF6D3E4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11" y="1822914"/>
            <a:ext cx="11598869" cy="3105150"/>
          </a:xfrm>
          <a:prstGeom prst="rect">
            <a:avLst/>
          </a:prstGeom>
        </p:spPr>
      </p:pic>
      <p:sp>
        <p:nvSpPr>
          <p:cNvPr id="7" name="Rectángulo: esquinas redondeadas 27">
            <a:extLst>
              <a:ext uri="{FF2B5EF4-FFF2-40B4-BE49-F238E27FC236}">
                <a16:creationId xmlns:a16="http://schemas.microsoft.com/office/drawing/2014/main" id="{24F4CF61-AEEF-4A65-9808-9801C6BBF004}"/>
              </a:ext>
            </a:extLst>
          </p:cNvPr>
          <p:cNvSpPr/>
          <p:nvPr/>
        </p:nvSpPr>
        <p:spPr>
          <a:xfrm>
            <a:off x="1866215" y="2255520"/>
            <a:ext cx="998793" cy="2572322"/>
          </a:xfrm>
          <a:prstGeom prst="roundRect">
            <a:avLst/>
          </a:prstGeom>
          <a:solidFill>
            <a:srgbClr val="FF0000">
              <a:alpha val="11000"/>
            </a:srgbClr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Rectángulo: esquinas redondeadas 28">
            <a:extLst>
              <a:ext uri="{FF2B5EF4-FFF2-40B4-BE49-F238E27FC236}">
                <a16:creationId xmlns:a16="http://schemas.microsoft.com/office/drawing/2014/main" id="{476798E3-EC67-4E66-967D-44A9FF38A154}"/>
              </a:ext>
            </a:extLst>
          </p:cNvPr>
          <p:cNvSpPr/>
          <p:nvPr/>
        </p:nvSpPr>
        <p:spPr>
          <a:xfrm>
            <a:off x="268011" y="5008880"/>
            <a:ext cx="1469349" cy="10261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5174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PE" altLang="es-PE" sz="2000" b="1" dirty="0">
                <a:solidFill>
                  <a:prstClr val="white"/>
                </a:solidFill>
                <a:latin typeface="Open Sans"/>
              </a:rPr>
              <a:t>Identificación columnas en el eje 2-4 en 3D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431081" y="1835685"/>
            <a:ext cx="6187986" cy="4145690"/>
            <a:chOff x="6095999" y="1670814"/>
            <a:chExt cx="5757522" cy="4473009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F09E34A-B133-4B8C-8BA5-F2F1993E3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5999" y="1670814"/>
              <a:ext cx="5757522" cy="4473009"/>
            </a:xfrm>
            <a:prstGeom prst="rect">
              <a:avLst/>
            </a:prstGeom>
          </p:spPr>
        </p:pic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B2AFC959-F272-494B-B9E3-6549814456A4}"/>
                </a:ext>
              </a:extLst>
            </p:cNvPr>
            <p:cNvSpPr/>
            <p:nvPr/>
          </p:nvSpPr>
          <p:spPr>
            <a:xfrm>
              <a:off x="6858000" y="2580640"/>
              <a:ext cx="1107440" cy="44704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400" dirty="0">
                  <a:solidFill>
                    <a:schemeClr val="tx1"/>
                  </a:solidFill>
                </a:rPr>
                <a:t>P1</a:t>
              </a:r>
              <a:br>
                <a:rPr lang="es-PE" sz="1400" dirty="0">
                  <a:solidFill>
                    <a:schemeClr val="tx1"/>
                  </a:solidFill>
                </a:rPr>
              </a:br>
              <a:r>
                <a:rPr lang="es-PE" sz="1400" dirty="0">
                  <a:solidFill>
                    <a:schemeClr val="tx1"/>
                  </a:solidFill>
                </a:rPr>
                <a:t>0.15x0.40m</a:t>
              </a: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67ACB6EB-2A8A-488F-9BE8-E92962B76C4A}"/>
                </a:ext>
              </a:extLst>
            </p:cNvPr>
            <p:cNvSpPr/>
            <p:nvPr/>
          </p:nvSpPr>
          <p:spPr>
            <a:xfrm>
              <a:off x="6217920" y="3845597"/>
              <a:ext cx="1107440" cy="44704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400" dirty="0">
                  <a:solidFill>
                    <a:schemeClr val="tx1"/>
                  </a:solidFill>
                </a:rPr>
                <a:t>P1</a:t>
              </a:r>
              <a:br>
                <a:rPr lang="es-PE" sz="1400" dirty="0">
                  <a:solidFill>
                    <a:schemeClr val="tx1"/>
                  </a:solidFill>
                </a:rPr>
              </a:br>
              <a:r>
                <a:rPr lang="es-PE" sz="1400" dirty="0">
                  <a:solidFill>
                    <a:schemeClr val="tx1"/>
                  </a:solidFill>
                </a:rPr>
                <a:t>0.15x0.40m</a:t>
              </a: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6CFDFDAF-C412-4822-9B56-3EDEC0F63016}"/>
                </a:ext>
              </a:extLst>
            </p:cNvPr>
            <p:cNvSpPr/>
            <p:nvPr/>
          </p:nvSpPr>
          <p:spPr>
            <a:xfrm>
              <a:off x="10576560" y="3042957"/>
              <a:ext cx="1107440" cy="44704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400" dirty="0">
                  <a:solidFill>
                    <a:schemeClr val="tx1"/>
                  </a:solidFill>
                </a:rPr>
                <a:t>P1</a:t>
              </a:r>
              <a:br>
                <a:rPr lang="es-PE" sz="1400" dirty="0">
                  <a:solidFill>
                    <a:schemeClr val="tx1"/>
                  </a:solidFill>
                </a:rPr>
              </a:br>
              <a:r>
                <a:rPr lang="es-PE" sz="1400" dirty="0">
                  <a:solidFill>
                    <a:schemeClr val="tx1"/>
                  </a:solidFill>
                </a:rPr>
                <a:t>0.15x0.40m</a:t>
              </a: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10D44ED8-8690-4B33-B7FE-C2625016A978}"/>
                </a:ext>
              </a:extLst>
            </p:cNvPr>
            <p:cNvSpPr/>
            <p:nvPr/>
          </p:nvSpPr>
          <p:spPr>
            <a:xfrm>
              <a:off x="9698946" y="1804004"/>
              <a:ext cx="1280160" cy="4728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400" dirty="0">
                  <a:solidFill>
                    <a:schemeClr val="tx1"/>
                  </a:solidFill>
                </a:rPr>
                <a:t>Viga de confinamiento</a:t>
              </a: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6885B9C4-9480-4497-A966-0B45CA662B69}"/>
                </a:ext>
              </a:extLst>
            </p:cNvPr>
            <p:cNvSpPr/>
            <p:nvPr/>
          </p:nvSpPr>
          <p:spPr>
            <a:xfrm>
              <a:off x="10339026" y="5294267"/>
              <a:ext cx="1107440" cy="35102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400" dirty="0">
                  <a:solidFill>
                    <a:schemeClr val="tx1"/>
                  </a:solidFill>
                </a:rPr>
                <a:t>Corte 1-1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7935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770266"/>
            <a:ext cx="12192000" cy="2618854"/>
            <a:chOff x="-3" y="1404506"/>
            <a:chExt cx="12192000" cy="2618854"/>
          </a:xfrm>
        </p:grpSpPr>
        <p:sp>
          <p:nvSpPr>
            <p:cNvPr id="6" name="Recortar y redondear rectángulo de esquina sencilla 5"/>
            <p:cNvSpPr/>
            <p:nvPr/>
          </p:nvSpPr>
          <p:spPr>
            <a:xfrm flipH="1">
              <a:off x="-1" y="1404506"/>
              <a:ext cx="3225800" cy="956308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Google Shape;107;p3">
              <a:extLst>
                <a:ext uri="{FF2B5EF4-FFF2-40B4-BE49-F238E27FC236}">
                  <a16:creationId xmlns:a16="http://schemas.microsoft.com/office/drawing/2014/main" id="{BAF1249D-18C2-4802-BF2E-B40C5EF3F894}"/>
                </a:ext>
              </a:extLst>
            </p:cNvPr>
            <p:cNvSpPr/>
            <p:nvPr/>
          </p:nvSpPr>
          <p:spPr>
            <a:xfrm>
              <a:off x="-3" y="1686615"/>
              <a:ext cx="12192000" cy="2336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"/>
          <p:cNvSpPr txBox="1"/>
          <p:nvPr/>
        </p:nvSpPr>
        <p:spPr>
          <a:xfrm>
            <a:off x="586373" y="2803937"/>
            <a:ext cx="11019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¿Qué malas prácticas identificas en las imágenes?</a:t>
            </a:r>
          </a:p>
        </p:txBody>
      </p:sp>
      <p:sp>
        <p:nvSpPr>
          <p:cNvPr id="9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8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1296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PE" altLang="es-PE" sz="2000" b="1" dirty="0">
                <a:solidFill>
                  <a:prstClr val="white"/>
                </a:solidFill>
                <a:latin typeface="Open Sans"/>
              </a:rPr>
              <a:t>Identificación columnas en el eje 2-4 en 3D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486275" y="1835685"/>
            <a:ext cx="6925269" cy="4505356"/>
            <a:chOff x="2486275" y="1835685"/>
            <a:chExt cx="6925269" cy="4505356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189F6A97-A306-498C-B709-2B124FA45C67}"/>
                </a:ext>
              </a:extLst>
            </p:cNvPr>
            <p:cNvGrpSpPr/>
            <p:nvPr/>
          </p:nvGrpSpPr>
          <p:grpSpPr>
            <a:xfrm>
              <a:off x="2486275" y="1835685"/>
              <a:ext cx="6925269" cy="4505356"/>
              <a:chOff x="1132869" y="1804004"/>
              <a:chExt cx="9778971" cy="4499637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C840A752-1EBF-4E30-B1DF-129EE26EAA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2869" y="1804004"/>
                <a:ext cx="9778971" cy="4499637"/>
              </a:xfrm>
              <a:prstGeom prst="rect">
                <a:avLst/>
              </a:prstGeom>
            </p:spPr>
          </p:pic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55BA3682-0F04-498F-A289-0BEE2B8567CA}"/>
                  </a:ext>
                </a:extLst>
              </p:cNvPr>
              <p:cNvSpPr/>
              <p:nvPr/>
            </p:nvSpPr>
            <p:spPr>
              <a:xfrm>
                <a:off x="4878228" y="2431793"/>
                <a:ext cx="206217" cy="75187"/>
              </a:xfrm>
              <a:prstGeom prst="rect">
                <a:avLst/>
              </a:prstGeom>
              <a:solidFill>
                <a:srgbClr val="FF0000">
                  <a:alpha val="11000"/>
                </a:srgb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A0FE3277-8247-4E49-90CC-5703861C95D7}"/>
                  </a:ext>
                </a:extLst>
              </p:cNvPr>
              <p:cNvSpPr/>
              <p:nvPr/>
            </p:nvSpPr>
            <p:spPr>
              <a:xfrm>
                <a:off x="7107557" y="2431793"/>
                <a:ext cx="206217" cy="75187"/>
              </a:xfrm>
              <a:prstGeom prst="rect">
                <a:avLst/>
              </a:prstGeom>
              <a:solidFill>
                <a:srgbClr val="FF0000">
                  <a:alpha val="11000"/>
                </a:srgb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1D7990BC-D409-4C7A-9825-A61536370FC5}"/>
                  </a:ext>
                </a:extLst>
              </p:cNvPr>
              <p:cNvSpPr/>
              <p:nvPr/>
            </p:nvSpPr>
            <p:spPr>
              <a:xfrm>
                <a:off x="8315327" y="2431793"/>
                <a:ext cx="206217" cy="75187"/>
              </a:xfrm>
              <a:prstGeom prst="rect">
                <a:avLst/>
              </a:prstGeom>
              <a:solidFill>
                <a:srgbClr val="FF0000">
                  <a:alpha val="11000"/>
                </a:srgb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68052D0F-9565-4669-82CE-E5831AA96AF4}"/>
                  </a:ext>
                </a:extLst>
              </p:cNvPr>
              <p:cNvSpPr/>
              <p:nvPr/>
            </p:nvSpPr>
            <p:spPr>
              <a:xfrm>
                <a:off x="10083167" y="2431793"/>
                <a:ext cx="206217" cy="75187"/>
              </a:xfrm>
              <a:prstGeom prst="rect">
                <a:avLst/>
              </a:prstGeom>
              <a:solidFill>
                <a:srgbClr val="FF0000">
                  <a:alpha val="11000"/>
                </a:srgb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789DAC89-0A0C-4416-AF92-3E34FBFDF349}"/>
                  </a:ext>
                </a:extLst>
              </p:cNvPr>
              <p:cNvSpPr/>
              <p:nvPr/>
            </p:nvSpPr>
            <p:spPr>
              <a:xfrm>
                <a:off x="10083167" y="4203443"/>
                <a:ext cx="206217" cy="75187"/>
              </a:xfrm>
              <a:prstGeom prst="rect">
                <a:avLst/>
              </a:prstGeom>
              <a:solidFill>
                <a:srgbClr val="FF0000">
                  <a:alpha val="11000"/>
                </a:srgb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716DB116-5C1C-4DC2-9C44-82C28D85354B}"/>
                  </a:ext>
                </a:extLst>
              </p:cNvPr>
              <p:cNvSpPr/>
              <p:nvPr/>
            </p:nvSpPr>
            <p:spPr>
              <a:xfrm>
                <a:off x="5366557" y="5565230"/>
                <a:ext cx="206217" cy="75187"/>
              </a:xfrm>
              <a:prstGeom prst="rect">
                <a:avLst/>
              </a:prstGeom>
              <a:solidFill>
                <a:srgbClr val="FF0000">
                  <a:alpha val="11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E1E1542D-E21A-41EA-93C1-12F1FE56307A}"/>
                  </a:ext>
                </a:extLst>
              </p:cNvPr>
              <p:cNvSpPr/>
              <p:nvPr/>
            </p:nvSpPr>
            <p:spPr>
              <a:xfrm>
                <a:off x="3789217" y="3982445"/>
                <a:ext cx="206217" cy="75187"/>
              </a:xfrm>
              <a:prstGeom prst="rect">
                <a:avLst/>
              </a:prstGeom>
              <a:solidFill>
                <a:srgbClr val="FF0000">
                  <a:alpha val="11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</p:grp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E7B7F62D-CCD4-4B6A-A7C6-A5AE52F163C9}"/>
                </a:ext>
              </a:extLst>
            </p:cNvPr>
            <p:cNvSpPr/>
            <p:nvPr/>
          </p:nvSpPr>
          <p:spPr>
            <a:xfrm>
              <a:off x="5005960" y="2196500"/>
              <a:ext cx="2755995" cy="596988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36134660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PE" altLang="es-PE" sz="2000" b="1" dirty="0">
                <a:solidFill>
                  <a:prstClr val="white"/>
                </a:solidFill>
                <a:latin typeface="Open Sans"/>
              </a:rPr>
              <a:t>Identificación de columna tipo P7 y P8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A29E6E1-DA37-469E-9B36-80A52BBFA6DA}"/>
              </a:ext>
            </a:extLst>
          </p:cNvPr>
          <p:cNvSpPr/>
          <p:nvPr/>
        </p:nvSpPr>
        <p:spPr>
          <a:xfrm>
            <a:off x="6857223" y="3364950"/>
            <a:ext cx="4247057" cy="48036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tx1"/>
                </a:solidFill>
              </a:rPr>
              <a:t>Detalle de columnas que se anclan en una zapata combinada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2609748" y="1835685"/>
            <a:ext cx="3454940" cy="4499637"/>
            <a:chOff x="7794675" y="1158243"/>
            <a:chExt cx="3454940" cy="4499637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180ABE82-7BB2-4528-A9A7-DB288FDA2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272326" y="1680592"/>
              <a:ext cx="4499637" cy="3454940"/>
            </a:xfrm>
            <a:prstGeom prst="rect">
              <a:avLst/>
            </a:prstGeom>
          </p:spPr>
        </p:pic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74A42E74-9C69-43D4-B2CE-33D26D9FECA2}"/>
                </a:ext>
              </a:extLst>
            </p:cNvPr>
            <p:cNvSpPr/>
            <p:nvPr/>
          </p:nvSpPr>
          <p:spPr>
            <a:xfrm rot="19527403">
              <a:off x="8755433" y="2377960"/>
              <a:ext cx="688320" cy="124307"/>
            </a:xfrm>
            <a:prstGeom prst="rect">
              <a:avLst/>
            </a:prstGeom>
            <a:solidFill>
              <a:srgbClr val="7030A0">
                <a:alpha val="11000"/>
              </a:srgb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6CCFBFCF-48BD-4C24-B3EA-CB81AA603E13}"/>
                </a:ext>
              </a:extLst>
            </p:cNvPr>
            <p:cNvSpPr/>
            <p:nvPr/>
          </p:nvSpPr>
          <p:spPr>
            <a:xfrm rot="5400000">
              <a:off x="10019964" y="3134534"/>
              <a:ext cx="406051" cy="182882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11000"/>
              </a:schemeClr>
            </a:solidFill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A1B18D13-2C38-4735-AF32-50545CC1B4FC}"/>
                </a:ext>
              </a:extLst>
            </p:cNvPr>
            <p:cNvSpPr/>
            <p:nvPr/>
          </p:nvSpPr>
          <p:spPr>
            <a:xfrm rot="2180815">
              <a:off x="10034929" y="2849437"/>
              <a:ext cx="283845" cy="103954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11000"/>
              </a:schemeClr>
            </a:solidFill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1199820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PE" altLang="es-PE" sz="2000" b="1" dirty="0">
                <a:solidFill>
                  <a:prstClr val="white"/>
                </a:solidFill>
                <a:latin typeface="Open Sans"/>
              </a:rPr>
              <a:t>Identificación de columna tipo P7 y P8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4480EFD-0AE9-4B22-BB1F-C197B957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619" y="1835685"/>
            <a:ext cx="7766002" cy="449963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10C9DA4-4541-4679-9E26-0E60472876B5}"/>
              </a:ext>
            </a:extLst>
          </p:cNvPr>
          <p:cNvSpPr/>
          <p:nvPr/>
        </p:nvSpPr>
        <p:spPr>
          <a:xfrm rot="18523738">
            <a:off x="4986901" y="3888912"/>
            <a:ext cx="316904" cy="71469"/>
          </a:xfrm>
          <a:prstGeom prst="rect">
            <a:avLst/>
          </a:prstGeom>
          <a:solidFill>
            <a:srgbClr val="7030A0">
              <a:alpha val="11000"/>
            </a:srgb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61834EE-FC79-496C-B579-184C5EB1A703}"/>
              </a:ext>
            </a:extLst>
          </p:cNvPr>
          <p:cNvSpPr/>
          <p:nvPr/>
        </p:nvSpPr>
        <p:spPr>
          <a:xfrm rot="5400000">
            <a:off x="5405401" y="4436258"/>
            <a:ext cx="341177" cy="51187"/>
          </a:xfrm>
          <a:prstGeom prst="rect">
            <a:avLst/>
          </a:prstGeom>
          <a:solidFill>
            <a:schemeClr val="accent4">
              <a:lumMod val="40000"/>
              <a:lumOff val="60000"/>
              <a:alpha val="11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0CA0634-76CC-488C-A821-419BED956539}"/>
              </a:ext>
            </a:extLst>
          </p:cNvPr>
          <p:cNvSpPr/>
          <p:nvPr/>
        </p:nvSpPr>
        <p:spPr>
          <a:xfrm rot="2680631">
            <a:off x="5507583" y="4220088"/>
            <a:ext cx="99668" cy="65936"/>
          </a:xfrm>
          <a:prstGeom prst="rect">
            <a:avLst/>
          </a:prstGeom>
          <a:solidFill>
            <a:schemeClr val="accent4">
              <a:lumMod val="40000"/>
              <a:lumOff val="60000"/>
              <a:alpha val="11000"/>
            </a:schemeClr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805582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PE" altLang="es-PE" sz="2000" b="1" dirty="0">
                <a:solidFill>
                  <a:prstClr val="white"/>
                </a:solidFill>
                <a:latin typeface="Open Sans"/>
              </a:rPr>
              <a:t>Identificación de dimensiones de la sección y cantidad de aceros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BC02439-A019-4900-9C3D-AB0F247E1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1" y="4928064"/>
            <a:ext cx="11598869" cy="130436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FD650F2-E754-44D6-883E-28BF6D3E4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11" y="1822914"/>
            <a:ext cx="11598869" cy="3105150"/>
          </a:xfrm>
          <a:prstGeom prst="rect">
            <a:avLst/>
          </a:prstGeom>
        </p:spPr>
      </p:pic>
      <p:sp>
        <p:nvSpPr>
          <p:cNvPr id="13" name="Rectángulo: esquinas redondeadas 8">
            <a:extLst>
              <a:ext uri="{FF2B5EF4-FFF2-40B4-BE49-F238E27FC236}">
                <a16:creationId xmlns:a16="http://schemas.microsoft.com/office/drawing/2014/main" id="{8C1EF179-EAF1-45F4-9A32-7978ADDABC28}"/>
              </a:ext>
            </a:extLst>
          </p:cNvPr>
          <p:cNvSpPr/>
          <p:nvPr/>
        </p:nvSpPr>
        <p:spPr>
          <a:xfrm>
            <a:off x="8546997" y="2266492"/>
            <a:ext cx="998793" cy="1798320"/>
          </a:xfrm>
          <a:prstGeom prst="roundRect">
            <a:avLst/>
          </a:prstGeom>
          <a:solidFill>
            <a:srgbClr val="7030A0">
              <a:alpha val="11000"/>
            </a:srgbClr>
          </a:solidFill>
          <a:ln w="28575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4" name="Rectángulo: esquinas redondeadas 9">
            <a:extLst>
              <a:ext uri="{FF2B5EF4-FFF2-40B4-BE49-F238E27FC236}">
                <a16:creationId xmlns:a16="http://schemas.microsoft.com/office/drawing/2014/main" id="{395D4AB0-50F7-4349-AC23-DFC88690396B}"/>
              </a:ext>
            </a:extLst>
          </p:cNvPr>
          <p:cNvSpPr/>
          <p:nvPr/>
        </p:nvSpPr>
        <p:spPr>
          <a:xfrm>
            <a:off x="9663276" y="2251484"/>
            <a:ext cx="998793" cy="179832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11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5" name="Rectángulo: esquinas redondeadas 10">
            <a:extLst>
              <a:ext uri="{FF2B5EF4-FFF2-40B4-BE49-F238E27FC236}">
                <a16:creationId xmlns:a16="http://schemas.microsoft.com/office/drawing/2014/main" id="{BE689FBF-3BA0-4DBF-8A76-C14E216A3BFC}"/>
              </a:ext>
            </a:extLst>
          </p:cNvPr>
          <p:cNvSpPr/>
          <p:nvPr/>
        </p:nvSpPr>
        <p:spPr>
          <a:xfrm>
            <a:off x="5303520" y="5008880"/>
            <a:ext cx="2020573" cy="1026160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Rectángulo: esquinas redondeadas 11">
            <a:extLst>
              <a:ext uri="{FF2B5EF4-FFF2-40B4-BE49-F238E27FC236}">
                <a16:creationId xmlns:a16="http://schemas.microsoft.com/office/drawing/2014/main" id="{663107F9-F638-4BDB-ADA0-9BFBE6EA8FD9}"/>
              </a:ext>
            </a:extLst>
          </p:cNvPr>
          <p:cNvSpPr/>
          <p:nvPr/>
        </p:nvSpPr>
        <p:spPr>
          <a:xfrm>
            <a:off x="7434084" y="5008880"/>
            <a:ext cx="2020573" cy="1118796"/>
          </a:xfrm>
          <a:prstGeom prst="round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82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PE" altLang="es-PE" sz="2000" b="1" dirty="0">
                <a:solidFill>
                  <a:prstClr val="white"/>
                </a:solidFill>
                <a:latin typeface="Open Sans"/>
              </a:rPr>
              <a:t>Identificación de columnas en el eje 2-2’ en 3D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67647C-B4F8-4F8D-8150-87A28C5D7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267806"/>
            <a:ext cx="5710288" cy="4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708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PE" altLang="es-PE" sz="2000" b="1" dirty="0">
                <a:solidFill>
                  <a:prstClr val="white"/>
                </a:solidFill>
                <a:latin typeface="Open Sans"/>
              </a:rPr>
              <a:t>Identificación de columnas en el eje 2-2’ en 3D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11363A3-2F5C-47A8-A361-5488F6F13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671" y="1835685"/>
            <a:ext cx="7766002" cy="449963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2799D7D-80DF-43FF-86C4-C09C2F773E37}"/>
              </a:ext>
            </a:extLst>
          </p:cNvPr>
          <p:cNvSpPr/>
          <p:nvPr/>
        </p:nvSpPr>
        <p:spPr>
          <a:xfrm rot="18523738">
            <a:off x="5169953" y="3888912"/>
            <a:ext cx="316904" cy="71469"/>
          </a:xfrm>
          <a:prstGeom prst="rect">
            <a:avLst/>
          </a:prstGeom>
          <a:solidFill>
            <a:srgbClr val="7030A0">
              <a:alpha val="11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B1F2C23-1E6C-4822-AC2D-7872C78FA164}"/>
              </a:ext>
            </a:extLst>
          </p:cNvPr>
          <p:cNvSpPr/>
          <p:nvPr/>
        </p:nvSpPr>
        <p:spPr>
          <a:xfrm rot="5400000">
            <a:off x="5588453" y="4436258"/>
            <a:ext cx="341177" cy="51187"/>
          </a:xfrm>
          <a:prstGeom prst="rect">
            <a:avLst/>
          </a:prstGeom>
          <a:solidFill>
            <a:schemeClr val="accent4">
              <a:lumMod val="40000"/>
              <a:lumOff val="60000"/>
              <a:alpha val="11000"/>
            </a:schemeClr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B1BFCC0-AFF0-41FF-BB49-3D03E7411579}"/>
              </a:ext>
            </a:extLst>
          </p:cNvPr>
          <p:cNvSpPr/>
          <p:nvPr/>
        </p:nvSpPr>
        <p:spPr>
          <a:xfrm rot="2680631">
            <a:off x="5690635" y="4220088"/>
            <a:ext cx="99668" cy="65936"/>
          </a:xfrm>
          <a:prstGeom prst="rect">
            <a:avLst/>
          </a:prstGeom>
          <a:solidFill>
            <a:schemeClr val="accent4">
              <a:lumMod val="40000"/>
              <a:lumOff val="60000"/>
              <a:alpha val="11000"/>
            </a:schemeClr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7B7F62D-CCD4-4B6A-A7C6-A5AE52F163C9}"/>
              </a:ext>
            </a:extLst>
          </p:cNvPr>
          <p:cNvSpPr/>
          <p:nvPr/>
        </p:nvSpPr>
        <p:spPr>
          <a:xfrm>
            <a:off x="4914954" y="3333681"/>
            <a:ext cx="1269100" cy="1531909"/>
          </a:xfrm>
          <a:prstGeom prst="rect">
            <a:avLst/>
          </a:prstGeom>
          <a:solidFill>
            <a:srgbClr val="FF0000">
              <a:alpha val="11000"/>
            </a:srgbClr>
          </a:solidFill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403909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 rot="16200000">
            <a:off x="1543660" y="858809"/>
            <a:ext cx="4298047" cy="6369365"/>
            <a:chOff x="7696064" y="970700"/>
            <a:chExt cx="4298047" cy="530828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464CFCD-0A1E-4EC8-973B-C93643CC6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190944" y="1475820"/>
              <a:ext cx="5308288" cy="4298047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EE2951D4-F023-47E3-A0BF-D8E1FD2CB549}"/>
                </a:ext>
              </a:extLst>
            </p:cNvPr>
            <p:cNvSpPr/>
            <p:nvPr/>
          </p:nvSpPr>
          <p:spPr>
            <a:xfrm rot="5400000" flipV="1">
              <a:off x="9354034" y="3227553"/>
              <a:ext cx="1092856" cy="234597"/>
            </a:xfrm>
            <a:prstGeom prst="rect">
              <a:avLst/>
            </a:prstGeom>
            <a:solidFill>
              <a:schemeClr val="accent2">
                <a:alpha val="11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PE" altLang="es-PE" sz="2000" b="1" dirty="0">
                <a:solidFill>
                  <a:prstClr val="white"/>
                </a:solidFill>
                <a:latin typeface="Open Sans"/>
              </a:rPr>
              <a:t>Identificación de columna tipo P7 y P8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A29E6E1-DA37-469E-9B36-80A52BBFA6DA}"/>
              </a:ext>
            </a:extLst>
          </p:cNvPr>
          <p:cNvSpPr/>
          <p:nvPr/>
        </p:nvSpPr>
        <p:spPr>
          <a:xfrm>
            <a:off x="7200905" y="3234474"/>
            <a:ext cx="4247057" cy="10327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PE" sz="1800" dirty="0">
                <a:solidFill>
                  <a:schemeClr val="tx1"/>
                </a:solidFill>
              </a:rPr>
              <a:t>Detalle de columnas que se anclan en zapata aislada</a:t>
            </a:r>
          </a:p>
        </p:txBody>
      </p:sp>
    </p:spTree>
    <p:extLst>
      <p:ext uri="{BB962C8B-B14F-4D97-AF65-F5344CB8AC3E}">
        <p14:creationId xmlns:p14="http://schemas.microsoft.com/office/powerpoint/2010/main" val="32643652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PE" altLang="es-PE" sz="2000" b="1" dirty="0">
                <a:solidFill>
                  <a:prstClr val="white"/>
                </a:solidFill>
                <a:latin typeface="Open Sans"/>
              </a:rPr>
              <a:t>Identificación de columna tipo P7 y P8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4480EFD-0AE9-4B22-BB1F-C197B957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899" y="1835685"/>
            <a:ext cx="7766002" cy="449963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854D291-DD0A-4B52-A6A2-77E37F64C4FF}"/>
              </a:ext>
            </a:extLst>
          </p:cNvPr>
          <p:cNvSpPr/>
          <p:nvPr/>
        </p:nvSpPr>
        <p:spPr>
          <a:xfrm rot="5400000">
            <a:off x="3793565" y="4870882"/>
            <a:ext cx="510371" cy="67751"/>
          </a:xfrm>
          <a:prstGeom prst="rect">
            <a:avLst/>
          </a:prstGeom>
          <a:solidFill>
            <a:schemeClr val="accent2">
              <a:alpha val="11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764156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PE" altLang="es-PE" sz="2000" b="1" dirty="0">
                <a:solidFill>
                  <a:prstClr val="white"/>
                </a:solidFill>
                <a:latin typeface="Open Sans"/>
              </a:rPr>
              <a:t>Identificación de dimensiones de la sección y cantidad de aceros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BC02439-A019-4900-9C3D-AB0F247E1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1" y="4928064"/>
            <a:ext cx="11598869" cy="13043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FD650F2-E754-44D6-883E-28BF6D3E4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11" y="1822914"/>
            <a:ext cx="11598869" cy="3105150"/>
          </a:xfrm>
          <a:prstGeom prst="rect">
            <a:avLst/>
          </a:prstGeom>
        </p:spPr>
      </p:pic>
      <p:sp>
        <p:nvSpPr>
          <p:cNvPr id="11" name="Rectángulo: esquinas redondeadas 12">
            <a:extLst>
              <a:ext uri="{FF2B5EF4-FFF2-40B4-BE49-F238E27FC236}">
                <a16:creationId xmlns:a16="http://schemas.microsoft.com/office/drawing/2014/main" id="{A864E288-4229-4D12-A5BC-6F087B39A19C}"/>
              </a:ext>
            </a:extLst>
          </p:cNvPr>
          <p:cNvSpPr/>
          <p:nvPr/>
        </p:nvSpPr>
        <p:spPr>
          <a:xfrm>
            <a:off x="10772060" y="2260557"/>
            <a:ext cx="998793" cy="1798320"/>
          </a:xfrm>
          <a:prstGeom prst="roundRect">
            <a:avLst/>
          </a:prstGeom>
          <a:solidFill>
            <a:schemeClr val="accent2">
              <a:lumMod val="75000"/>
              <a:alpha val="11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2" name="Rectángulo: esquinas redondeadas 13">
            <a:extLst>
              <a:ext uri="{FF2B5EF4-FFF2-40B4-BE49-F238E27FC236}">
                <a16:creationId xmlns:a16="http://schemas.microsoft.com/office/drawing/2014/main" id="{14B5B0D1-72F0-4FED-9065-C6A183923FBB}"/>
              </a:ext>
            </a:extLst>
          </p:cNvPr>
          <p:cNvSpPr/>
          <p:nvPr/>
        </p:nvSpPr>
        <p:spPr>
          <a:xfrm>
            <a:off x="9663276" y="5008880"/>
            <a:ext cx="2203604" cy="102616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104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PE" altLang="es-PE" sz="2000" b="1" dirty="0">
                <a:solidFill>
                  <a:prstClr val="white"/>
                </a:solidFill>
                <a:latin typeface="Open Sans"/>
              </a:rPr>
              <a:t>Identificación columnas en el eje 2-1´ en 3D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0D8650-C913-44FE-909B-611B6A85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665" y="1140680"/>
            <a:ext cx="4472509" cy="50298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480EFD-0AE9-4B22-BB1F-C197B9571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71" y="2132424"/>
            <a:ext cx="6457330" cy="374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50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12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2724"/>
            <a:ext cx="12192000" cy="5382341"/>
          </a:xfrm>
          <a:prstGeom prst="rect">
            <a:avLst/>
          </a:prstGeom>
        </p:spPr>
      </p:pic>
      <p:pic>
        <p:nvPicPr>
          <p:cNvPr id="14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20170871">
            <a:off x="3150572" y="5165476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o 14"/>
          <p:cNvGrpSpPr/>
          <p:nvPr/>
        </p:nvGrpSpPr>
        <p:grpSpPr>
          <a:xfrm>
            <a:off x="1042829" y="2550695"/>
            <a:ext cx="396689" cy="3724370"/>
            <a:chOff x="8763464" y="976133"/>
            <a:chExt cx="1294936" cy="4368377"/>
          </a:xfrm>
        </p:grpSpPr>
        <p:sp>
          <p:nvSpPr>
            <p:cNvPr id="16" name="Rectángulo 15"/>
            <p:cNvSpPr/>
            <p:nvPr/>
          </p:nvSpPr>
          <p:spPr>
            <a:xfrm>
              <a:off x="8763464" y="976133"/>
              <a:ext cx="1294936" cy="436837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8763464" y="976133"/>
              <a:ext cx="1294936" cy="4368377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pic>
        <p:nvPicPr>
          <p:cNvPr id="18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9385672">
            <a:off x="635426" y="2169835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o 18"/>
          <p:cNvGrpSpPr/>
          <p:nvPr/>
        </p:nvGrpSpPr>
        <p:grpSpPr>
          <a:xfrm>
            <a:off x="2859987" y="1018931"/>
            <a:ext cx="374120" cy="5256133"/>
            <a:chOff x="8763464" y="976133"/>
            <a:chExt cx="1294936" cy="4368377"/>
          </a:xfrm>
        </p:grpSpPr>
        <p:sp>
          <p:nvSpPr>
            <p:cNvPr id="20" name="Rectángulo 19"/>
            <p:cNvSpPr/>
            <p:nvPr/>
          </p:nvSpPr>
          <p:spPr>
            <a:xfrm>
              <a:off x="8763464" y="976133"/>
              <a:ext cx="1294936" cy="436837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8763464" y="976133"/>
              <a:ext cx="1294936" cy="4368377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3867563" y="1108168"/>
            <a:ext cx="374120" cy="5166894"/>
            <a:chOff x="8763464" y="976133"/>
            <a:chExt cx="1294936" cy="4368377"/>
          </a:xfrm>
        </p:grpSpPr>
        <p:sp>
          <p:nvSpPr>
            <p:cNvPr id="23" name="Rectángulo 22"/>
            <p:cNvSpPr/>
            <p:nvPr/>
          </p:nvSpPr>
          <p:spPr>
            <a:xfrm>
              <a:off x="8763464" y="976133"/>
              <a:ext cx="1294936" cy="436837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8763464" y="976133"/>
              <a:ext cx="1294936" cy="4368377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5006551" y="1002888"/>
            <a:ext cx="374120" cy="5256133"/>
            <a:chOff x="8763464" y="976133"/>
            <a:chExt cx="1294936" cy="4368377"/>
          </a:xfrm>
        </p:grpSpPr>
        <p:sp>
          <p:nvSpPr>
            <p:cNvPr id="26" name="Rectángulo 25"/>
            <p:cNvSpPr/>
            <p:nvPr/>
          </p:nvSpPr>
          <p:spPr>
            <a:xfrm>
              <a:off x="8763464" y="976133"/>
              <a:ext cx="1294936" cy="436837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8763464" y="976133"/>
              <a:ext cx="1294936" cy="4368377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6450336" y="1002889"/>
            <a:ext cx="374120" cy="5280196"/>
            <a:chOff x="8763464" y="976133"/>
            <a:chExt cx="1294936" cy="4368377"/>
          </a:xfrm>
        </p:grpSpPr>
        <p:sp>
          <p:nvSpPr>
            <p:cNvPr id="29" name="Rectángulo 28"/>
            <p:cNvSpPr/>
            <p:nvPr/>
          </p:nvSpPr>
          <p:spPr>
            <a:xfrm>
              <a:off x="8763464" y="976133"/>
              <a:ext cx="1294936" cy="436837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8763464" y="976133"/>
              <a:ext cx="1294936" cy="4368377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7918187" y="1306285"/>
            <a:ext cx="374120" cy="5121177"/>
            <a:chOff x="8763464" y="976133"/>
            <a:chExt cx="1294936" cy="4368377"/>
          </a:xfrm>
        </p:grpSpPr>
        <p:sp>
          <p:nvSpPr>
            <p:cNvPr id="33" name="Rectángulo 32"/>
            <p:cNvSpPr/>
            <p:nvPr/>
          </p:nvSpPr>
          <p:spPr>
            <a:xfrm>
              <a:off x="8763464" y="976133"/>
              <a:ext cx="1294936" cy="436837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4" name="Rectángulo 33"/>
            <p:cNvSpPr/>
            <p:nvPr/>
          </p:nvSpPr>
          <p:spPr>
            <a:xfrm>
              <a:off x="8763464" y="976133"/>
              <a:ext cx="1294936" cy="4368377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8880711" y="1611086"/>
            <a:ext cx="374120" cy="4816376"/>
            <a:chOff x="8763464" y="976133"/>
            <a:chExt cx="1294936" cy="4368377"/>
          </a:xfrm>
        </p:grpSpPr>
        <p:sp>
          <p:nvSpPr>
            <p:cNvPr id="36" name="Rectángulo 35"/>
            <p:cNvSpPr/>
            <p:nvPr/>
          </p:nvSpPr>
          <p:spPr>
            <a:xfrm>
              <a:off x="8763464" y="976133"/>
              <a:ext cx="1294936" cy="436837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8763464" y="976133"/>
              <a:ext cx="1294936" cy="4368377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pic>
        <p:nvPicPr>
          <p:cNvPr id="38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20170871">
            <a:off x="4158148" y="5165474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20170871">
            <a:off x="5297136" y="5149433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20170871">
            <a:off x="6740921" y="5173496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20170871">
            <a:off x="8208772" y="5317874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20170871">
            <a:off x="9171296" y="5317874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75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PE" altLang="es-PE" sz="2000" b="1" dirty="0">
                <a:solidFill>
                  <a:prstClr val="white"/>
                </a:solidFill>
                <a:latin typeface="Open Sans"/>
              </a:rPr>
              <a:t>Identificación columnas en el eje 2-1´ en 3D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11363A3-2F5C-47A8-A361-5488F6F13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097" y="1835685"/>
            <a:ext cx="7766002" cy="449963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7B7F62D-CCD4-4B6A-A7C6-A5AE52F163C9}"/>
              </a:ext>
            </a:extLst>
          </p:cNvPr>
          <p:cNvSpPr/>
          <p:nvPr/>
        </p:nvSpPr>
        <p:spPr>
          <a:xfrm>
            <a:off x="3572934" y="4279565"/>
            <a:ext cx="912582" cy="1112625"/>
          </a:xfrm>
          <a:prstGeom prst="rect">
            <a:avLst/>
          </a:prstGeom>
          <a:solidFill>
            <a:srgbClr val="FF0000">
              <a:alpha val="11000"/>
            </a:srgbClr>
          </a:solidFill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45CEE03-57CB-4C7F-A693-C4C25922A01B}"/>
              </a:ext>
            </a:extLst>
          </p:cNvPr>
          <p:cNvSpPr/>
          <p:nvPr/>
        </p:nvSpPr>
        <p:spPr>
          <a:xfrm rot="5400000">
            <a:off x="3820658" y="4856751"/>
            <a:ext cx="510371" cy="67751"/>
          </a:xfrm>
          <a:prstGeom prst="rect">
            <a:avLst/>
          </a:prstGeom>
          <a:solidFill>
            <a:schemeClr val="accent2">
              <a:alpha val="11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366309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PE" altLang="es-PE" sz="2000" b="1" dirty="0">
                <a:solidFill>
                  <a:prstClr val="white"/>
                </a:solidFill>
                <a:latin typeface="Open Sans"/>
              </a:rPr>
              <a:t>Identificación de detalles de dimensiones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BC02439-A019-4900-9C3D-AB0F247E1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1" y="4928064"/>
            <a:ext cx="11598869" cy="13043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FD650F2-E754-44D6-883E-28BF6D3E4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11" y="1822914"/>
            <a:ext cx="11598869" cy="3105150"/>
          </a:xfrm>
          <a:prstGeom prst="rect">
            <a:avLst/>
          </a:prstGeom>
        </p:spPr>
      </p:pic>
      <p:sp>
        <p:nvSpPr>
          <p:cNvPr id="7" name="Rectángulo: esquinas redondeadas 1">
            <a:extLst>
              <a:ext uri="{FF2B5EF4-FFF2-40B4-BE49-F238E27FC236}">
                <a16:creationId xmlns:a16="http://schemas.microsoft.com/office/drawing/2014/main" id="{2B2A53FA-FC7B-496F-A8B8-C2B0031575C1}"/>
              </a:ext>
            </a:extLst>
          </p:cNvPr>
          <p:cNvSpPr/>
          <p:nvPr/>
        </p:nvSpPr>
        <p:spPr>
          <a:xfrm>
            <a:off x="1866215" y="2255520"/>
            <a:ext cx="998793" cy="2572322"/>
          </a:xfrm>
          <a:prstGeom prst="roundRect">
            <a:avLst/>
          </a:prstGeom>
          <a:solidFill>
            <a:srgbClr val="FF0000">
              <a:alpha val="11000"/>
            </a:srgbClr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Rectángulo: esquinas redondeadas 13">
            <a:extLst>
              <a:ext uri="{FF2B5EF4-FFF2-40B4-BE49-F238E27FC236}">
                <a16:creationId xmlns:a16="http://schemas.microsoft.com/office/drawing/2014/main" id="{A3FA7700-A574-4A8F-8CF4-6331F0C71188}"/>
              </a:ext>
            </a:extLst>
          </p:cNvPr>
          <p:cNvSpPr/>
          <p:nvPr/>
        </p:nvSpPr>
        <p:spPr>
          <a:xfrm>
            <a:off x="2948559" y="2255520"/>
            <a:ext cx="998793" cy="1798320"/>
          </a:xfrm>
          <a:prstGeom prst="roundRect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1" name="Rectángulo: esquinas redondeadas 14">
            <a:extLst>
              <a:ext uri="{FF2B5EF4-FFF2-40B4-BE49-F238E27FC236}">
                <a16:creationId xmlns:a16="http://schemas.microsoft.com/office/drawing/2014/main" id="{593DBF3C-0150-4AB9-96E0-74C0A218BB8A}"/>
              </a:ext>
            </a:extLst>
          </p:cNvPr>
          <p:cNvSpPr/>
          <p:nvPr/>
        </p:nvSpPr>
        <p:spPr>
          <a:xfrm>
            <a:off x="4072194" y="2255520"/>
            <a:ext cx="998793" cy="1016000"/>
          </a:xfrm>
          <a:prstGeom prst="roundRect">
            <a:avLst/>
          </a:prstGeom>
          <a:solidFill>
            <a:srgbClr val="FFFF00">
              <a:alpha val="11000"/>
            </a:srgbClr>
          </a:solidFill>
          <a:ln w="28575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2" name="Rectángulo: esquinas redondeadas 15">
            <a:extLst>
              <a:ext uri="{FF2B5EF4-FFF2-40B4-BE49-F238E27FC236}">
                <a16:creationId xmlns:a16="http://schemas.microsoft.com/office/drawing/2014/main" id="{132F7587-6F53-4E2C-8609-39C59DFDF9E3}"/>
              </a:ext>
            </a:extLst>
          </p:cNvPr>
          <p:cNvSpPr/>
          <p:nvPr/>
        </p:nvSpPr>
        <p:spPr>
          <a:xfrm>
            <a:off x="5190255" y="2255519"/>
            <a:ext cx="998793" cy="2572321"/>
          </a:xfrm>
          <a:prstGeom prst="round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Rectángulo: esquinas redondeadas 16">
            <a:extLst>
              <a:ext uri="{FF2B5EF4-FFF2-40B4-BE49-F238E27FC236}">
                <a16:creationId xmlns:a16="http://schemas.microsoft.com/office/drawing/2014/main" id="{B03A57CC-2F9F-485F-8A42-1EAA87AC74A9}"/>
              </a:ext>
            </a:extLst>
          </p:cNvPr>
          <p:cNvSpPr/>
          <p:nvPr/>
        </p:nvSpPr>
        <p:spPr>
          <a:xfrm>
            <a:off x="6325300" y="2255520"/>
            <a:ext cx="998793" cy="1016000"/>
          </a:xfrm>
          <a:prstGeom prst="roundRect">
            <a:avLst/>
          </a:prstGeom>
          <a:solidFill>
            <a:srgbClr val="00B0F0">
              <a:alpha val="11000"/>
            </a:srgbClr>
          </a:solidFill>
          <a:ln w="28575"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4" name="Rectángulo: esquinas redondeadas 17">
            <a:extLst>
              <a:ext uri="{FF2B5EF4-FFF2-40B4-BE49-F238E27FC236}">
                <a16:creationId xmlns:a16="http://schemas.microsoft.com/office/drawing/2014/main" id="{9F33A56B-9042-455E-8CAC-92DB80CF4F9B}"/>
              </a:ext>
            </a:extLst>
          </p:cNvPr>
          <p:cNvSpPr/>
          <p:nvPr/>
        </p:nvSpPr>
        <p:spPr>
          <a:xfrm>
            <a:off x="7434084" y="2266492"/>
            <a:ext cx="998793" cy="1798320"/>
          </a:xfrm>
          <a:prstGeom prst="roundRect">
            <a:avLst/>
          </a:prstGeom>
          <a:solidFill>
            <a:srgbClr val="0070C0">
              <a:alpha val="11000"/>
            </a:srgbClr>
          </a:solidFill>
          <a:ln w="28575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5" name="Rectángulo: esquinas redondeadas 18">
            <a:extLst>
              <a:ext uri="{FF2B5EF4-FFF2-40B4-BE49-F238E27FC236}">
                <a16:creationId xmlns:a16="http://schemas.microsoft.com/office/drawing/2014/main" id="{402D6DD9-464F-48B0-B954-0F07573B670C}"/>
              </a:ext>
            </a:extLst>
          </p:cNvPr>
          <p:cNvSpPr/>
          <p:nvPr/>
        </p:nvSpPr>
        <p:spPr>
          <a:xfrm>
            <a:off x="8546997" y="2266492"/>
            <a:ext cx="998793" cy="1798320"/>
          </a:xfrm>
          <a:prstGeom prst="roundRect">
            <a:avLst/>
          </a:prstGeom>
          <a:solidFill>
            <a:srgbClr val="7030A0">
              <a:alpha val="11000"/>
            </a:srgbClr>
          </a:solidFill>
          <a:ln w="28575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6" name="Rectángulo: esquinas redondeadas 20">
            <a:extLst>
              <a:ext uri="{FF2B5EF4-FFF2-40B4-BE49-F238E27FC236}">
                <a16:creationId xmlns:a16="http://schemas.microsoft.com/office/drawing/2014/main" id="{B7286347-EA6D-4986-8EDB-B0939A0878A3}"/>
              </a:ext>
            </a:extLst>
          </p:cNvPr>
          <p:cNvSpPr/>
          <p:nvPr/>
        </p:nvSpPr>
        <p:spPr>
          <a:xfrm>
            <a:off x="9663276" y="2251484"/>
            <a:ext cx="998793" cy="179832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11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7" name="Rectángulo: esquinas redondeadas 22">
            <a:extLst>
              <a:ext uri="{FF2B5EF4-FFF2-40B4-BE49-F238E27FC236}">
                <a16:creationId xmlns:a16="http://schemas.microsoft.com/office/drawing/2014/main" id="{0B7137C1-F24B-4366-992A-A21CA8099E70}"/>
              </a:ext>
            </a:extLst>
          </p:cNvPr>
          <p:cNvSpPr/>
          <p:nvPr/>
        </p:nvSpPr>
        <p:spPr>
          <a:xfrm>
            <a:off x="10772060" y="2260557"/>
            <a:ext cx="998793" cy="1798320"/>
          </a:xfrm>
          <a:prstGeom prst="roundRect">
            <a:avLst/>
          </a:prstGeom>
          <a:solidFill>
            <a:schemeClr val="accent2">
              <a:lumMod val="75000"/>
              <a:alpha val="11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8" name="Rectángulo: esquinas redondeadas 6">
            <a:extLst>
              <a:ext uri="{FF2B5EF4-FFF2-40B4-BE49-F238E27FC236}">
                <a16:creationId xmlns:a16="http://schemas.microsoft.com/office/drawing/2014/main" id="{B86F1DFC-16A6-499D-ABDF-D0DD4B0FE834}"/>
              </a:ext>
            </a:extLst>
          </p:cNvPr>
          <p:cNvSpPr/>
          <p:nvPr/>
        </p:nvSpPr>
        <p:spPr>
          <a:xfrm>
            <a:off x="268011" y="5008880"/>
            <a:ext cx="1469349" cy="10261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Rectángulo: esquinas redondeadas 9">
            <a:extLst>
              <a:ext uri="{FF2B5EF4-FFF2-40B4-BE49-F238E27FC236}">
                <a16:creationId xmlns:a16="http://schemas.microsoft.com/office/drawing/2014/main" id="{8F2A9656-D343-4850-97FD-D3C60DE0B485}"/>
              </a:ext>
            </a:extLst>
          </p:cNvPr>
          <p:cNvSpPr/>
          <p:nvPr/>
        </p:nvSpPr>
        <p:spPr>
          <a:xfrm>
            <a:off x="2042160" y="5008880"/>
            <a:ext cx="1026160" cy="1026160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Rectángulo: esquinas redondeadas 23">
            <a:extLst>
              <a:ext uri="{FF2B5EF4-FFF2-40B4-BE49-F238E27FC236}">
                <a16:creationId xmlns:a16="http://schemas.microsoft.com/office/drawing/2014/main" id="{71A9A079-0607-49D3-9906-404356619C37}"/>
              </a:ext>
            </a:extLst>
          </p:cNvPr>
          <p:cNvSpPr/>
          <p:nvPr/>
        </p:nvSpPr>
        <p:spPr>
          <a:xfrm>
            <a:off x="3210560" y="5008880"/>
            <a:ext cx="1860427" cy="102616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Rectángulo: esquinas redondeadas 24">
            <a:extLst>
              <a:ext uri="{FF2B5EF4-FFF2-40B4-BE49-F238E27FC236}">
                <a16:creationId xmlns:a16="http://schemas.microsoft.com/office/drawing/2014/main" id="{123C75C2-A44C-4453-95C0-AE24E3728E97}"/>
              </a:ext>
            </a:extLst>
          </p:cNvPr>
          <p:cNvSpPr/>
          <p:nvPr/>
        </p:nvSpPr>
        <p:spPr>
          <a:xfrm>
            <a:off x="5303520" y="5008880"/>
            <a:ext cx="2020573" cy="1026160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Rectángulo: esquinas redondeadas 25">
            <a:extLst>
              <a:ext uri="{FF2B5EF4-FFF2-40B4-BE49-F238E27FC236}">
                <a16:creationId xmlns:a16="http://schemas.microsoft.com/office/drawing/2014/main" id="{46E39D02-0818-4480-A8E5-8BC4DC11614E}"/>
              </a:ext>
            </a:extLst>
          </p:cNvPr>
          <p:cNvSpPr/>
          <p:nvPr/>
        </p:nvSpPr>
        <p:spPr>
          <a:xfrm>
            <a:off x="7434084" y="5008880"/>
            <a:ext cx="2020573" cy="1118796"/>
          </a:xfrm>
          <a:prstGeom prst="round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Rectángulo: esquinas redondeadas 26">
            <a:extLst>
              <a:ext uri="{FF2B5EF4-FFF2-40B4-BE49-F238E27FC236}">
                <a16:creationId xmlns:a16="http://schemas.microsoft.com/office/drawing/2014/main" id="{A4F4C141-284F-4072-8934-C28384F3BAA3}"/>
              </a:ext>
            </a:extLst>
          </p:cNvPr>
          <p:cNvSpPr/>
          <p:nvPr/>
        </p:nvSpPr>
        <p:spPr>
          <a:xfrm>
            <a:off x="9663276" y="5008880"/>
            <a:ext cx="2203604" cy="102616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4710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41169" y="1835685"/>
            <a:ext cx="3769437" cy="4427463"/>
            <a:chOff x="268011" y="1804004"/>
            <a:chExt cx="4288662" cy="4556156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660215E4-D191-4691-AE8C-3A2D24D24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011" y="1804004"/>
              <a:ext cx="4247057" cy="4556156"/>
            </a:xfrm>
            <a:prstGeom prst="rect">
              <a:avLst/>
            </a:prstGeom>
          </p:spPr>
        </p:pic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B52536BB-52E0-418A-8510-E12849FEBA63}"/>
                </a:ext>
              </a:extLst>
            </p:cNvPr>
            <p:cNvSpPr/>
            <p:nvPr/>
          </p:nvSpPr>
          <p:spPr>
            <a:xfrm>
              <a:off x="1475025" y="5045710"/>
              <a:ext cx="1966588" cy="979901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65A58FE-C678-4100-8101-67967A36D6AC}"/>
                </a:ext>
              </a:extLst>
            </p:cNvPr>
            <p:cNvSpPr/>
            <p:nvPr/>
          </p:nvSpPr>
          <p:spPr>
            <a:xfrm>
              <a:off x="1475025" y="5913432"/>
              <a:ext cx="1966588" cy="112179"/>
            </a:xfrm>
            <a:prstGeom prst="rect">
              <a:avLst/>
            </a:prstGeom>
            <a:solidFill>
              <a:schemeClr val="bg1">
                <a:lumMod val="50000"/>
                <a:alpha val="11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DAA34336-F9DB-48C9-AB99-B92188949E32}"/>
                </a:ext>
              </a:extLst>
            </p:cNvPr>
            <p:cNvSpPr txBox="1"/>
            <p:nvPr/>
          </p:nvSpPr>
          <p:spPr>
            <a:xfrm>
              <a:off x="3546267" y="5739418"/>
              <a:ext cx="10104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900" dirty="0"/>
                <a:t>RECUBRIMIENTO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4377422" y="1804004"/>
            <a:ext cx="3742270" cy="4427463"/>
            <a:chOff x="4699980" y="1804003"/>
            <a:chExt cx="4322100" cy="455615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E8AE99E-8EB1-4E4D-B494-337C5D013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3583"/>
            <a:stretch/>
          </p:blipFill>
          <p:spPr>
            <a:xfrm>
              <a:off x="4699980" y="1804003"/>
              <a:ext cx="4322100" cy="4556156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D187B92-4E6C-4FD1-BFC3-191F8B5305D2}"/>
                </a:ext>
              </a:extLst>
            </p:cNvPr>
            <p:cNvSpPr/>
            <p:nvPr/>
          </p:nvSpPr>
          <p:spPr>
            <a:xfrm>
              <a:off x="6139815" y="4577622"/>
              <a:ext cx="1525907" cy="706847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PE" altLang="es-PE" sz="2000" b="1" dirty="0">
                <a:solidFill>
                  <a:prstClr val="white"/>
                </a:solidFill>
                <a:latin typeface="Open Sans"/>
              </a:rPr>
              <a:t>Anclaje de columna en cimiento corrido y zapata 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Resultado de imagen para ZAPAT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982" y="1867366"/>
            <a:ext cx="3222032" cy="438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3250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PE" altLang="es-PE" sz="2000" b="1" dirty="0">
                <a:solidFill>
                  <a:prstClr val="white"/>
                </a:solidFill>
                <a:latin typeface="Open Sans"/>
              </a:rPr>
              <a:t>Detalle de empalmes en columnas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2: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muros de albañilería y columnas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7A4311-1250-41DB-8C55-1AAA3AC83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94572" y="3933262"/>
            <a:ext cx="2995162" cy="12401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B38F9E0-0EF0-4692-B612-07053DCA7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40511" y="3008706"/>
            <a:ext cx="2995162" cy="12401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F18F85-32D9-4870-8BB2-47215B2C7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30"/>
          <a:stretch/>
        </p:blipFill>
        <p:spPr>
          <a:xfrm>
            <a:off x="7746456" y="1864354"/>
            <a:ext cx="4150360" cy="36880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403C90-A3E8-48CC-9B74-D248BAB5F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647" y="1945299"/>
            <a:ext cx="2892943" cy="4105641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FD4D4556-18F4-4F0A-90E7-CF2452ED7FBC}"/>
              </a:ext>
            </a:extLst>
          </p:cNvPr>
          <p:cNvCxnSpPr>
            <a:cxnSpLocks/>
          </p:cNvCxnSpPr>
          <p:nvPr/>
        </p:nvCxnSpPr>
        <p:spPr>
          <a:xfrm>
            <a:off x="5218749" y="4076066"/>
            <a:ext cx="491503" cy="2927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8A02FB2-78F0-4954-B2AD-502EAAE6BDE6}"/>
              </a:ext>
            </a:extLst>
          </p:cNvPr>
          <p:cNvSpPr/>
          <p:nvPr/>
        </p:nvSpPr>
        <p:spPr>
          <a:xfrm>
            <a:off x="2936240" y="3241040"/>
            <a:ext cx="647978" cy="62992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D65C663-24E5-470B-A843-35B9C5C791BB}"/>
              </a:ext>
            </a:extLst>
          </p:cNvPr>
          <p:cNvSpPr/>
          <p:nvPr/>
        </p:nvSpPr>
        <p:spPr>
          <a:xfrm>
            <a:off x="3664491" y="3870960"/>
            <a:ext cx="315967" cy="396240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E02FCB0E-2120-4665-8A37-0A9AB84DD3A0}"/>
              </a:ext>
            </a:extLst>
          </p:cNvPr>
          <p:cNvCxnSpPr>
            <a:cxnSpLocks/>
          </p:cNvCxnSpPr>
          <p:nvPr/>
        </p:nvCxnSpPr>
        <p:spPr>
          <a:xfrm flipH="1">
            <a:off x="1283102" y="3708400"/>
            <a:ext cx="1116672" cy="1625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70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3674225"/>
            <a:ext cx="12192000" cy="745246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6" name="Google Shape;100;p2"/>
          <p:cNvSpPr txBox="1"/>
          <p:nvPr/>
        </p:nvSpPr>
        <p:spPr>
          <a:xfrm>
            <a:off x="325439" y="3754460"/>
            <a:ext cx="82677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SESIÓN N° 03</a:t>
            </a:r>
            <a:endParaRPr sz="32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1;p2"/>
          <p:cNvSpPr txBox="1"/>
          <p:nvPr/>
        </p:nvSpPr>
        <p:spPr>
          <a:xfrm>
            <a:off x="325439" y="4499706"/>
            <a:ext cx="1060926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4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DETALLES DE PLANO DE </a:t>
            </a:r>
            <a:r>
              <a:rPr lang="es-PE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VIGAS, LOSA ALIGERADA Y ESCALERA</a:t>
            </a:r>
            <a:endParaRPr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</p:spTree>
    <p:extLst>
      <p:ext uri="{BB962C8B-B14F-4D97-AF65-F5344CB8AC3E}">
        <p14:creationId xmlns:p14="http://schemas.microsoft.com/office/powerpoint/2010/main" val="29257090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770266"/>
            <a:ext cx="12192000" cy="2618854"/>
            <a:chOff x="-3" y="1404506"/>
            <a:chExt cx="12192000" cy="2618854"/>
          </a:xfrm>
        </p:grpSpPr>
        <p:sp>
          <p:nvSpPr>
            <p:cNvPr id="6" name="Recortar y redondear rectángulo de esquina sencilla 5"/>
            <p:cNvSpPr/>
            <p:nvPr/>
          </p:nvSpPr>
          <p:spPr>
            <a:xfrm flipH="1">
              <a:off x="-1" y="1404506"/>
              <a:ext cx="3225800" cy="956308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Google Shape;107;p3">
              <a:extLst>
                <a:ext uri="{FF2B5EF4-FFF2-40B4-BE49-F238E27FC236}">
                  <a16:creationId xmlns:a16="http://schemas.microsoft.com/office/drawing/2014/main" id="{BAF1249D-18C2-4802-BF2E-B40C5EF3F894}"/>
                </a:ext>
              </a:extLst>
            </p:cNvPr>
            <p:cNvSpPr/>
            <p:nvPr/>
          </p:nvSpPr>
          <p:spPr>
            <a:xfrm>
              <a:off x="-3" y="1686615"/>
              <a:ext cx="12192000" cy="2336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8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108;p3"/>
          <p:cNvSpPr txBox="1"/>
          <p:nvPr/>
        </p:nvSpPr>
        <p:spPr>
          <a:xfrm>
            <a:off x="738773" y="2956337"/>
            <a:ext cx="11019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¿Qué malas prácticas identificas en las imágenes?</a:t>
            </a:r>
          </a:p>
        </p:txBody>
      </p:sp>
    </p:spTree>
    <p:extLst>
      <p:ext uri="{BB962C8B-B14F-4D97-AF65-F5344CB8AC3E}">
        <p14:creationId xmlns:p14="http://schemas.microsoft.com/office/powerpoint/2010/main" val="417859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8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b="8933"/>
          <a:stretch/>
        </p:blipFill>
        <p:spPr>
          <a:xfrm>
            <a:off x="348177" y="1035334"/>
            <a:ext cx="3516456" cy="5133979"/>
          </a:xfrm>
          <a:prstGeom prst="rect">
            <a:avLst/>
          </a:prstGeom>
        </p:spPr>
      </p:pic>
      <p:pic>
        <p:nvPicPr>
          <p:cNvPr id="11" name="Picture 4" descr="Errores en ejecución de obra - Consejos | Foros Sólo Arquitec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812" y="1053159"/>
            <a:ext cx="3360378" cy="51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studio de edificio de Penta revela falla que se repite en modernas torres  afectadas por el terremoto – CIPER Chi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-1686" r="-2382" b="9009"/>
          <a:stretch/>
        </p:blipFill>
        <p:spPr bwMode="auto">
          <a:xfrm>
            <a:off x="7535370" y="969199"/>
            <a:ext cx="3971847" cy="520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9918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770266"/>
            <a:ext cx="12192000" cy="2618854"/>
            <a:chOff x="-3" y="1404506"/>
            <a:chExt cx="12192000" cy="2618854"/>
          </a:xfrm>
        </p:grpSpPr>
        <p:sp>
          <p:nvSpPr>
            <p:cNvPr id="6" name="Recortar y redondear rectángulo de esquina sencilla 5"/>
            <p:cNvSpPr/>
            <p:nvPr/>
          </p:nvSpPr>
          <p:spPr>
            <a:xfrm flipH="1">
              <a:off x="-1" y="1404506"/>
              <a:ext cx="3225800" cy="956308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Google Shape;107;p3">
              <a:extLst>
                <a:ext uri="{FF2B5EF4-FFF2-40B4-BE49-F238E27FC236}">
                  <a16:creationId xmlns:a16="http://schemas.microsoft.com/office/drawing/2014/main" id="{BAF1249D-18C2-4802-BF2E-B40C5EF3F894}"/>
                </a:ext>
              </a:extLst>
            </p:cNvPr>
            <p:cNvSpPr/>
            <p:nvPr/>
          </p:nvSpPr>
          <p:spPr>
            <a:xfrm>
              <a:off x="-3" y="1686615"/>
              <a:ext cx="12192000" cy="2336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"/>
          <p:cNvSpPr txBox="1"/>
          <p:nvPr/>
        </p:nvSpPr>
        <p:spPr>
          <a:xfrm>
            <a:off x="586373" y="2803937"/>
            <a:ext cx="11019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Trabajo grupal</a:t>
            </a:r>
          </a:p>
        </p:txBody>
      </p:sp>
      <p:sp>
        <p:nvSpPr>
          <p:cNvPr id="9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8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737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/>
          <p:cNvSpPr/>
          <p:nvPr/>
        </p:nvSpPr>
        <p:spPr>
          <a:xfrm>
            <a:off x="8287670" y="2268845"/>
            <a:ext cx="3624349" cy="1066598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346841" y="2268844"/>
            <a:ext cx="7710773" cy="3461396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Google Shape;107;p3">
            <a:extLst>
              <a:ext uri="{FF2B5EF4-FFF2-40B4-BE49-F238E27FC236}">
                <a16:creationId xmlns:a16="http://schemas.microsoft.com/office/drawing/2014/main" id="{BAF1249D-18C2-4802-BF2E-B40C5EF3F894}"/>
              </a:ext>
            </a:extLst>
          </p:cNvPr>
          <p:cNvSpPr/>
          <p:nvPr/>
        </p:nvSpPr>
        <p:spPr>
          <a:xfrm>
            <a:off x="141169" y="1166263"/>
            <a:ext cx="12192000" cy="6908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2" descr="Iconos De Equipo, El Trabajo En Equipo, Negocio imagen png - imagen  transparente descarga gratui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20425"/>
          <a:stretch/>
        </p:blipFill>
        <p:spPr bwMode="auto">
          <a:xfrm>
            <a:off x="346841" y="1207146"/>
            <a:ext cx="520262" cy="5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08;p3"/>
          <p:cNvSpPr txBox="1"/>
          <p:nvPr/>
        </p:nvSpPr>
        <p:spPr>
          <a:xfrm>
            <a:off x="867103" y="1315277"/>
            <a:ext cx="982306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Trabajo Grupal: </a:t>
            </a:r>
            <a:r>
              <a:rPr lang="es-ES" sz="20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Interpretando planos de vigas</a:t>
            </a:r>
          </a:p>
        </p:txBody>
      </p:sp>
      <p:sp>
        <p:nvSpPr>
          <p:cNvPr id="16" name="Google Shape;108;p3"/>
          <p:cNvSpPr txBox="1"/>
          <p:nvPr/>
        </p:nvSpPr>
        <p:spPr>
          <a:xfrm>
            <a:off x="1263967" y="2268844"/>
            <a:ext cx="195676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es-ES" sz="1800" b="1" i="0" u="none" strike="noStrike" cap="none" dirty="0">
                <a:solidFill>
                  <a:schemeClr val="tx1"/>
                </a:solidFill>
                <a:sym typeface="Arial"/>
              </a:rPr>
              <a:t>Materiales:</a:t>
            </a:r>
          </a:p>
        </p:txBody>
      </p:sp>
      <p:sp>
        <p:nvSpPr>
          <p:cNvPr id="19" name="Google Shape;108;p3"/>
          <p:cNvSpPr txBox="1"/>
          <p:nvPr/>
        </p:nvSpPr>
        <p:spPr>
          <a:xfrm>
            <a:off x="589700" y="2883200"/>
            <a:ext cx="710499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lnSpc>
                <a:spcPct val="150000"/>
              </a:lnSpc>
              <a:buFontTx/>
              <a:buChar char="-"/>
            </a:pPr>
            <a:r>
              <a:rPr lang="es-PE" sz="1800" dirty="0">
                <a:solidFill>
                  <a:schemeClr val="tx1"/>
                </a:solidFill>
                <a:latin typeface="+mn-lt"/>
                <a:cs typeface="Calibri"/>
              </a:rPr>
              <a:t>1 plano de detalle de viga en A2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PE" sz="1800" dirty="0">
                <a:solidFill>
                  <a:schemeClr val="tx1"/>
                </a:solidFill>
                <a:latin typeface="+mn-lt"/>
                <a:cs typeface="Calibri"/>
              </a:rPr>
              <a:t>1 caja de colores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PE" sz="1800" dirty="0">
                <a:solidFill>
                  <a:schemeClr val="tx1"/>
                </a:solidFill>
                <a:latin typeface="+mn-lt"/>
                <a:cs typeface="Calibri"/>
              </a:rPr>
              <a:t>1 escalímetro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s-PE" sz="1800" dirty="0">
                <a:solidFill>
                  <a:schemeClr val="tx1"/>
                </a:solidFill>
                <a:latin typeface="+mn-lt"/>
                <a:cs typeface="Calibri"/>
              </a:rPr>
              <a:t>2 hojas A4 en blanco.</a:t>
            </a:r>
          </a:p>
        </p:txBody>
      </p:sp>
      <p:pic>
        <p:nvPicPr>
          <p:cNvPr id="20" name="Picture 8" descr="Icono Diseño, lápiz, regla, grid, guía Gratis de Free Set Color Out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85" y="2243769"/>
            <a:ext cx="491627" cy="49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Vector Transparente PNG Y SVG De Icono De Trazo De Maleta De Cej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2" b="10964"/>
          <a:stretch/>
        </p:blipFill>
        <p:spPr bwMode="auto">
          <a:xfrm>
            <a:off x="8584422" y="2516561"/>
            <a:ext cx="614652" cy="52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08;p3"/>
          <p:cNvSpPr txBox="1"/>
          <p:nvPr/>
        </p:nvSpPr>
        <p:spPr>
          <a:xfrm>
            <a:off x="9310116" y="2604241"/>
            <a:ext cx="205207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PE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Maleta Construya</a:t>
            </a:r>
          </a:p>
        </p:txBody>
      </p:sp>
      <p:sp>
        <p:nvSpPr>
          <p:cNvPr id="23" name="Rectángulo redondeado 22"/>
          <p:cNvSpPr/>
          <p:nvPr/>
        </p:nvSpPr>
        <p:spPr>
          <a:xfrm>
            <a:off x="8294141" y="4365819"/>
            <a:ext cx="3617878" cy="837510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Google Shape;108;p3"/>
          <p:cNvSpPr txBox="1"/>
          <p:nvPr/>
        </p:nvSpPr>
        <p:spPr>
          <a:xfrm>
            <a:off x="9345120" y="4466843"/>
            <a:ext cx="245537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PE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Guía del Participante Pg. </a:t>
            </a: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es-PE" sz="180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4902" y="4466843"/>
            <a:ext cx="433691" cy="585926"/>
          </a:xfrm>
          <a:prstGeom prst="rect">
            <a:avLst/>
          </a:prstGeom>
        </p:spPr>
      </p:pic>
      <p:sp>
        <p:nvSpPr>
          <p:cNvPr id="26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27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8287670" y="3470609"/>
            <a:ext cx="3624349" cy="744650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8" name="Google Shape;108;p3"/>
          <p:cNvSpPr txBox="1"/>
          <p:nvPr/>
        </p:nvSpPr>
        <p:spPr>
          <a:xfrm>
            <a:off x="9310116" y="3658288"/>
            <a:ext cx="205207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PE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Plano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22" y="3562158"/>
            <a:ext cx="597611" cy="56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705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;p3">
            <a:extLst>
              <a:ext uri="{FF2B5EF4-FFF2-40B4-BE49-F238E27FC236}">
                <a16:creationId xmlns:a16="http://schemas.microsoft.com/office/drawing/2014/main" id="{BAF1249D-18C2-4802-BF2E-B40C5EF3F894}"/>
              </a:ext>
            </a:extLst>
          </p:cNvPr>
          <p:cNvSpPr/>
          <p:nvPr/>
        </p:nvSpPr>
        <p:spPr>
          <a:xfrm>
            <a:off x="0" y="1130611"/>
            <a:ext cx="12192000" cy="6908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2" descr="Iconos De Equipo, El Trabajo En Equipo, Negocio imagen png - imagen  transparente descarga gratui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20425"/>
          <a:stretch/>
        </p:blipFill>
        <p:spPr bwMode="auto">
          <a:xfrm>
            <a:off x="346841" y="1207146"/>
            <a:ext cx="520262" cy="5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08;p3"/>
          <p:cNvSpPr txBox="1"/>
          <p:nvPr/>
        </p:nvSpPr>
        <p:spPr>
          <a:xfrm>
            <a:off x="867103" y="1315277"/>
            <a:ext cx="982306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Trabajo Grupal: </a:t>
            </a:r>
            <a:r>
              <a:rPr lang="es-ES" sz="2000" dirty="0">
                <a:solidFill>
                  <a:schemeClr val="bg1"/>
                </a:solidFill>
              </a:rPr>
              <a:t>Interpretando planos de vigas</a:t>
            </a:r>
          </a:p>
        </p:txBody>
      </p:sp>
      <p:sp>
        <p:nvSpPr>
          <p:cNvPr id="26" name="Google Shape;108;p3"/>
          <p:cNvSpPr txBox="1"/>
          <p:nvPr/>
        </p:nvSpPr>
        <p:spPr>
          <a:xfrm>
            <a:off x="272146" y="2006102"/>
            <a:ext cx="5419431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</a:pPr>
            <a:r>
              <a:rPr lang="es-ES" sz="1800" b="1" i="0" u="none" strike="noStrike" cap="none" dirty="0">
                <a:solidFill>
                  <a:schemeClr val="tx1"/>
                </a:solidFill>
                <a:sym typeface="Arial"/>
              </a:rPr>
              <a:t>Actividades:</a:t>
            </a:r>
          </a:p>
          <a:p>
            <a:pPr marL="34290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Observar el plano e identificar:</a:t>
            </a:r>
          </a:p>
          <a:p>
            <a:pPr marL="715963" indent="-350838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 configuración y los tipos de la viga que lo conforman.</a:t>
            </a:r>
          </a:p>
          <a:p>
            <a:pPr marL="715963" indent="-350838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Las dimensiones y los niveles de los tipos de viga.</a:t>
            </a:r>
          </a:p>
          <a:p>
            <a:pPr marL="715963" indent="-350838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Las especificaciones técnicas de los elementos que la conforman, como tipo de cemento, resistencia de concreto, entre otros.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5927253" y="5129377"/>
            <a:ext cx="2124385" cy="837510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8" name="Picture 6" descr="Icono De Reloj De Diseño, Clipart De Reloj, Reloj Los Iconos, Icono De Reloj  PNG y Vector para Descargar Gratis | Png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t="8219" r="6853" b="10061"/>
          <a:stretch/>
        </p:blipFill>
        <p:spPr bwMode="auto">
          <a:xfrm>
            <a:off x="6209591" y="5338060"/>
            <a:ext cx="449417" cy="43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ángulo 28"/>
          <p:cNvSpPr/>
          <p:nvPr/>
        </p:nvSpPr>
        <p:spPr>
          <a:xfrm>
            <a:off x="6739309" y="5385563"/>
            <a:ext cx="131318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90 minutos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5927253" y="2181983"/>
            <a:ext cx="5854636" cy="2756863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4" name="Picture 4" descr="Responder - Iconos gratis de educació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341" y="1900012"/>
            <a:ext cx="903534" cy="90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108;p3"/>
          <p:cNvSpPr txBox="1"/>
          <p:nvPr/>
        </p:nvSpPr>
        <p:spPr>
          <a:xfrm>
            <a:off x="6094893" y="2756702"/>
            <a:ext cx="54864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¿Qué consideraciones tuviste para armar la viga? </a:t>
            </a:r>
          </a:p>
          <a:p>
            <a:pPr marL="342900" lvl="0" indent="-342900">
              <a:lnSpc>
                <a:spcPct val="150000"/>
              </a:lnSpc>
              <a:buSzPct val="100000"/>
              <a:buFont typeface="Wingdings" panose="05000000000000000000" pitchFamily="2" charset="2"/>
              <a:buChar char="ü"/>
            </a:pP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¿Dónde ubicaste las zonas de confinamiento de las vigas en el plano de estructura?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7459531" y="2181983"/>
            <a:ext cx="1467068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4000"/>
            </a:pPr>
            <a:r>
              <a:rPr lang="es-ES" sz="1800" b="1" dirty="0">
                <a:solidFill>
                  <a:schemeClr val="tx1"/>
                </a:solidFill>
              </a:rPr>
              <a:t>Responder:</a:t>
            </a:r>
          </a:p>
        </p:txBody>
      </p:sp>
      <p:sp>
        <p:nvSpPr>
          <p:cNvPr id="19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20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8288165" y="5117017"/>
            <a:ext cx="3493724" cy="837510"/>
          </a:xfrm>
          <a:prstGeom prst="roundRect">
            <a:avLst/>
          </a:prstGeom>
          <a:solidFill>
            <a:schemeClr val="tx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Google Shape;108;p3"/>
          <p:cNvSpPr txBox="1"/>
          <p:nvPr/>
        </p:nvSpPr>
        <p:spPr>
          <a:xfrm>
            <a:off x="9214990" y="5218041"/>
            <a:ext cx="245537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PE" sz="18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Guía del Participante Pg. </a:t>
            </a:r>
            <a:r>
              <a:rPr lang="es-PE" sz="1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es-PE" sz="180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772" y="5218041"/>
            <a:ext cx="433691" cy="58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60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6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Google Shape;203;p10" descr="Imagen que contiene suelo, pared&#10;&#10;Descripción generada con confianza muy alta"/>
          <p:cNvPicPr preferRelativeResize="0"/>
          <p:nvPr/>
        </p:nvPicPr>
        <p:blipFill rotWithShape="1">
          <a:blip r:embed="rId3">
            <a:alphaModFix/>
          </a:blip>
          <a:srcRect b="7952"/>
          <a:stretch/>
        </p:blipFill>
        <p:spPr>
          <a:xfrm>
            <a:off x="0" y="978606"/>
            <a:ext cx="12192000" cy="5103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/>
          <p:cNvGrpSpPr/>
          <p:nvPr/>
        </p:nvGrpSpPr>
        <p:grpSpPr>
          <a:xfrm>
            <a:off x="3618068" y="2615862"/>
            <a:ext cx="816807" cy="789497"/>
            <a:chOff x="546745" y="2491913"/>
            <a:chExt cx="1657944" cy="1602510"/>
          </a:xfrm>
        </p:grpSpPr>
        <p:sp>
          <p:nvSpPr>
            <p:cNvPr id="10" name="Elipse 9"/>
            <p:cNvSpPr/>
            <p:nvPr/>
          </p:nvSpPr>
          <p:spPr>
            <a:xfrm>
              <a:off x="546745" y="2491913"/>
              <a:ext cx="1657944" cy="160251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1" name="Elipse 10"/>
            <p:cNvSpPr/>
            <p:nvPr/>
          </p:nvSpPr>
          <p:spPr>
            <a:xfrm>
              <a:off x="551287" y="2493559"/>
              <a:ext cx="1645782" cy="1590755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pic>
        <p:nvPicPr>
          <p:cNvPr id="12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6207442">
            <a:off x="3003558" y="2528492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6207442">
            <a:off x="3383069" y="3468852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6207442">
            <a:off x="3568865" y="4487200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6207442">
            <a:off x="3669819" y="5618591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6207442">
            <a:off x="4526647" y="2245588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6207442">
            <a:off x="4831279" y="3216520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6207442">
            <a:off x="4950541" y="4187451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6207442">
            <a:off x="5264819" y="5327661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6207442">
            <a:off x="5801769" y="1962685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6207442">
            <a:off x="5973233" y="2923854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6207442">
            <a:off x="6235584" y="3894786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6207442">
            <a:off x="6560611" y="4988278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01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7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107;p3">
            <a:extLst>
              <a:ext uri="{FF2B5EF4-FFF2-40B4-BE49-F238E27FC236}">
                <a16:creationId xmlns:a16="http://schemas.microsoft.com/office/drawing/2014/main" id="{BAF1249D-18C2-4802-BF2E-B40C5EF3F894}"/>
              </a:ext>
            </a:extLst>
          </p:cNvPr>
          <p:cNvSpPr/>
          <p:nvPr/>
        </p:nvSpPr>
        <p:spPr>
          <a:xfrm>
            <a:off x="0" y="1130611"/>
            <a:ext cx="12192000" cy="6908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2" descr="Iconos De Equipo, El Trabajo En Equipo, Negocio imagen png - imagen  transparente descarga gratui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20425"/>
          <a:stretch/>
        </p:blipFill>
        <p:spPr bwMode="auto">
          <a:xfrm>
            <a:off x="346841" y="1207146"/>
            <a:ext cx="520262" cy="5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08;p3"/>
          <p:cNvSpPr txBox="1"/>
          <p:nvPr/>
        </p:nvSpPr>
        <p:spPr>
          <a:xfrm>
            <a:off x="867103" y="1315277"/>
            <a:ext cx="982306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000"/>
            </a:pPr>
            <a:r>
              <a:rPr lang="es-ES" sz="2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Trabajo Grupal: </a:t>
            </a:r>
            <a:r>
              <a:rPr lang="es-ES" sz="2000" dirty="0">
                <a:solidFill>
                  <a:schemeClr val="bg1"/>
                </a:solidFill>
              </a:rPr>
              <a:t>Interpretando planos de vigas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535595" y="2028545"/>
            <a:ext cx="10154572" cy="4194030"/>
            <a:chOff x="657013" y="1655966"/>
            <a:chExt cx="10786532" cy="4788324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F488F95-02E5-4A53-90B5-691D0BE84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013" y="1655966"/>
              <a:ext cx="10786532" cy="4788324"/>
            </a:xfrm>
            <a:prstGeom prst="rect">
              <a:avLst/>
            </a:prstGeom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061D44BF-EA2A-4671-8D81-AB5494C63612}"/>
                </a:ext>
              </a:extLst>
            </p:cNvPr>
            <p:cNvSpPr/>
            <p:nvPr/>
          </p:nvSpPr>
          <p:spPr>
            <a:xfrm rot="10800000">
              <a:off x="4572000" y="2346954"/>
              <a:ext cx="6177280" cy="99066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12DA597-673D-4B04-A527-A39B9B5C1D32}"/>
                </a:ext>
              </a:extLst>
            </p:cNvPr>
            <p:cNvSpPr/>
            <p:nvPr/>
          </p:nvSpPr>
          <p:spPr>
            <a:xfrm rot="10800000">
              <a:off x="3317240" y="5712448"/>
              <a:ext cx="4947920" cy="99067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39CBEB3A-DE8F-4C57-8976-AC7D6BCDD4AB}"/>
                </a:ext>
              </a:extLst>
            </p:cNvPr>
            <p:cNvSpPr/>
            <p:nvPr/>
          </p:nvSpPr>
          <p:spPr>
            <a:xfrm rot="5400000">
              <a:off x="9744709" y="3331210"/>
              <a:ext cx="1889759" cy="119381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CF31292-E19D-4CDA-9780-A5A584C6E53B}"/>
                </a:ext>
              </a:extLst>
            </p:cNvPr>
            <p:cNvSpPr/>
            <p:nvPr/>
          </p:nvSpPr>
          <p:spPr>
            <a:xfrm rot="5400000">
              <a:off x="8004383" y="2919730"/>
              <a:ext cx="1066800" cy="119381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E8778CBE-E4C7-4CD7-B25F-C3F0E43C87D1}"/>
                </a:ext>
              </a:extLst>
            </p:cNvPr>
            <p:cNvSpPr/>
            <p:nvPr/>
          </p:nvSpPr>
          <p:spPr>
            <a:xfrm rot="5400000">
              <a:off x="6769943" y="2945940"/>
              <a:ext cx="1066800" cy="119381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BF8CECE3-B82F-4D79-979A-6CA2E8511D2F}"/>
                </a:ext>
              </a:extLst>
            </p:cNvPr>
            <p:cNvSpPr/>
            <p:nvPr/>
          </p:nvSpPr>
          <p:spPr>
            <a:xfrm>
              <a:off x="7363033" y="3394892"/>
              <a:ext cx="1115057" cy="117929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4B1ECE39-FE6C-440A-81EC-8660851AAB4C}"/>
                </a:ext>
              </a:extLst>
            </p:cNvPr>
            <p:cNvSpPr/>
            <p:nvPr/>
          </p:nvSpPr>
          <p:spPr>
            <a:xfrm rot="5400000">
              <a:off x="4633808" y="4964424"/>
              <a:ext cx="1376669" cy="119381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7B0B4296-950C-478A-96D4-179ECBBE9ED9}"/>
                </a:ext>
              </a:extLst>
            </p:cNvPr>
            <p:cNvSpPr/>
            <p:nvPr/>
          </p:nvSpPr>
          <p:spPr>
            <a:xfrm rot="5400000">
              <a:off x="3872837" y="3153814"/>
              <a:ext cx="1482550" cy="119381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376FA324-3F9E-4143-9BDE-2F28AEAC6DBA}"/>
                </a:ext>
              </a:extLst>
            </p:cNvPr>
            <p:cNvSpPr/>
            <p:nvPr/>
          </p:nvSpPr>
          <p:spPr>
            <a:xfrm rot="2649257">
              <a:off x="4660778" y="4021904"/>
              <a:ext cx="817773" cy="97751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FBE823DD-6975-4DCB-9318-394267D0A7F4}"/>
                </a:ext>
              </a:extLst>
            </p:cNvPr>
            <p:cNvSpPr/>
            <p:nvPr/>
          </p:nvSpPr>
          <p:spPr>
            <a:xfrm rot="5400000">
              <a:off x="7394581" y="4838061"/>
              <a:ext cx="1681464" cy="67308"/>
            </a:xfrm>
            <a:prstGeom prst="rect">
              <a:avLst/>
            </a:prstGeom>
            <a:solidFill>
              <a:srgbClr val="92D050">
                <a:alpha val="11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6DE8B352-CFD3-4DB4-ADF5-19156D590235}"/>
                </a:ext>
              </a:extLst>
            </p:cNvPr>
            <p:cNvSpPr/>
            <p:nvPr/>
          </p:nvSpPr>
          <p:spPr>
            <a:xfrm>
              <a:off x="8265159" y="4264659"/>
              <a:ext cx="2364737" cy="67311"/>
            </a:xfrm>
            <a:prstGeom prst="rect">
              <a:avLst/>
            </a:prstGeom>
            <a:solidFill>
              <a:srgbClr val="92D050">
                <a:alpha val="11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21383821-32B5-4F56-BBA9-BBACBFA1E81B}"/>
                </a:ext>
              </a:extLst>
            </p:cNvPr>
            <p:cNvSpPr/>
            <p:nvPr/>
          </p:nvSpPr>
          <p:spPr>
            <a:xfrm rot="5400000">
              <a:off x="8107036" y="3820202"/>
              <a:ext cx="748029" cy="133269"/>
            </a:xfrm>
            <a:prstGeom prst="rect">
              <a:avLst/>
            </a:prstGeom>
            <a:solidFill>
              <a:srgbClr val="00B0F0">
                <a:alpha val="11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FE7AE3B2-D575-4B64-861A-AEDEB8E7CF98}"/>
                </a:ext>
              </a:extLst>
            </p:cNvPr>
            <p:cNvSpPr/>
            <p:nvPr/>
          </p:nvSpPr>
          <p:spPr>
            <a:xfrm>
              <a:off x="5047954" y="4040720"/>
              <a:ext cx="3153704" cy="199545"/>
            </a:xfrm>
            <a:prstGeom prst="rect">
              <a:avLst/>
            </a:prstGeom>
            <a:solidFill>
              <a:srgbClr val="7030A0">
                <a:alpha val="1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1810F9DA-42FF-434F-95D9-E00BDB1CB640}"/>
                </a:ext>
              </a:extLst>
            </p:cNvPr>
            <p:cNvSpPr/>
            <p:nvPr/>
          </p:nvSpPr>
          <p:spPr>
            <a:xfrm>
              <a:off x="3332337" y="4030983"/>
              <a:ext cx="1678786" cy="209281"/>
            </a:xfrm>
            <a:prstGeom prst="rect">
              <a:avLst/>
            </a:prstGeom>
            <a:solidFill>
              <a:schemeClr val="accent2">
                <a:lumMod val="75000"/>
                <a:alpha val="11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1404C6E-6713-4A8D-B24E-A4B8867E4EE4}"/>
                </a:ext>
              </a:extLst>
            </p:cNvPr>
            <p:cNvSpPr/>
            <p:nvPr/>
          </p:nvSpPr>
          <p:spPr>
            <a:xfrm>
              <a:off x="1478913" y="2346954"/>
              <a:ext cx="3075508" cy="99066"/>
            </a:xfrm>
            <a:prstGeom prst="rect">
              <a:avLst/>
            </a:prstGeom>
            <a:solidFill>
              <a:schemeClr val="accent5">
                <a:lumMod val="75000"/>
                <a:alpha val="11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D1E04CE5-4916-417B-AF39-905383F6EC87}"/>
                </a:ext>
              </a:extLst>
            </p:cNvPr>
            <p:cNvSpPr/>
            <p:nvPr/>
          </p:nvSpPr>
          <p:spPr>
            <a:xfrm>
              <a:off x="8305799" y="5712447"/>
              <a:ext cx="2443479" cy="99068"/>
            </a:xfrm>
            <a:prstGeom prst="rect">
              <a:avLst/>
            </a:prstGeom>
            <a:solidFill>
              <a:schemeClr val="accent5">
                <a:lumMod val="75000"/>
                <a:alpha val="11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dirty="0"/>
                <a:t>|</a:t>
              </a: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338DF1D3-26C3-43A9-B453-08E79B4236BC}"/>
                </a:ext>
              </a:extLst>
            </p:cNvPr>
            <p:cNvSpPr/>
            <p:nvPr/>
          </p:nvSpPr>
          <p:spPr>
            <a:xfrm>
              <a:off x="1506389" y="5712447"/>
              <a:ext cx="1795609" cy="99066"/>
            </a:xfrm>
            <a:prstGeom prst="rect">
              <a:avLst/>
            </a:prstGeom>
            <a:solidFill>
              <a:schemeClr val="accent5">
                <a:lumMod val="75000"/>
                <a:alpha val="11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A3AEC489-3EFC-468B-9CC6-05F241D1FA6E}"/>
                </a:ext>
              </a:extLst>
            </p:cNvPr>
            <p:cNvSpPr/>
            <p:nvPr/>
          </p:nvSpPr>
          <p:spPr>
            <a:xfrm rot="5400000">
              <a:off x="10007009" y="4970181"/>
              <a:ext cx="1375313" cy="109223"/>
            </a:xfrm>
            <a:prstGeom prst="rect">
              <a:avLst/>
            </a:prstGeom>
            <a:solidFill>
              <a:schemeClr val="accent5">
                <a:lumMod val="75000"/>
                <a:alpha val="11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BF47312D-0B23-402F-864C-31B246F34F95}"/>
                </a:ext>
              </a:extLst>
            </p:cNvPr>
            <p:cNvSpPr/>
            <p:nvPr/>
          </p:nvSpPr>
          <p:spPr>
            <a:xfrm rot="5400000">
              <a:off x="3134296" y="5425364"/>
              <a:ext cx="477506" cy="96664"/>
            </a:xfrm>
            <a:prstGeom prst="rect">
              <a:avLst/>
            </a:prstGeom>
            <a:solidFill>
              <a:schemeClr val="accent5">
                <a:lumMod val="75000"/>
                <a:alpha val="11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E3E431C0-7147-4B79-8374-8CD1126C5E2C}"/>
                </a:ext>
              </a:extLst>
            </p:cNvPr>
            <p:cNvSpPr/>
            <p:nvPr/>
          </p:nvSpPr>
          <p:spPr>
            <a:xfrm rot="5400000">
              <a:off x="2879518" y="4693082"/>
              <a:ext cx="994681" cy="89043"/>
            </a:xfrm>
            <a:prstGeom prst="rect">
              <a:avLst/>
            </a:prstGeom>
            <a:solidFill>
              <a:srgbClr val="00B0F0">
                <a:alpha val="11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9482997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1770266"/>
            <a:ext cx="12192000" cy="2618854"/>
            <a:chOff x="-3" y="1404506"/>
            <a:chExt cx="12192000" cy="2618854"/>
          </a:xfrm>
        </p:grpSpPr>
        <p:sp>
          <p:nvSpPr>
            <p:cNvPr id="6" name="Recortar y redondear rectángulo de esquina sencilla 5"/>
            <p:cNvSpPr/>
            <p:nvPr/>
          </p:nvSpPr>
          <p:spPr>
            <a:xfrm flipH="1">
              <a:off x="-1" y="1404506"/>
              <a:ext cx="3225800" cy="956308"/>
            </a:xfrm>
            <a:prstGeom prst="snipRoundRect">
              <a:avLst>
                <a:gd name="adj1" fmla="val 16667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7" name="Google Shape;107;p3">
              <a:extLst>
                <a:ext uri="{FF2B5EF4-FFF2-40B4-BE49-F238E27FC236}">
                  <a16:creationId xmlns:a16="http://schemas.microsoft.com/office/drawing/2014/main" id="{BAF1249D-18C2-4802-BF2E-B40C5EF3F894}"/>
                </a:ext>
              </a:extLst>
            </p:cNvPr>
            <p:cNvSpPr/>
            <p:nvPr/>
          </p:nvSpPr>
          <p:spPr>
            <a:xfrm>
              <a:off x="-3" y="1686615"/>
              <a:ext cx="12192000" cy="23367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3"/>
          <p:cNvSpPr txBox="1"/>
          <p:nvPr/>
        </p:nvSpPr>
        <p:spPr>
          <a:xfrm>
            <a:off x="586373" y="2803937"/>
            <a:ext cx="110192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Detalles de plano de vigas</a:t>
            </a:r>
          </a:p>
        </p:txBody>
      </p:sp>
      <p:sp>
        <p:nvSpPr>
          <p:cNvPr id="9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8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083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bject 3"/>
          <p:cNvSpPr/>
          <p:nvPr/>
        </p:nvSpPr>
        <p:spPr>
          <a:xfrm>
            <a:off x="1608348" y="923502"/>
            <a:ext cx="8628744" cy="5346669"/>
          </a:xfrm>
          <a:prstGeom prst="rect">
            <a:avLst/>
          </a:prstGeom>
          <a:blipFill>
            <a:blip r:embed="rId3" cstate="print"/>
            <a:srcRect/>
            <a:stretch>
              <a:fillRect l="-2850" t="-3443" r="-2024" b="-3850"/>
            </a:stretch>
          </a:blipFill>
        </p:spPr>
        <p:txBody>
          <a:bodyPr lIns="0" tIns="0" rIns="0" bIns="0"/>
          <a:lstStyle/>
          <a:p>
            <a:pPr>
              <a:defRPr/>
            </a:pPr>
            <a:endParaRPr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12700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535595" y="923502"/>
            <a:ext cx="11079466" cy="5299073"/>
            <a:chOff x="657013" y="1655966"/>
            <a:chExt cx="10786532" cy="4788324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1F488F95-02E5-4A53-90B5-691D0BE84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013" y="1655966"/>
              <a:ext cx="10786532" cy="4788324"/>
            </a:xfrm>
            <a:prstGeom prst="rect">
              <a:avLst/>
            </a:prstGeom>
          </p:spPr>
        </p:pic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061D44BF-EA2A-4671-8D81-AB5494C63612}"/>
                </a:ext>
              </a:extLst>
            </p:cNvPr>
            <p:cNvSpPr/>
            <p:nvPr/>
          </p:nvSpPr>
          <p:spPr>
            <a:xfrm rot="10800000">
              <a:off x="4572000" y="2346954"/>
              <a:ext cx="6177280" cy="99066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B12DA597-673D-4B04-A527-A39B9B5C1D32}"/>
                </a:ext>
              </a:extLst>
            </p:cNvPr>
            <p:cNvSpPr/>
            <p:nvPr/>
          </p:nvSpPr>
          <p:spPr>
            <a:xfrm rot="10800000">
              <a:off x="3317240" y="5712448"/>
              <a:ext cx="4947920" cy="99067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39CBEB3A-DE8F-4C57-8976-AC7D6BCDD4AB}"/>
                </a:ext>
              </a:extLst>
            </p:cNvPr>
            <p:cNvSpPr/>
            <p:nvPr/>
          </p:nvSpPr>
          <p:spPr>
            <a:xfrm rot="5400000">
              <a:off x="9744709" y="3331210"/>
              <a:ext cx="1889759" cy="119381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DCF31292-E19D-4CDA-9780-A5A584C6E53B}"/>
                </a:ext>
              </a:extLst>
            </p:cNvPr>
            <p:cNvSpPr/>
            <p:nvPr/>
          </p:nvSpPr>
          <p:spPr>
            <a:xfrm rot="5400000">
              <a:off x="8004383" y="2919730"/>
              <a:ext cx="1066800" cy="119381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E8778CBE-E4C7-4CD7-B25F-C3F0E43C87D1}"/>
                </a:ext>
              </a:extLst>
            </p:cNvPr>
            <p:cNvSpPr/>
            <p:nvPr/>
          </p:nvSpPr>
          <p:spPr>
            <a:xfrm rot="5400000">
              <a:off x="6769943" y="2945940"/>
              <a:ext cx="1066800" cy="119381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BF8CECE3-B82F-4D79-979A-6CA2E8511D2F}"/>
                </a:ext>
              </a:extLst>
            </p:cNvPr>
            <p:cNvSpPr/>
            <p:nvPr/>
          </p:nvSpPr>
          <p:spPr>
            <a:xfrm>
              <a:off x="7363033" y="3394892"/>
              <a:ext cx="1115057" cy="117929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4B1ECE39-FE6C-440A-81EC-8660851AAB4C}"/>
                </a:ext>
              </a:extLst>
            </p:cNvPr>
            <p:cNvSpPr/>
            <p:nvPr/>
          </p:nvSpPr>
          <p:spPr>
            <a:xfrm rot="5400000">
              <a:off x="4633808" y="4964424"/>
              <a:ext cx="1376669" cy="119381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7B0B4296-950C-478A-96D4-179ECBBE9ED9}"/>
                </a:ext>
              </a:extLst>
            </p:cNvPr>
            <p:cNvSpPr/>
            <p:nvPr/>
          </p:nvSpPr>
          <p:spPr>
            <a:xfrm rot="5400000">
              <a:off x="3872837" y="3153814"/>
              <a:ext cx="1482550" cy="119381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376FA324-3F9E-4143-9BDE-2F28AEAC6DBA}"/>
                </a:ext>
              </a:extLst>
            </p:cNvPr>
            <p:cNvSpPr/>
            <p:nvPr/>
          </p:nvSpPr>
          <p:spPr>
            <a:xfrm rot="2649257">
              <a:off x="4660778" y="4021904"/>
              <a:ext cx="817773" cy="97751"/>
            </a:xfrm>
            <a:prstGeom prst="rect">
              <a:avLst/>
            </a:prstGeom>
            <a:solidFill>
              <a:srgbClr val="FFC000">
                <a:alpha val="11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FBE823DD-6975-4DCB-9318-394267D0A7F4}"/>
                </a:ext>
              </a:extLst>
            </p:cNvPr>
            <p:cNvSpPr/>
            <p:nvPr/>
          </p:nvSpPr>
          <p:spPr>
            <a:xfrm rot="5400000">
              <a:off x="7394581" y="4838061"/>
              <a:ext cx="1681464" cy="67308"/>
            </a:xfrm>
            <a:prstGeom prst="rect">
              <a:avLst/>
            </a:prstGeom>
            <a:solidFill>
              <a:srgbClr val="92D050">
                <a:alpha val="11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6DE8B352-CFD3-4DB4-ADF5-19156D590235}"/>
                </a:ext>
              </a:extLst>
            </p:cNvPr>
            <p:cNvSpPr/>
            <p:nvPr/>
          </p:nvSpPr>
          <p:spPr>
            <a:xfrm>
              <a:off x="8265159" y="4264659"/>
              <a:ext cx="2364737" cy="67311"/>
            </a:xfrm>
            <a:prstGeom prst="rect">
              <a:avLst/>
            </a:prstGeom>
            <a:solidFill>
              <a:srgbClr val="92D050">
                <a:alpha val="11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21383821-32B5-4F56-BBA9-BBACBFA1E81B}"/>
                </a:ext>
              </a:extLst>
            </p:cNvPr>
            <p:cNvSpPr/>
            <p:nvPr/>
          </p:nvSpPr>
          <p:spPr>
            <a:xfrm rot="5400000">
              <a:off x="8107036" y="3820202"/>
              <a:ext cx="748029" cy="133269"/>
            </a:xfrm>
            <a:prstGeom prst="rect">
              <a:avLst/>
            </a:prstGeom>
            <a:solidFill>
              <a:srgbClr val="00B0F0">
                <a:alpha val="11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FE7AE3B2-D575-4B64-861A-AEDEB8E7CF98}"/>
                </a:ext>
              </a:extLst>
            </p:cNvPr>
            <p:cNvSpPr/>
            <p:nvPr/>
          </p:nvSpPr>
          <p:spPr>
            <a:xfrm>
              <a:off x="5047954" y="4040720"/>
              <a:ext cx="3153704" cy="199545"/>
            </a:xfrm>
            <a:prstGeom prst="rect">
              <a:avLst/>
            </a:prstGeom>
            <a:solidFill>
              <a:srgbClr val="7030A0">
                <a:alpha val="1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1810F9DA-42FF-434F-95D9-E00BDB1CB640}"/>
                </a:ext>
              </a:extLst>
            </p:cNvPr>
            <p:cNvSpPr/>
            <p:nvPr/>
          </p:nvSpPr>
          <p:spPr>
            <a:xfrm>
              <a:off x="3332337" y="4030983"/>
              <a:ext cx="1678786" cy="209281"/>
            </a:xfrm>
            <a:prstGeom prst="rect">
              <a:avLst/>
            </a:prstGeom>
            <a:solidFill>
              <a:schemeClr val="accent2">
                <a:lumMod val="75000"/>
                <a:alpha val="11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21404C6E-6713-4A8D-B24E-A4B8867E4EE4}"/>
                </a:ext>
              </a:extLst>
            </p:cNvPr>
            <p:cNvSpPr/>
            <p:nvPr/>
          </p:nvSpPr>
          <p:spPr>
            <a:xfrm>
              <a:off x="1478913" y="2346954"/>
              <a:ext cx="3075508" cy="99066"/>
            </a:xfrm>
            <a:prstGeom prst="rect">
              <a:avLst/>
            </a:prstGeom>
            <a:solidFill>
              <a:schemeClr val="accent5">
                <a:lumMod val="75000"/>
                <a:alpha val="11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D1E04CE5-4916-417B-AF39-905383F6EC87}"/>
                </a:ext>
              </a:extLst>
            </p:cNvPr>
            <p:cNvSpPr/>
            <p:nvPr/>
          </p:nvSpPr>
          <p:spPr>
            <a:xfrm>
              <a:off x="8305799" y="5712447"/>
              <a:ext cx="2443479" cy="99068"/>
            </a:xfrm>
            <a:prstGeom prst="rect">
              <a:avLst/>
            </a:prstGeom>
            <a:solidFill>
              <a:schemeClr val="accent5">
                <a:lumMod val="75000"/>
                <a:alpha val="11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dirty="0"/>
                <a:t>|</a:t>
              </a:r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338DF1D3-26C3-43A9-B453-08E79B4236BC}"/>
                </a:ext>
              </a:extLst>
            </p:cNvPr>
            <p:cNvSpPr/>
            <p:nvPr/>
          </p:nvSpPr>
          <p:spPr>
            <a:xfrm>
              <a:off x="1506389" y="5712447"/>
              <a:ext cx="1795609" cy="99066"/>
            </a:xfrm>
            <a:prstGeom prst="rect">
              <a:avLst/>
            </a:prstGeom>
            <a:solidFill>
              <a:schemeClr val="accent5">
                <a:lumMod val="75000"/>
                <a:alpha val="11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A3AEC489-3EFC-468B-9CC6-05F241D1FA6E}"/>
                </a:ext>
              </a:extLst>
            </p:cNvPr>
            <p:cNvSpPr/>
            <p:nvPr/>
          </p:nvSpPr>
          <p:spPr>
            <a:xfrm rot="5400000">
              <a:off x="10007009" y="4970181"/>
              <a:ext cx="1375313" cy="109223"/>
            </a:xfrm>
            <a:prstGeom prst="rect">
              <a:avLst/>
            </a:prstGeom>
            <a:solidFill>
              <a:schemeClr val="accent5">
                <a:lumMod val="75000"/>
                <a:alpha val="11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BF47312D-0B23-402F-864C-31B246F34F95}"/>
                </a:ext>
              </a:extLst>
            </p:cNvPr>
            <p:cNvSpPr/>
            <p:nvPr/>
          </p:nvSpPr>
          <p:spPr>
            <a:xfrm rot="5400000">
              <a:off x="3134296" y="5425364"/>
              <a:ext cx="477506" cy="96664"/>
            </a:xfrm>
            <a:prstGeom prst="rect">
              <a:avLst/>
            </a:prstGeom>
            <a:solidFill>
              <a:schemeClr val="accent5">
                <a:lumMod val="75000"/>
                <a:alpha val="11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E3E431C0-7147-4B79-8374-8CD1126C5E2C}"/>
                </a:ext>
              </a:extLst>
            </p:cNvPr>
            <p:cNvSpPr/>
            <p:nvPr/>
          </p:nvSpPr>
          <p:spPr>
            <a:xfrm rot="5400000">
              <a:off x="2879518" y="4693082"/>
              <a:ext cx="994681" cy="89043"/>
            </a:xfrm>
            <a:prstGeom prst="rect">
              <a:avLst/>
            </a:prstGeom>
            <a:solidFill>
              <a:srgbClr val="00B0F0">
                <a:alpha val="11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5118385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 viga con corte 1-1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3D38300D-1EEB-4DEF-9416-A7053322D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1" y="1804004"/>
            <a:ext cx="11194316" cy="4467487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76EA1C64-3310-4467-82E6-7F2F28FE0BE1}"/>
              </a:ext>
            </a:extLst>
          </p:cNvPr>
          <p:cNvSpPr/>
          <p:nvPr/>
        </p:nvSpPr>
        <p:spPr>
          <a:xfrm rot="10800000">
            <a:off x="4331004" y="2448693"/>
            <a:ext cx="6410812" cy="92428"/>
          </a:xfrm>
          <a:prstGeom prst="rect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A710BB5F-A1FB-46F3-A4A2-3F011C502AE6}"/>
              </a:ext>
            </a:extLst>
          </p:cNvPr>
          <p:cNvSpPr/>
          <p:nvPr/>
        </p:nvSpPr>
        <p:spPr>
          <a:xfrm rot="10800000">
            <a:off x="3028808" y="5588685"/>
            <a:ext cx="5134976" cy="92429"/>
          </a:xfrm>
          <a:prstGeom prst="rect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BC356544-5F24-440F-8C03-8150F0918274}"/>
              </a:ext>
            </a:extLst>
          </p:cNvPr>
          <p:cNvSpPr/>
          <p:nvPr/>
        </p:nvSpPr>
        <p:spPr>
          <a:xfrm rot="5400000">
            <a:off x="9798298" y="3360744"/>
            <a:ext cx="1763138" cy="123894"/>
          </a:xfrm>
          <a:prstGeom prst="rect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78A8F1A7-09B3-4ACB-B657-87F955E31CE9}"/>
              </a:ext>
            </a:extLst>
          </p:cNvPr>
          <p:cNvSpPr/>
          <p:nvPr/>
        </p:nvSpPr>
        <p:spPr>
          <a:xfrm rot="5400000">
            <a:off x="7949053" y="2976835"/>
            <a:ext cx="995320" cy="123894"/>
          </a:xfrm>
          <a:prstGeom prst="rect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97D92926-1EB4-4D31-B2FA-3B360891DEEE}"/>
              </a:ext>
            </a:extLst>
          </p:cNvPr>
          <p:cNvSpPr/>
          <p:nvPr/>
        </p:nvSpPr>
        <p:spPr>
          <a:xfrm rot="5400000">
            <a:off x="6667945" y="3001288"/>
            <a:ext cx="995320" cy="123894"/>
          </a:xfrm>
          <a:prstGeom prst="rect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B57EA674-A8B6-4BEE-AE63-18A5A1898A65}"/>
              </a:ext>
            </a:extLst>
          </p:cNvPr>
          <p:cNvSpPr/>
          <p:nvPr/>
        </p:nvSpPr>
        <p:spPr>
          <a:xfrm>
            <a:off x="7227552" y="3426415"/>
            <a:ext cx="1157212" cy="110027"/>
          </a:xfrm>
          <a:prstGeom prst="rect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86E36E4-3D2A-4A42-9DF6-36948A6410EE}"/>
              </a:ext>
            </a:extLst>
          </p:cNvPr>
          <p:cNvSpPr/>
          <p:nvPr/>
        </p:nvSpPr>
        <p:spPr>
          <a:xfrm rot="5400000">
            <a:off x="4467292" y="4884526"/>
            <a:ext cx="1284427" cy="123894"/>
          </a:xfrm>
          <a:prstGeom prst="rect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639468DA-3C53-488D-B6D8-9F62D3DD637E}"/>
              </a:ext>
            </a:extLst>
          </p:cNvPr>
          <p:cNvSpPr/>
          <p:nvPr/>
        </p:nvSpPr>
        <p:spPr>
          <a:xfrm rot="5400000">
            <a:off x="3683101" y="3195234"/>
            <a:ext cx="1383213" cy="123894"/>
          </a:xfrm>
          <a:prstGeom prst="rect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00F8F0A0-6BFF-470C-BE5B-1EBB0CAE3430}"/>
              </a:ext>
            </a:extLst>
          </p:cNvPr>
          <p:cNvSpPr/>
          <p:nvPr/>
        </p:nvSpPr>
        <p:spPr>
          <a:xfrm rot="2649257">
            <a:off x="4423138" y="4011415"/>
            <a:ext cx="848689" cy="91201"/>
          </a:xfrm>
          <a:prstGeom prst="rect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498999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 dimensiones de la sección y cantidad de aceros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6A4473AA-BF25-4F07-9F06-0AB48D36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1" y="2373951"/>
            <a:ext cx="11748498" cy="2905407"/>
          </a:xfrm>
          <a:prstGeom prst="rect">
            <a:avLst/>
          </a:prstGeom>
        </p:spPr>
      </p:pic>
      <p:sp>
        <p:nvSpPr>
          <p:cNvPr id="48" name="Rectángulo: esquinas redondeadas 27">
            <a:extLst>
              <a:ext uri="{FF2B5EF4-FFF2-40B4-BE49-F238E27FC236}">
                <a16:creationId xmlns:a16="http://schemas.microsoft.com/office/drawing/2014/main" id="{24F4CF61-AEEF-4A65-9808-9801C6BBF004}"/>
              </a:ext>
            </a:extLst>
          </p:cNvPr>
          <p:cNvSpPr/>
          <p:nvPr/>
        </p:nvSpPr>
        <p:spPr>
          <a:xfrm>
            <a:off x="305880" y="2559902"/>
            <a:ext cx="1763065" cy="1947443"/>
          </a:xfrm>
          <a:prstGeom prst="roundRect">
            <a:avLst/>
          </a:prstGeom>
          <a:solidFill>
            <a:srgbClr val="FF0000">
              <a:alpha val="11000"/>
            </a:srgbClr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9" name="Rectángulo: esquinas redondeadas 28">
            <a:extLst>
              <a:ext uri="{FF2B5EF4-FFF2-40B4-BE49-F238E27FC236}">
                <a16:creationId xmlns:a16="http://schemas.microsoft.com/office/drawing/2014/main" id="{476798E3-EC67-4E66-967D-44A9FF38A154}"/>
              </a:ext>
            </a:extLst>
          </p:cNvPr>
          <p:cNvSpPr/>
          <p:nvPr/>
        </p:nvSpPr>
        <p:spPr>
          <a:xfrm>
            <a:off x="305879" y="4537678"/>
            <a:ext cx="1763065" cy="6531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9626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Ubicación en planta y cortes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9FCCCE9-437E-45D1-8787-1C320B5F3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082"/>
          <a:stretch/>
        </p:blipFill>
        <p:spPr>
          <a:xfrm>
            <a:off x="7778704" y="1071231"/>
            <a:ext cx="4230784" cy="515048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4DD3783-509D-4FE2-94FE-FC3727A073B7}"/>
              </a:ext>
            </a:extLst>
          </p:cNvPr>
          <p:cNvSpPr txBox="1"/>
          <p:nvPr/>
        </p:nvSpPr>
        <p:spPr>
          <a:xfrm>
            <a:off x="268011" y="2163389"/>
            <a:ext cx="6905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dirty="0"/>
          </a:p>
          <a:p>
            <a:r>
              <a:rPr lang="es-ES" sz="2000" dirty="0"/>
              <a:t>El detalle del corte 1-1 se obtiene la siguiente información. </a:t>
            </a:r>
          </a:p>
          <a:p>
            <a:endParaRPr lang="es-ES" sz="2000" dirty="0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C1039F5F-5E8A-4422-959D-0740D4DE2707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6279208" y="2257258"/>
            <a:ext cx="2483454" cy="12857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D048B50B-30AA-4E9B-A9C1-21119D148A3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6189440" y="5139851"/>
            <a:ext cx="1703984" cy="333931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8D3DBBC-C1A9-42D6-BAE9-E11A52D81152}"/>
              </a:ext>
            </a:extLst>
          </p:cNvPr>
          <p:cNvSpPr/>
          <p:nvPr/>
        </p:nvSpPr>
        <p:spPr>
          <a:xfrm>
            <a:off x="8567509" y="4922985"/>
            <a:ext cx="1970315" cy="292580"/>
          </a:xfrm>
          <a:prstGeom prst="rect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0F9F8B0-9AD8-4589-AA2C-9199EF5767DA}"/>
              </a:ext>
            </a:extLst>
          </p:cNvPr>
          <p:cNvSpPr/>
          <p:nvPr/>
        </p:nvSpPr>
        <p:spPr>
          <a:xfrm>
            <a:off x="7893424" y="5310416"/>
            <a:ext cx="1102847" cy="326733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245C2100-06DB-4FDA-A060-07969C418E77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597059" y="4412897"/>
            <a:ext cx="1970450" cy="656378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BD5725B-1718-4F14-9CA6-ED9588A68C4A}"/>
              </a:ext>
            </a:extLst>
          </p:cNvPr>
          <p:cNvSpPr/>
          <p:nvPr/>
        </p:nvSpPr>
        <p:spPr>
          <a:xfrm>
            <a:off x="10757647" y="2030506"/>
            <a:ext cx="564777" cy="1598149"/>
          </a:xfrm>
          <a:prstGeom prst="rect">
            <a:avLst/>
          </a:prstGeom>
          <a:solidFill>
            <a:srgbClr val="FF0000">
              <a:alpha val="11000"/>
            </a:srgbClr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Forma en L 14">
            <a:extLst>
              <a:ext uri="{FF2B5EF4-FFF2-40B4-BE49-F238E27FC236}">
                <a16:creationId xmlns:a16="http://schemas.microsoft.com/office/drawing/2014/main" id="{0F0807D6-BF5B-43C7-B39F-7AAA6E33B5FE}"/>
              </a:ext>
            </a:extLst>
          </p:cNvPr>
          <p:cNvSpPr/>
          <p:nvPr/>
        </p:nvSpPr>
        <p:spPr>
          <a:xfrm rot="10800000" flipV="1">
            <a:off x="8399835" y="5323864"/>
            <a:ext cx="2815012" cy="704184"/>
          </a:xfrm>
          <a:prstGeom prst="corner">
            <a:avLst>
              <a:gd name="adj1" fmla="val 50000"/>
              <a:gd name="adj2" fmla="val 308707"/>
            </a:avLst>
          </a:prstGeom>
          <a:solidFill>
            <a:srgbClr val="00B0F0">
              <a:alpha val="11000"/>
            </a:srgbClr>
          </a:solidFill>
          <a:ln w="28575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14D907C-8498-494D-8F1E-D646BFF214CF}"/>
              </a:ext>
            </a:extLst>
          </p:cNvPr>
          <p:cNvSpPr/>
          <p:nvPr/>
        </p:nvSpPr>
        <p:spPr>
          <a:xfrm>
            <a:off x="268011" y="5503803"/>
            <a:ext cx="6743641" cy="40011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s-ES" sz="2000" dirty="0"/>
              <a:t>- Espaciamiento de los estribos</a:t>
            </a: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E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1@0.05</a:t>
            </a:r>
            <a:r>
              <a:rPr lang="es-PE" sz="2000" dirty="0"/>
              <a:t>, 4 @0.10, resto @0.20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0C456CB-A483-482D-9E85-FC1B3B27AB6A}"/>
              </a:ext>
            </a:extLst>
          </p:cNvPr>
          <p:cNvSpPr/>
          <p:nvPr/>
        </p:nvSpPr>
        <p:spPr>
          <a:xfrm>
            <a:off x="268011" y="4939796"/>
            <a:ext cx="5921429" cy="400110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r>
              <a:rPr lang="es-ES" sz="2000" dirty="0"/>
              <a:t>- Diámetro de los estribos (refuerzo transversal) </a:t>
            </a:r>
            <a:r>
              <a:rPr lang="el-GR" sz="2000" dirty="0"/>
              <a:t>Φ</a:t>
            </a:r>
            <a:r>
              <a:rPr lang="es-PE" sz="2000" dirty="0"/>
              <a:t> 3/8”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867DD5B-3D2B-41D4-9FEE-9531764ADB94}"/>
              </a:ext>
            </a:extLst>
          </p:cNvPr>
          <p:cNvSpPr/>
          <p:nvPr/>
        </p:nvSpPr>
        <p:spPr>
          <a:xfrm>
            <a:off x="248846" y="4212842"/>
            <a:ext cx="6348213" cy="400110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s-ES" sz="2000" dirty="0"/>
              <a:t>- Diámetro de los aceros de refuerzo longitudinal, 4  </a:t>
            </a:r>
            <a:r>
              <a:rPr lang="el-GR" sz="2000" dirty="0"/>
              <a:t>Φ</a:t>
            </a:r>
            <a:r>
              <a:rPr lang="es-PE" sz="2000" dirty="0"/>
              <a:t> 1/2”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9B67C0A2-7FC1-4CB1-976D-6F0A9461F064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7011652" y="5703858"/>
            <a:ext cx="1388183" cy="13835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7A10CBE-3087-4491-B2F0-F6B82A0CE1B7}"/>
              </a:ext>
            </a:extLst>
          </p:cNvPr>
          <p:cNvSpPr/>
          <p:nvPr/>
        </p:nvSpPr>
        <p:spPr>
          <a:xfrm>
            <a:off x="268011" y="3342949"/>
            <a:ext cx="6011197" cy="4001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S" sz="2000" dirty="0"/>
              <a:t>- Sección de la viga 15 cm de ancho por 40 cm de altura.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61B2243-F82B-40AF-845C-C739AAA234E9}"/>
              </a:ext>
            </a:extLst>
          </p:cNvPr>
          <p:cNvSpPr/>
          <p:nvPr/>
        </p:nvSpPr>
        <p:spPr>
          <a:xfrm>
            <a:off x="9319659" y="1423522"/>
            <a:ext cx="805976" cy="606984"/>
          </a:xfrm>
          <a:prstGeom prst="rect">
            <a:avLst/>
          </a:prstGeom>
          <a:solidFill>
            <a:srgbClr val="FF0000">
              <a:alpha val="11000"/>
            </a:srgbClr>
          </a:soli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7D421F5C-9A98-46FE-ACC7-9EBA0090ACE3}"/>
              </a:ext>
            </a:extLst>
          </p:cNvPr>
          <p:cNvSpPr/>
          <p:nvPr/>
        </p:nvSpPr>
        <p:spPr>
          <a:xfrm>
            <a:off x="9479280" y="2304288"/>
            <a:ext cx="188976" cy="182880"/>
          </a:xfrm>
          <a:prstGeom prst="ellipse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21E4271C-B4CD-4E4F-991A-5AB7885FB82F}"/>
              </a:ext>
            </a:extLst>
          </p:cNvPr>
          <p:cNvSpPr/>
          <p:nvPr/>
        </p:nvSpPr>
        <p:spPr>
          <a:xfrm>
            <a:off x="9726168" y="2304288"/>
            <a:ext cx="188976" cy="182880"/>
          </a:xfrm>
          <a:prstGeom prst="ellipse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DD7F88B-A8B8-4463-9F06-302DECDD352C}"/>
              </a:ext>
            </a:extLst>
          </p:cNvPr>
          <p:cNvSpPr/>
          <p:nvPr/>
        </p:nvSpPr>
        <p:spPr>
          <a:xfrm>
            <a:off x="9488424" y="3293865"/>
            <a:ext cx="188976" cy="182880"/>
          </a:xfrm>
          <a:prstGeom prst="ellipse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BFFDBE27-1FC9-4DFF-B50E-47A90C897160}"/>
              </a:ext>
            </a:extLst>
          </p:cNvPr>
          <p:cNvSpPr/>
          <p:nvPr/>
        </p:nvSpPr>
        <p:spPr>
          <a:xfrm>
            <a:off x="9735312" y="3293865"/>
            <a:ext cx="188976" cy="182880"/>
          </a:xfrm>
          <a:prstGeom prst="ellipse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8411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54207" y="1296315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 viga en el eje 2-4 en 3D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09E34A-B133-4B8C-8BA5-F2F1993E3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519" y="1864193"/>
            <a:ext cx="5757522" cy="427963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2AFC959-F272-494B-B9E3-6549814456A4}"/>
              </a:ext>
            </a:extLst>
          </p:cNvPr>
          <p:cNvSpPr/>
          <p:nvPr/>
        </p:nvSpPr>
        <p:spPr>
          <a:xfrm>
            <a:off x="6008914" y="2533345"/>
            <a:ext cx="1545046" cy="49433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>
                <a:solidFill>
                  <a:schemeClr val="tx1"/>
                </a:solidFill>
              </a:rPr>
              <a:t>P1</a:t>
            </a:r>
            <a:br>
              <a:rPr lang="es-PE" sz="1400" dirty="0">
                <a:solidFill>
                  <a:schemeClr val="tx1"/>
                </a:solidFill>
              </a:rPr>
            </a:br>
            <a:r>
              <a:rPr lang="es-PE" sz="1400" dirty="0">
                <a:solidFill>
                  <a:schemeClr val="tx1"/>
                </a:solidFill>
              </a:rPr>
              <a:t>0.15x0.40m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7ACB6EB-2A8A-488F-9BE8-E92962B76C4A}"/>
              </a:ext>
            </a:extLst>
          </p:cNvPr>
          <p:cNvSpPr/>
          <p:nvPr/>
        </p:nvSpPr>
        <p:spPr>
          <a:xfrm>
            <a:off x="5500618" y="3725340"/>
            <a:ext cx="1413262" cy="5672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>
                <a:solidFill>
                  <a:schemeClr val="tx1"/>
                </a:solidFill>
              </a:rPr>
              <a:t>P1</a:t>
            </a:r>
            <a:br>
              <a:rPr lang="es-PE" sz="1400" dirty="0">
                <a:solidFill>
                  <a:schemeClr val="tx1"/>
                </a:solidFill>
              </a:rPr>
            </a:br>
            <a:r>
              <a:rPr lang="es-PE" sz="1400" dirty="0">
                <a:solidFill>
                  <a:schemeClr val="tx1"/>
                </a:solidFill>
              </a:rPr>
              <a:t>0.15x0.40m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CFDFDAF-C412-4822-9B56-3EDEC0F63016}"/>
              </a:ext>
            </a:extLst>
          </p:cNvPr>
          <p:cNvSpPr/>
          <p:nvPr/>
        </p:nvSpPr>
        <p:spPr>
          <a:xfrm>
            <a:off x="10165079" y="2964068"/>
            <a:ext cx="1460863" cy="5259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>
                <a:solidFill>
                  <a:schemeClr val="tx1"/>
                </a:solidFill>
              </a:rPr>
              <a:t>P1</a:t>
            </a:r>
            <a:br>
              <a:rPr lang="es-PE" sz="1400" dirty="0">
                <a:solidFill>
                  <a:schemeClr val="tx1"/>
                </a:solidFill>
              </a:rPr>
            </a:br>
            <a:r>
              <a:rPr lang="es-PE" sz="1400" dirty="0">
                <a:solidFill>
                  <a:schemeClr val="tx1"/>
                </a:solidFill>
              </a:rPr>
              <a:t>0.15x0.40m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0D44ED8-8690-4B33-B7FE-C2625016A978}"/>
              </a:ext>
            </a:extLst>
          </p:cNvPr>
          <p:cNvSpPr/>
          <p:nvPr/>
        </p:nvSpPr>
        <p:spPr>
          <a:xfrm>
            <a:off x="9332580" y="1580254"/>
            <a:ext cx="2585883" cy="7270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tx1"/>
                </a:solidFill>
              </a:rPr>
              <a:t>Identificación de Viga PERALTADA con corte 1-1</a:t>
            </a:r>
          </a:p>
          <a:p>
            <a:pPr algn="ctr"/>
            <a:r>
              <a:rPr lang="es-PE" dirty="0">
                <a:solidFill>
                  <a:schemeClr val="tx1"/>
                </a:solidFill>
              </a:rPr>
              <a:t>0.15 x 0.40 m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885B9C4-9480-4497-A966-0B45CA662B69}"/>
              </a:ext>
            </a:extLst>
          </p:cNvPr>
          <p:cNvSpPr/>
          <p:nvPr/>
        </p:nvSpPr>
        <p:spPr>
          <a:xfrm>
            <a:off x="9927546" y="5294267"/>
            <a:ext cx="1107440" cy="35102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>
                <a:solidFill>
                  <a:schemeClr val="tx1"/>
                </a:solidFill>
              </a:rPr>
              <a:t>Corte 1-1</a:t>
            </a:r>
          </a:p>
        </p:txBody>
      </p:sp>
    </p:spTree>
    <p:extLst>
      <p:ext uri="{BB962C8B-B14F-4D97-AF65-F5344CB8AC3E}">
        <p14:creationId xmlns:p14="http://schemas.microsoft.com/office/powerpoint/2010/main" val="4622061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 viga en el eje 2-4 en 3D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189F6A97-A306-498C-B709-2B124FA45C67}"/>
              </a:ext>
            </a:extLst>
          </p:cNvPr>
          <p:cNvGrpSpPr/>
          <p:nvPr/>
        </p:nvGrpSpPr>
        <p:grpSpPr>
          <a:xfrm>
            <a:off x="2975649" y="1835685"/>
            <a:ext cx="6925269" cy="4505356"/>
            <a:chOff x="1132869" y="1804004"/>
            <a:chExt cx="9778971" cy="4499637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C840A752-1EBF-4E30-B1DF-129EE26EA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2869" y="1804004"/>
              <a:ext cx="9778971" cy="4499637"/>
            </a:xfrm>
            <a:prstGeom prst="rect">
              <a:avLst/>
            </a:prstGeom>
          </p:spPr>
        </p:pic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55BA3682-0F04-498F-A289-0BEE2B8567CA}"/>
                </a:ext>
              </a:extLst>
            </p:cNvPr>
            <p:cNvSpPr/>
            <p:nvPr/>
          </p:nvSpPr>
          <p:spPr>
            <a:xfrm>
              <a:off x="4878228" y="2431793"/>
              <a:ext cx="206217" cy="75187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A0FE3277-8247-4E49-90CC-5703861C95D7}"/>
                </a:ext>
              </a:extLst>
            </p:cNvPr>
            <p:cNvSpPr/>
            <p:nvPr/>
          </p:nvSpPr>
          <p:spPr>
            <a:xfrm>
              <a:off x="7107557" y="2431793"/>
              <a:ext cx="206217" cy="75187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1D7990BC-D409-4C7A-9825-A61536370FC5}"/>
                </a:ext>
              </a:extLst>
            </p:cNvPr>
            <p:cNvSpPr/>
            <p:nvPr/>
          </p:nvSpPr>
          <p:spPr>
            <a:xfrm>
              <a:off x="8315327" y="2431793"/>
              <a:ext cx="206217" cy="75187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68052D0F-9565-4669-82CE-E5831AA96AF4}"/>
                </a:ext>
              </a:extLst>
            </p:cNvPr>
            <p:cNvSpPr/>
            <p:nvPr/>
          </p:nvSpPr>
          <p:spPr>
            <a:xfrm>
              <a:off x="10083167" y="2431793"/>
              <a:ext cx="206217" cy="75187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789DAC89-0A0C-4416-AF92-3E34FBFDF349}"/>
                </a:ext>
              </a:extLst>
            </p:cNvPr>
            <p:cNvSpPr/>
            <p:nvPr/>
          </p:nvSpPr>
          <p:spPr>
            <a:xfrm>
              <a:off x="10083167" y="4203443"/>
              <a:ext cx="206217" cy="75187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716DB116-5C1C-4DC2-9C44-82C28D85354B}"/>
                </a:ext>
              </a:extLst>
            </p:cNvPr>
            <p:cNvSpPr/>
            <p:nvPr/>
          </p:nvSpPr>
          <p:spPr>
            <a:xfrm>
              <a:off x="5366557" y="5565230"/>
              <a:ext cx="206217" cy="75187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E1E1542D-E21A-41EA-93C1-12F1FE56307A}"/>
                </a:ext>
              </a:extLst>
            </p:cNvPr>
            <p:cNvSpPr/>
            <p:nvPr/>
          </p:nvSpPr>
          <p:spPr>
            <a:xfrm>
              <a:off x="3789217" y="3982445"/>
              <a:ext cx="206217" cy="75187"/>
            </a:xfrm>
            <a:prstGeom prst="rect">
              <a:avLst/>
            </a:prstGeom>
            <a:solidFill>
              <a:srgbClr val="FF0000">
                <a:alpha val="1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32" name="Rectángulo 31">
            <a:extLst>
              <a:ext uri="{FF2B5EF4-FFF2-40B4-BE49-F238E27FC236}">
                <a16:creationId xmlns:a16="http://schemas.microsoft.com/office/drawing/2014/main" id="{67ACB6EB-2A8A-488F-9BE8-E92962B76C4A}"/>
              </a:ext>
            </a:extLst>
          </p:cNvPr>
          <p:cNvSpPr/>
          <p:nvPr/>
        </p:nvSpPr>
        <p:spPr>
          <a:xfrm>
            <a:off x="10427352" y="3555691"/>
            <a:ext cx="1281730" cy="7755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>
                <a:solidFill>
                  <a:schemeClr val="tx1"/>
                </a:solidFill>
              </a:rPr>
              <a:t>P1</a:t>
            </a:r>
            <a:br>
              <a:rPr lang="es-PE" sz="1400" dirty="0">
                <a:solidFill>
                  <a:schemeClr val="tx1"/>
                </a:solidFill>
              </a:rPr>
            </a:br>
            <a:r>
              <a:rPr lang="es-PE" sz="1400" dirty="0">
                <a:solidFill>
                  <a:schemeClr val="tx1"/>
                </a:solidFill>
              </a:rPr>
              <a:t>0.15x0.40m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E7B7F62D-CCD4-4B6A-A7C6-A5AE52F163C9}"/>
              </a:ext>
            </a:extLst>
          </p:cNvPr>
          <p:cNvSpPr/>
          <p:nvPr/>
        </p:nvSpPr>
        <p:spPr>
          <a:xfrm>
            <a:off x="5570125" y="2464271"/>
            <a:ext cx="2755995" cy="75284"/>
          </a:xfrm>
          <a:prstGeom prst="rect">
            <a:avLst/>
          </a:prstGeom>
          <a:solidFill>
            <a:srgbClr val="FFC000">
              <a:alpha val="11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224515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 viga con corte 2-2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F66253-DF7F-4D34-AE65-CE2009198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60" y="1804004"/>
            <a:ext cx="10738812" cy="451513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0017193-42D6-4882-AE75-1C793CA3C775}"/>
              </a:ext>
            </a:extLst>
          </p:cNvPr>
          <p:cNvSpPr/>
          <p:nvPr/>
        </p:nvSpPr>
        <p:spPr>
          <a:xfrm rot="5400000">
            <a:off x="7309268" y="4802778"/>
            <a:ext cx="1585530" cy="67010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B37F952-DB30-49D6-B0C5-FC969156E1F9}"/>
              </a:ext>
            </a:extLst>
          </p:cNvPr>
          <p:cNvSpPr/>
          <p:nvPr/>
        </p:nvSpPr>
        <p:spPr>
          <a:xfrm>
            <a:off x="8131747" y="4263862"/>
            <a:ext cx="2354275" cy="63471"/>
          </a:xfrm>
          <a:prstGeom prst="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74214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7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i="0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Sesión 1: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cimentación</a:t>
            </a:r>
            <a:endParaRPr lang="es-PE"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Google Shape;251;p12"/>
          <p:cNvPicPr preferRelativeResize="0"/>
          <p:nvPr/>
        </p:nvPicPr>
        <p:blipFill rotWithShape="1">
          <a:blip r:embed="rId3">
            <a:alphaModFix/>
          </a:blip>
          <a:srcRect t="7092" r="35446" b="2111"/>
          <a:stretch/>
        </p:blipFill>
        <p:spPr>
          <a:xfrm>
            <a:off x="0" y="1059152"/>
            <a:ext cx="12192000" cy="51010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53;p12"/>
          <p:cNvSpPr/>
          <p:nvPr/>
        </p:nvSpPr>
        <p:spPr>
          <a:xfrm rot="9996839">
            <a:off x="7232065" y="3416126"/>
            <a:ext cx="4134352" cy="1322503"/>
          </a:xfrm>
          <a:prstGeom prst="parallelogram">
            <a:avLst>
              <a:gd name="adj" fmla="val 32474"/>
            </a:avLst>
          </a:prstGeom>
          <a:solidFill>
            <a:srgbClr val="00B050">
              <a:alpha val="10980"/>
            </a:srgbClr>
          </a:solidFill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54;p12"/>
          <p:cNvSpPr/>
          <p:nvPr/>
        </p:nvSpPr>
        <p:spPr>
          <a:xfrm rot="9996839">
            <a:off x="7411617" y="2604534"/>
            <a:ext cx="2004396" cy="942783"/>
          </a:xfrm>
          <a:prstGeom prst="parallelogram">
            <a:avLst>
              <a:gd name="adj" fmla="val 33012"/>
            </a:avLst>
          </a:prstGeom>
          <a:solidFill>
            <a:srgbClr val="FF0000">
              <a:alpha val="10980"/>
            </a:srgbClr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55;p12"/>
          <p:cNvSpPr/>
          <p:nvPr/>
        </p:nvSpPr>
        <p:spPr>
          <a:xfrm rot="9996839">
            <a:off x="4490041" y="4241852"/>
            <a:ext cx="2871342" cy="993325"/>
          </a:xfrm>
          <a:prstGeom prst="parallelogram">
            <a:avLst>
              <a:gd name="adj" fmla="val 36182"/>
            </a:avLst>
          </a:prstGeom>
          <a:solidFill>
            <a:srgbClr val="C55A11">
              <a:alpha val="10980"/>
            </a:srgbClr>
          </a:solidFill>
          <a:ln w="381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56;p12"/>
          <p:cNvSpPr/>
          <p:nvPr/>
        </p:nvSpPr>
        <p:spPr>
          <a:xfrm rot="9996839">
            <a:off x="4626709" y="3437115"/>
            <a:ext cx="1651381" cy="865962"/>
          </a:xfrm>
          <a:prstGeom prst="parallelogram">
            <a:avLst>
              <a:gd name="adj" fmla="val 33012"/>
            </a:avLst>
          </a:prstGeom>
          <a:solidFill>
            <a:srgbClr val="FF0000">
              <a:alpha val="10980"/>
            </a:srgbClr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8647111">
            <a:off x="4424124" y="3002817"/>
            <a:ext cx="547116" cy="6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8183236">
            <a:off x="7136686" y="2219609"/>
            <a:ext cx="601352" cy="6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13104553">
            <a:off x="6680894" y="3412056"/>
            <a:ext cx="601352" cy="6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lustración de signo de mano en blanco y negro, dedo índice apuntando,  puntero dedo s, texto, mano png | PNGEg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60" l="10000" r="90000">
                        <a14:foregroundMark x1="30111" y1="45896" x2="46333" y2="84757"/>
                        <a14:foregroundMark x1="47000" y1="12563" x2="47000" y2="88610"/>
                        <a14:foregroundMark x1="52222" y1="55946" x2="52444" y2="91960"/>
                        <a14:foregroundMark x1="58667" y1="47571" x2="60889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9" r="22640"/>
          <a:stretch/>
        </p:blipFill>
        <p:spPr bwMode="auto">
          <a:xfrm rot="13104553">
            <a:off x="10912926" y="2374432"/>
            <a:ext cx="601352" cy="6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70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PE" sz="2000" b="1" dirty="0">
                <a:solidFill>
                  <a:srgbClr val="FFFFFF"/>
                </a:solidFill>
              </a:rPr>
              <a:t>Identificación de dimensiones de la sección y cantidad de aceros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A4473AA-BF25-4F07-9F06-0AB48D36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1" y="2373951"/>
            <a:ext cx="11748498" cy="2905407"/>
          </a:xfrm>
          <a:prstGeom prst="rect">
            <a:avLst/>
          </a:prstGeom>
        </p:spPr>
      </p:pic>
      <p:sp>
        <p:nvSpPr>
          <p:cNvPr id="6" name="Rectángulo: esquinas redondeadas 27">
            <a:extLst>
              <a:ext uri="{FF2B5EF4-FFF2-40B4-BE49-F238E27FC236}">
                <a16:creationId xmlns:a16="http://schemas.microsoft.com/office/drawing/2014/main" id="{24F4CF61-AEEF-4A65-9808-9801C6BBF004}"/>
              </a:ext>
            </a:extLst>
          </p:cNvPr>
          <p:cNvSpPr/>
          <p:nvPr/>
        </p:nvSpPr>
        <p:spPr>
          <a:xfrm>
            <a:off x="2014603" y="2559902"/>
            <a:ext cx="1763065" cy="1947443"/>
          </a:xfrm>
          <a:prstGeom prst="round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" name="Rectángulo: esquinas redondeadas 7">
            <a:extLst>
              <a:ext uri="{FF2B5EF4-FFF2-40B4-BE49-F238E27FC236}">
                <a16:creationId xmlns:a16="http://schemas.microsoft.com/office/drawing/2014/main" id="{8110CC0A-08D2-43F1-91C3-984B3D5032AC}"/>
              </a:ext>
            </a:extLst>
          </p:cNvPr>
          <p:cNvSpPr/>
          <p:nvPr/>
        </p:nvSpPr>
        <p:spPr>
          <a:xfrm>
            <a:off x="2014602" y="4553525"/>
            <a:ext cx="1763065" cy="646548"/>
          </a:xfrm>
          <a:prstGeom prst="roundRect">
            <a:avLst/>
          </a:prstGeom>
          <a:solidFill>
            <a:srgbClr val="92D050">
              <a:alpha val="11000"/>
            </a:srgbClr>
          </a:solidFill>
          <a:ln w="28575"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59880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 viga con corte 3-3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57260" y="1804004"/>
            <a:ext cx="10738812" cy="4515133"/>
            <a:chOff x="557260" y="1804004"/>
            <a:chExt cx="10738812" cy="451513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0F66253-DF7F-4D34-AE65-CE2009198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260" y="1804004"/>
              <a:ext cx="10738812" cy="4515133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A9DFEA64-D8D1-4AB5-B233-02129F9CE6FC}"/>
                </a:ext>
              </a:extLst>
            </p:cNvPr>
            <p:cNvSpPr/>
            <p:nvPr/>
          </p:nvSpPr>
          <p:spPr>
            <a:xfrm rot="5400000">
              <a:off x="8005779" y="3830020"/>
              <a:ext cx="701038" cy="158084"/>
            </a:xfrm>
            <a:prstGeom prst="rect">
              <a:avLst/>
            </a:prstGeom>
            <a:solidFill>
              <a:srgbClr val="00B0F0">
                <a:alpha val="11000"/>
              </a:srgb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205693A9-491D-48D8-A9C5-947A147C63DE}"/>
                </a:ext>
              </a:extLst>
            </p:cNvPr>
            <p:cNvSpPr/>
            <p:nvPr/>
          </p:nvSpPr>
          <p:spPr>
            <a:xfrm rot="5400000">
              <a:off x="2687189" y="4554092"/>
              <a:ext cx="1150622" cy="96779"/>
            </a:xfrm>
            <a:prstGeom prst="rect">
              <a:avLst/>
            </a:prstGeom>
            <a:solidFill>
              <a:srgbClr val="00B0F0">
                <a:alpha val="11000"/>
              </a:srgb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7436940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PE" sz="2000" b="1" dirty="0">
                <a:solidFill>
                  <a:srgbClr val="FFFFFF"/>
                </a:solidFill>
              </a:rPr>
              <a:t>Identificación de dimensiones de la sección y cantidad de aceros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A4473AA-BF25-4F07-9F06-0AB48D36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1" y="2373951"/>
            <a:ext cx="11748498" cy="2905407"/>
          </a:xfrm>
          <a:prstGeom prst="rect">
            <a:avLst/>
          </a:prstGeom>
        </p:spPr>
      </p:pic>
      <p:sp>
        <p:nvSpPr>
          <p:cNvPr id="6" name="Rectángulo: esquinas redondeadas 27">
            <a:extLst>
              <a:ext uri="{FF2B5EF4-FFF2-40B4-BE49-F238E27FC236}">
                <a16:creationId xmlns:a16="http://schemas.microsoft.com/office/drawing/2014/main" id="{24F4CF61-AEEF-4A65-9808-9801C6BBF004}"/>
              </a:ext>
            </a:extLst>
          </p:cNvPr>
          <p:cNvSpPr/>
          <p:nvPr/>
        </p:nvSpPr>
        <p:spPr>
          <a:xfrm>
            <a:off x="3721483" y="2523858"/>
            <a:ext cx="1763065" cy="1947443"/>
          </a:xfrm>
          <a:prstGeom prst="roundRect">
            <a:avLst/>
          </a:prstGeom>
          <a:solidFill>
            <a:srgbClr val="00B0F0">
              <a:alpha val="11000"/>
            </a:srgbClr>
          </a:solidFill>
          <a:ln w="28575"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" name="Rectángulo: esquinas redondeadas 7">
            <a:extLst>
              <a:ext uri="{FF2B5EF4-FFF2-40B4-BE49-F238E27FC236}">
                <a16:creationId xmlns:a16="http://schemas.microsoft.com/office/drawing/2014/main" id="{8110CC0A-08D2-43F1-91C3-984B3D5032AC}"/>
              </a:ext>
            </a:extLst>
          </p:cNvPr>
          <p:cNvSpPr/>
          <p:nvPr/>
        </p:nvSpPr>
        <p:spPr>
          <a:xfrm>
            <a:off x="3721482" y="4517481"/>
            <a:ext cx="1763065" cy="646548"/>
          </a:xfrm>
          <a:prstGeom prst="roundRect">
            <a:avLst/>
          </a:prstGeom>
          <a:solidFill>
            <a:srgbClr val="00B0F0">
              <a:alpha val="11000"/>
            </a:srgbClr>
          </a:solidFill>
          <a:ln w="28575"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20082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 viga con corte 4-4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F66253-DF7F-4D34-AE65-CE2009198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60" y="1804004"/>
            <a:ext cx="10738812" cy="451513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837F125-1337-48AF-B487-309F4FE400CA}"/>
              </a:ext>
            </a:extLst>
          </p:cNvPr>
          <p:cNvSpPr/>
          <p:nvPr/>
        </p:nvSpPr>
        <p:spPr>
          <a:xfrm>
            <a:off x="4880314" y="4044796"/>
            <a:ext cx="3153704" cy="199545"/>
          </a:xfrm>
          <a:prstGeom prst="rect">
            <a:avLst/>
          </a:prstGeom>
          <a:solidFill>
            <a:srgbClr val="7030A0">
              <a:alpha val="11000"/>
            </a:srgbClr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0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PE" sz="2000" b="1" dirty="0">
                <a:solidFill>
                  <a:srgbClr val="FFFFFF"/>
                </a:solidFill>
              </a:rPr>
              <a:t>Identificación de dimensiones de la sección y cantidad de aceros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A4473AA-BF25-4F07-9F06-0AB48D36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1" y="2373951"/>
            <a:ext cx="11748498" cy="2905407"/>
          </a:xfrm>
          <a:prstGeom prst="rect">
            <a:avLst/>
          </a:prstGeom>
        </p:spPr>
      </p:pic>
      <p:sp>
        <p:nvSpPr>
          <p:cNvPr id="6" name="Rectángulo: esquinas redondeadas 27">
            <a:extLst>
              <a:ext uri="{FF2B5EF4-FFF2-40B4-BE49-F238E27FC236}">
                <a16:creationId xmlns:a16="http://schemas.microsoft.com/office/drawing/2014/main" id="{24F4CF61-AEEF-4A65-9808-9801C6BBF004}"/>
              </a:ext>
            </a:extLst>
          </p:cNvPr>
          <p:cNvSpPr/>
          <p:nvPr/>
        </p:nvSpPr>
        <p:spPr>
          <a:xfrm>
            <a:off x="5489323" y="2523858"/>
            <a:ext cx="1763065" cy="1947443"/>
          </a:xfrm>
          <a:prstGeom prst="roundRect">
            <a:avLst/>
          </a:prstGeom>
          <a:solidFill>
            <a:srgbClr val="7030A0">
              <a:alpha val="11000"/>
            </a:srgbClr>
          </a:solidFill>
          <a:ln w="28575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" name="Rectángulo: esquinas redondeadas 7">
            <a:extLst>
              <a:ext uri="{FF2B5EF4-FFF2-40B4-BE49-F238E27FC236}">
                <a16:creationId xmlns:a16="http://schemas.microsoft.com/office/drawing/2014/main" id="{8110CC0A-08D2-43F1-91C3-984B3D5032AC}"/>
              </a:ext>
            </a:extLst>
          </p:cNvPr>
          <p:cNvSpPr/>
          <p:nvPr/>
        </p:nvSpPr>
        <p:spPr>
          <a:xfrm>
            <a:off x="5489322" y="4517481"/>
            <a:ext cx="1763065" cy="646548"/>
          </a:xfrm>
          <a:prstGeom prst="roundRect">
            <a:avLst/>
          </a:prstGeom>
          <a:solidFill>
            <a:srgbClr val="7030A0">
              <a:alpha val="11000"/>
            </a:srgbClr>
          </a:solidFill>
          <a:ln w="28575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8146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 viga con corte 5-5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F66253-DF7F-4D34-AE65-CE2009198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60" y="1804004"/>
            <a:ext cx="10738812" cy="451513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3106819-298B-4949-B61E-86CF0AB2AB93}"/>
              </a:ext>
            </a:extLst>
          </p:cNvPr>
          <p:cNvSpPr/>
          <p:nvPr/>
        </p:nvSpPr>
        <p:spPr>
          <a:xfrm>
            <a:off x="3218037" y="4046331"/>
            <a:ext cx="1574943" cy="205630"/>
          </a:xfrm>
          <a:prstGeom prst="rect">
            <a:avLst/>
          </a:prstGeom>
          <a:solidFill>
            <a:schemeClr val="accent2">
              <a:lumMod val="75000"/>
              <a:alpha val="11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888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PE" sz="2000" b="1" dirty="0">
                <a:solidFill>
                  <a:srgbClr val="FFFFFF"/>
                </a:solidFill>
              </a:rPr>
              <a:t>Identificación de dimensiones de la sección y cantidad de aceros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A4473AA-BF25-4F07-9F06-0AB48D36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1" y="2373951"/>
            <a:ext cx="11748498" cy="2905407"/>
          </a:xfrm>
          <a:prstGeom prst="rect">
            <a:avLst/>
          </a:prstGeom>
        </p:spPr>
      </p:pic>
      <p:sp>
        <p:nvSpPr>
          <p:cNvPr id="6" name="Rectángulo: esquinas redondeadas 27">
            <a:extLst>
              <a:ext uri="{FF2B5EF4-FFF2-40B4-BE49-F238E27FC236}">
                <a16:creationId xmlns:a16="http://schemas.microsoft.com/office/drawing/2014/main" id="{24F4CF61-AEEF-4A65-9808-9801C6BBF004}"/>
              </a:ext>
            </a:extLst>
          </p:cNvPr>
          <p:cNvSpPr/>
          <p:nvPr/>
        </p:nvSpPr>
        <p:spPr>
          <a:xfrm>
            <a:off x="7280023" y="2523858"/>
            <a:ext cx="1763065" cy="1947443"/>
          </a:xfrm>
          <a:prstGeom prst="roundRect">
            <a:avLst/>
          </a:prstGeom>
          <a:solidFill>
            <a:schemeClr val="accent2">
              <a:lumMod val="75000"/>
              <a:alpha val="11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" name="Rectángulo: esquinas redondeadas 7">
            <a:extLst>
              <a:ext uri="{FF2B5EF4-FFF2-40B4-BE49-F238E27FC236}">
                <a16:creationId xmlns:a16="http://schemas.microsoft.com/office/drawing/2014/main" id="{8110CC0A-08D2-43F1-91C3-984B3D5032AC}"/>
              </a:ext>
            </a:extLst>
          </p:cNvPr>
          <p:cNvSpPr/>
          <p:nvPr/>
        </p:nvSpPr>
        <p:spPr>
          <a:xfrm>
            <a:off x="7280022" y="4517481"/>
            <a:ext cx="1763065" cy="646548"/>
          </a:xfrm>
          <a:prstGeom prst="roundRect">
            <a:avLst/>
          </a:prstGeom>
          <a:solidFill>
            <a:schemeClr val="accent2">
              <a:lumMod val="75000"/>
              <a:alpha val="11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76635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 viga con corte 6-6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F66253-DF7F-4D34-AE65-CE2009198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60" y="1835685"/>
            <a:ext cx="10738812" cy="448345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6433E80-78A7-45F3-B3E0-9384D6B96C1C}"/>
              </a:ext>
            </a:extLst>
          </p:cNvPr>
          <p:cNvSpPr/>
          <p:nvPr/>
        </p:nvSpPr>
        <p:spPr>
          <a:xfrm>
            <a:off x="1372233" y="2441039"/>
            <a:ext cx="3075508" cy="99066"/>
          </a:xfrm>
          <a:prstGeom prst="rect">
            <a:avLst/>
          </a:prstGeom>
          <a:solidFill>
            <a:schemeClr val="accent5">
              <a:lumMod val="75000"/>
              <a:alpha val="11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F5E8AC5-3EE1-4F84-AFE4-91454461C032}"/>
              </a:ext>
            </a:extLst>
          </p:cNvPr>
          <p:cNvSpPr/>
          <p:nvPr/>
        </p:nvSpPr>
        <p:spPr>
          <a:xfrm>
            <a:off x="8199119" y="5631272"/>
            <a:ext cx="2443479" cy="99068"/>
          </a:xfrm>
          <a:prstGeom prst="rect">
            <a:avLst/>
          </a:prstGeom>
          <a:solidFill>
            <a:schemeClr val="accent5">
              <a:lumMod val="75000"/>
              <a:alpha val="11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|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3C8BBF1-38C5-4226-A6E9-0BC9D7404317}"/>
              </a:ext>
            </a:extLst>
          </p:cNvPr>
          <p:cNvSpPr/>
          <p:nvPr/>
        </p:nvSpPr>
        <p:spPr>
          <a:xfrm>
            <a:off x="1399709" y="5631272"/>
            <a:ext cx="1795609" cy="99066"/>
          </a:xfrm>
          <a:prstGeom prst="rect">
            <a:avLst/>
          </a:prstGeom>
          <a:solidFill>
            <a:schemeClr val="accent5">
              <a:lumMod val="75000"/>
              <a:alpha val="11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5508171-D35F-494A-BBE3-302ACF8924E8}"/>
              </a:ext>
            </a:extLst>
          </p:cNvPr>
          <p:cNvSpPr/>
          <p:nvPr/>
        </p:nvSpPr>
        <p:spPr>
          <a:xfrm rot="5400000">
            <a:off x="9854609" y="4927106"/>
            <a:ext cx="1375313" cy="109223"/>
          </a:xfrm>
          <a:prstGeom prst="rect">
            <a:avLst/>
          </a:prstGeom>
          <a:solidFill>
            <a:schemeClr val="accent5">
              <a:lumMod val="75000"/>
              <a:alpha val="11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568DEBC-A7B5-4968-A4BD-9929ECE2D470}"/>
              </a:ext>
            </a:extLst>
          </p:cNvPr>
          <p:cNvSpPr/>
          <p:nvPr/>
        </p:nvSpPr>
        <p:spPr>
          <a:xfrm rot="5400000">
            <a:off x="3009604" y="5382289"/>
            <a:ext cx="477506" cy="96664"/>
          </a:xfrm>
          <a:prstGeom prst="rect">
            <a:avLst/>
          </a:prstGeom>
          <a:solidFill>
            <a:schemeClr val="accent5">
              <a:lumMod val="75000"/>
              <a:alpha val="11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1867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PE" sz="2000" b="1" dirty="0">
                <a:solidFill>
                  <a:srgbClr val="FFFFFF"/>
                </a:solidFill>
              </a:rPr>
              <a:t>Identificación de dimensiones de la sección y cantidad de aceros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A4473AA-BF25-4F07-9F06-0AB48D36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1" y="2373951"/>
            <a:ext cx="11748498" cy="2905407"/>
          </a:xfrm>
          <a:prstGeom prst="rect">
            <a:avLst/>
          </a:prstGeom>
        </p:spPr>
      </p:pic>
      <p:sp>
        <p:nvSpPr>
          <p:cNvPr id="6" name="Rectángulo: esquinas redondeadas 27">
            <a:extLst>
              <a:ext uri="{FF2B5EF4-FFF2-40B4-BE49-F238E27FC236}">
                <a16:creationId xmlns:a16="http://schemas.microsoft.com/office/drawing/2014/main" id="{24F4CF61-AEEF-4A65-9808-9801C6BBF004}"/>
              </a:ext>
            </a:extLst>
          </p:cNvPr>
          <p:cNvSpPr/>
          <p:nvPr/>
        </p:nvSpPr>
        <p:spPr>
          <a:xfrm>
            <a:off x="9006840" y="2523858"/>
            <a:ext cx="1583108" cy="1947443"/>
          </a:xfrm>
          <a:prstGeom prst="roundRect">
            <a:avLst/>
          </a:prstGeom>
          <a:solidFill>
            <a:srgbClr val="0070C0">
              <a:alpha val="11000"/>
            </a:srgbClr>
          </a:solidFill>
          <a:ln w="28575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" name="Rectángulo: esquinas redondeadas 7">
            <a:extLst>
              <a:ext uri="{FF2B5EF4-FFF2-40B4-BE49-F238E27FC236}">
                <a16:creationId xmlns:a16="http://schemas.microsoft.com/office/drawing/2014/main" id="{8110CC0A-08D2-43F1-91C3-984B3D5032AC}"/>
              </a:ext>
            </a:extLst>
          </p:cNvPr>
          <p:cNvSpPr/>
          <p:nvPr/>
        </p:nvSpPr>
        <p:spPr>
          <a:xfrm>
            <a:off x="9006839" y="4517481"/>
            <a:ext cx="1583108" cy="646548"/>
          </a:xfrm>
          <a:prstGeom prst="roundRect">
            <a:avLst/>
          </a:prstGeom>
          <a:solidFill>
            <a:srgbClr val="0070C0">
              <a:alpha val="11000"/>
            </a:srgbClr>
          </a:solidFill>
          <a:ln w="28575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34254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23;p5"/>
          <p:cNvSpPr/>
          <p:nvPr/>
        </p:nvSpPr>
        <p:spPr>
          <a:xfrm>
            <a:off x="232560" y="1267807"/>
            <a:ext cx="11664256" cy="567878"/>
          </a:xfrm>
          <a:prstGeom prst="rect">
            <a:avLst/>
          </a:prstGeom>
          <a:solidFill>
            <a:schemeClr val="accent5">
              <a:lumMod val="50000"/>
              <a:alpha val="5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Identificación de viga con corte 7-7</a:t>
            </a:r>
          </a:p>
        </p:txBody>
      </p:sp>
      <p:sp>
        <p:nvSpPr>
          <p:cNvPr id="8" name="Google Shape;161;p6">
            <a:extLst>
              <a:ext uri="{FF2B5EF4-FFF2-40B4-BE49-F238E27FC236}">
                <a16:creationId xmlns:a16="http://schemas.microsoft.com/office/drawing/2014/main" id="{7395D35A-082A-47D1-BCC4-0734BAA4FD6F}"/>
              </a:ext>
            </a:extLst>
          </p:cNvPr>
          <p:cNvSpPr txBox="1"/>
          <p:nvPr/>
        </p:nvSpPr>
        <p:spPr>
          <a:xfrm flipH="1">
            <a:off x="182506" y="154142"/>
            <a:ext cx="11826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INTERPRETACIÓN DE PLANOS DE ESTRUCTURA DE VIVIENDAS DE ALBAÑILERÍA CONFINADA</a:t>
            </a:r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D2D91FF3-22FF-4DDF-8B3A-B6CABFB2CBE1}"/>
              </a:ext>
            </a:extLst>
          </p:cNvPr>
          <p:cNvSpPr/>
          <p:nvPr/>
        </p:nvSpPr>
        <p:spPr>
          <a:xfrm>
            <a:off x="141169" y="523433"/>
            <a:ext cx="118683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3: 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Detalles de plano de vigas, losa aligerada y escalera</a:t>
            </a:r>
            <a:endParaRPr lang="es-P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F66253-DF7F-4D34-AE65-CE2009198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60" y="1804004"/>
            <a:ext cx="10738812" cy="451513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8E5C95E-E6F9-4172-8B8C-1F4F40AC53E1}"/>
              </a:ext>
            </a:extLst>
          </p:cNvPr>
          <p:cNvSpPr/>
          <p:nvPr/>
        </p:nvSpPr>
        <p:spPr>
          <a:xfrm rot="5400000">
            <a:off x="8610581" y="2692385"/>
            <a:ext cx="309775" cy="50942"/>
          </a:xfrm>
          <a:prstGeom prst="rect">
            <a:avLst/>
          </a:prstGeom>
          <a:solidFill>
            <a:schemeClr val="accent4">
              <a:lumMod val="40000"/>
              <a:lumOff val="60000"/>
              <a:alpha val="11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B5D7B33-FE15-49FE-9C67-40FDEA104182}"/>
              </a:ext>
            </a:extLst>
          </p:cNvPr>
          <p:cNvSpPr/>
          <p:nvPr/>
        </p:nvSpPr>
        <p:spPr>
          <a:xfrm>
            <a:off x="8409933" y="2829561"/>
            <a:ext cx="324984" cy="48264"/>
          </a:xfrm>
          <a:prstGeom prst="rect">
            <a:avLst/>
          </a:prstGeom>
          <a:solidFill>
            <a:schemeClr val="accent4">
              <a:lumMod val="40000"/>
              <a:lumOff val="60000"/>
              <a:alpha val="11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370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524c7c7-90b3-46a0-ae28-e08e4c0ad000">
      <Terms xmlns="http://schemas.microsoft.com/office/infopath/2007/PartnerControls"/>
    </lcf76f155ced4ddcb4097134ff3c332f>
    <TaxCatchAll xmlns="fd05e867-c94c-4eed-8796-48230c11099e" xsi:nil="true"/>
    <Actores xmlns="e524c7c7-90b3-46a0-ae28-e08e4c0ad000" xsi:nil="true"/>
    <TranslatedLang xmlns="e524c7c7-90b3-46a0-ae28-e08e4c0ad00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F263648822D494CBD238C31B43E839F" ma:contentTypeVersion="18" ma:contentTypeDescription="Crear nuevo documento." ma:contentTypeScope="" ma:versionID="de4dd692f7927e6163740e02997c63ee">
  <xsd:schema xmlns:xsd="http://www.w3.org/2001/XMLSchema" xmlns:xs="http://www.w3.org/2001/XMLSchema" xmlns:p="http://schemas.microsoft.com/office/2006/metadata/properties" xmlns:ns2="fd05e867-c94c-4eed-8796-48230c11099e" xmlns:ns3="e524c7c7-90b3-46a0-ae28-e08e4c0ad000" targetNamespace="http://schemas.microsoft.com/office/2006/metadata/properties" ma:root="true" ma:fieldsID="e5d9fb7c3f4011db1b5b14db5443db5a" ns2:_="" ns3:_="">
    <xsd:import namespace="fd05e867-c94c-4eed-8796-48230c11099e"/>
    <xsd:import namespace="e524c7c7-90b3-46a0-ae28-e08e4c0ad00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Actores" minOccurs="0"/>
                <xsd:element ref="ns3:TranslatedLang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05e867-c94c-4eed-8796-48230c11099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e7cc26c-7e3a-4143-959f-6eaeb60d06d3}" ma:internalName="TaxCatchAll" ma:showField="CatchAllData" ma:web="fd05e867-c94c-4eed-8796-48230c1109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24c7c7-90b3-46a0-ae28-e08e4c0ad0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3ff1a7de-0354-4fe7-a65a-68130dd040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ctores" ma:index="23" nillable="true" ma:displayName="Actores" ma:description="Permite identificar actores claves para conocimiento crítico." ma:format="Dropdown" ma:internalName="Actores">
      <xsd:simpleType>
        <xsd:union memberTypes="dms:Text">
          <xsd:simpleType>
            <xsd:restriction base="dms:Choice">
              <xsd:enumeration value="Instituciones Financieras"/>
              <xsd:enumeration value="Instituciones Educativas"/>
              <xsd:enumeration value="Maestros de Obra"/>
            </xsd:restriction>
          </xsd:simpleType>
        </xsd:union>
      </xsd:simpleType>
    </xsd:element>
    <xsd:element name="TranslatedLang" ma:index="24" nillable="true" ma:displayName="Translated Language" ma:internalName="TranslatedLang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856EFD-A10F-482F-BDE5-C7C800FDDC94}">
  <ds:schemaRefs>
    <ds:schemaRef ds:uri="http://schemas.microsoft.com/office/2006/metadata/properties"/>
    <ds:schemaRef ds:uri="b383cc69-82ce-420e-aa23-1e1f33778a0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c929e0b-67f2-4e75-82e3-43191afbafcc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2f5f6eb6-ef45-4cc7-acd1-315704ade2e7"/>
    <ds:schemaRef ds:uri="e524c7c7-90b3-46a0-ae28-e08e4c0ad000"/>
    <ds:schemaRef ds:uri="fd05e867-c94c-4eed-8796-48230c11099e"/>
  </ds:schemaRefs>
</ds:datastoreItem>
</file>

<file path=customXml/itemProps2.xml><?xml version="1.0" encoding="utf-8"?>
<ds:datastoreItem xmlns:ds="http://schemas.openxmlformats.org/officeDocument/2006/customXml" ds:itemID="{736E7D0C-90F3-4B06-8E73-3F3011F55D81}"/>
</file>

<file path=customXml/itemProps3.xml><?xml version="1.0" encoding="utf-8"?>
<ds:datastoreItem xmlns:ds="http://schemas.openxmlformats.org/officeDocument/2006/customXml" ds:itemID="{546EB3CE-AFE0-4C4F-A52C-308704B7FE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20576</TotalTime>
  <Words>6890</Words>
  <Application>Microsoft Office PowerPoint</Application>
  <PresentationFormat>Panorámica</PresentationFormat>
  <Paragraphs>721</Paragraphs>
  <Slides>111</Slides>
  <Notes>111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111</vt:i4>
      </vt:variant>
    </vt:vector>
  </HeadingPairs>
  <TitlesOfParts>
    <vt:vector size="117" baseType="lpstr">
      <vt:lpstr>Segoe UI</vt:lpstr>
      <vt:lpstr>Arial</vt:lpstr>
      <vt:lpstr>Calibri</vt:lpstr>
      <vt:lpstr>Wingdings</vt:lpstr>
      <vt:lpstr>Open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Arq. Eduardo Mariño del Rosario</dc:creator>
  <cp:lastModifiedBy>Zaida Ampuero</cp:lastModifiedBy>
  <cp:revision>413</cp:revision>
  <dcterms:modified xsi:type="dcterms:W3CDTF">2024-07-12T20:48:29Z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0x010100DF263648822D494CBD238C31B43E839F</vt:lpwstr>
  </property>
  <property fmtid="{D5CDD505-2E9C-101B-9397-08002B2CF9AE}" pid="3" name="MediaServiceImageTags">
    <vt:lpwstr/>
  </property>
</Properties>
</file>