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38.jpg" ContentType="image/jpg"/>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media/image71.jpg" ContentType="image/jpg"/>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15"/>
  </p:notesMasterIdLst>
  <p:sldIdLst>
    <p:sldId id="256" r:id="rId5"/>
    <p:sldId id="257" r:id="rId6"/>
    <p:sldId id="791" r:id="rId7"/>
    <p:sldId id="808" r:id="rId8"/>
    <p:sldId id="984" r:id="rId9"/>
    <p:sldId id="985" r:id="rId10"/>
    <p:sldId id="986" r:id="rId11"/>
    <p:sldId id="987" r:id="rId12"/>
    <p:sldId id="988" r:id="rId13"/>
    <p:sldId id="989" r:id="rId14"/>
    <p:sldId id="990" r:id="rId15"/>
    <p:sldId id="770" r:id="rId16"/>
    <p:sldId id="804" r:id="rId17"/>
    <p:sldId id="805" r:id="rId18"/>
    <p:sldId id="806" r:id="rId19"/>
    <p:sldId id="807" r:id="rId20"/>
    <p:sldId id="970" r:id="rId21"/>
    <p:sldId id="815" r:id="rId22"/>
    <p:sldId id="971" r:id="rId23"/>
    <p:sldId id="982" r:id="rId24"/>
    <p:sldId id="983" r:id="rId25"/>
    <p:sldId id="991" r:id="rId26"/>
    <p:sldId id="992" r:id="rId27"/>
    <p:sldId id="993" r:id="rId28"/>
    <p:sldId id="994" r:id="rId29"/>
    <p:sldId id="997" r:id="rId30"/>
    <p:sldId id="1077" r:id="rId31"/>
    <p:sldId id="996" r:id="rId32"/>
    <p:sldId id="1075" r:id="rId33"/>
    <p:sldId id="1076" r:id="rId34"/>
    <p:sldId id="1079" r:id="rId35"/>
    <p:sldId id="1080" r:id="rId36"/>
    <p:sldId id="1081" r:id="rId37"/>
    <p:sldId id="998" r:id="rId38"/>
    <p:sldId id="999" r:id="rId39"/>
    <p:sldId id="1000" r:id="rId40"/>
    <p:sldId id="1001" r:id="rId41"/>
    <p:sldId id="1003" r:id="rId42"/>
    <p:sldId id="1004" r:id="rId43"/>
    <p:sldId id="1002" r:id="rId44"/>
    <p:sldId id="1005" r:id="rId45"/>
    <p:sldId id="1006" r:id="rId46"/>
    <p:sldId id="1007" r:id="rId47"/>
    <p:sldId id="1008" r:id="rId48"/>
    <p:sldId id="1009" r:id="rId49"/>
    <p:sldId id="1010" r:id="rId50"/>
    <p:sldId id="1011" r:id="rId51"/>
    <p:sldId id="1012" r:id="rId52"/>
    <p:sldId id="1013" r:id="rId53"/>
    <p:sldId id="1014" r:id="rId54"/>
    <p:sldId id="1015" r:id="rId55"/>
    <p:sldId id="1016" r:id="rId56"/>
    <p:sldId id="1017" r:id="rId57"/>
    <p:sldId id="1018" r:id="rId58"/>
    <p:sldId id="1019" r:id="rId59"/>
    <p:sldId id="1020" r:id="rId60"/>
    <p:sldId id="1021" r:id="rId61"/>
    <p:sldId id="1022" r:id="rId62"/>
    <p:sldId id="1023" r:id="rId63"/>
    <p:sldId id="1024" r:id="rId64"/>
    <p:sldId id="1025" r:id="rId65"/>
    <p:sldId id="1026" r:id="rId66"/>
    <p:sldId id="1027" r:id="rId67"/>
    <p:sldId id="1028" r:id="rId68"/>
    <p:sldId id="1029" r:id="rId69"/>
    <p:sldId id="1030" r:id="rId70"/>
    <p:sldId id="1031" r:id="rId71"/>
    <p:sldId id="1032" r:id="rId72"/>
    <p:sldId id="1033" r:id="rId73"/>
    <p:sldId id="1034" r:id="rId74"/>
    <p:sldId id="1035" r:id="rId75"/>
    <p:sldId id="1036" r:id="rId76"/>
    <p:sldId id="1037" r:id="rId77"/>
    <p:sldId id="1038" r:id="rId78"/>
    <p:sldId id="1039" r:id="rId79"/>
    <p:sldId id="1040" r:id="rId80"/>
    <p:sldId id="1041" r:id="rId81"/>
    <p:sldId id="1042" r:id="rId82"/>
    <p:sldId id="1043" r:id="rId83"/>
    <p:sldId id="1044" r:id="rId84"/>
    <p:sldId id="1045" r:id="rId85"/>
    <p:sldId id="1046" r:id="rId86"/>
    <p:sldId id="1047" r:id="rId87"/>
    <p:sldId id="1048" r:id="rId88"/>
    <p:sldId id="1049" r:id="rId89"/>
    <p:sldId id="1050" r:id="rId90"/>
    <p:sldId id="1051" r:id="rId91"/>
    <p:sldId id="1052" r:id="rId92"/>
    <p:sldId id="1053" r:id="rId93"/>
    <p:sldId id="1054" r:id="rId94"/>
    <p:sldId id="1055" r:id="rId95"/>
    <p:sldId id="1056" r:id="rId96"/>
    <p:sldId id="1057" r:id="rId97"/>
    <p:sldId id="1058" r:id="rId98"/>
    <p:sldId id="1059" r:id="rId99"/>
    <p:sldId id="1060" r:id="rId100"/>
    <p:sldId id="1061" r:id="rId101"/>
    <p:sldId id="1062" r:id="rId102"/>
    <p:sldId id="1063" r:id="rId103"/>
    <p:sldId id="1064" r:id="rId104"/>
    <p:sldId id="1065" r:id="rId105"/>
    <p:sldId id="1066" r:id="rId106"/>
    <p:sldId id="1067" r:id="rId107"/>
    <p:sldId id="1068" r:id="rId108"/>
    <p:sldId id="1069" r:id="rId109"/>
    <p:sldId id="1071" r:id="rId110"/>
    <p:sldId id="1072" r:id="rId111"/>
    <p:sldId id="1073" r:id="rId112"/>
    <p:sldId id="1074" r:id="rId113"/>
    <p:sldId id="1078" r:id="rId114"/>
  </p:sldIdLst>
  <p:sldSz cx="12192000" cy="6858000"/>
  <p:notesSz cx="6858000" cy="9144000"/>
  <p:embeddedFontLst>
    <p:embeddedFont>
      <p:font typeface="Calibri" panose="020F0502020204030204" pitchFamily="34" charset="0"/>
      <p:regular r:id="rId116"/>
      <p:bold r:id="rId117"/>
      <p:italic r:id="rId118"/>
      <p:boldItalic r:id="rId119"/>
    </p:embeddedFont>
    <p:embeddedFont>
      <p:font typeface="Helvetica Neue" panose="020B0604020202020204" charset="0"/>
      <p:regular r:id="rId120"/>
      <p:bold r:id="rId121"/>
      <p:italic r:id="rId122"/>
      <p:boldItalic r:id="rId123"/>
    </p:embeddedFont>
    <p:embeddedFont>
      <p:font typeface="Segoe UI" panose="020B0502040204020203" pitchFamily="34" charset="0"/>
      <p:regular r:id="rId124"/>
      <p:bold r:id="rId125"/>
      <p:italic r:id="rId126"/>
      <p:boldItalic r:id="rId1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8" roundtripDataSignature="AMtx7mi28BBesaLkum2lgjw1J2pDRIxWD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F1298C-D605-63F9-C950-A678B74EF265}" name="Silvia Alvarado" initials="SA" userId="S::silvia.alvarado@swisscontact.org::5fb066aa-ff0c-4c21-9f2f-c4e4870a1f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rianella Patricia Mestanza Acosta" initials="" lastIdx="3" clrIdx="0"/>
  <p:cmAuthor id="1" name="RAUL ANTON" initials="RA" lastIdx="1" clrIdx="1">
    <p:extLst>
      <p:ext uri="{19B8F6BF-5375-455C-9EA6-DF929625EA0E}">
        <p15:presenceInfo xmlns:p15="http://schemas.microsoft.com/office/powerpoint/2012/main" userId="79c79ef6e00cc423" providerId="Windows Live"/>
      </p:ext>
    </p:extLst>
  </p:cmAuthor>
  <p:cmAuthor id="2" name="Silvia Alvarado" initials="SA" lastIdx="1" clrIdx="2">
    <p:extLst>
      <p:ext uri="{19B8F6BF-5375-455C-9EA6-DF929625EA0E}">
        <p15:presenceInfo xmlns:p15="http://schemas.microsoft.com/office/powerpoint/2012/main" userId="S::silvia.alvarado@swisscontact.org::5fb066aa-ff0c-4c21-9f2f-c4e4870a1f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9E3"/>
    <a:srgbClr val="FE0000"/>
    <a:srgbClr val="FFBE00"/>
    <a:srgbClr val="FFFF69"/>
    <a:srgbClr val="35BA00"/>
    <a:srgbClr val="2FB20D"/>
    <a:srgbClr val="FF4747"/>
    <a:srgbClr val="F8CBAD"/>
    <a:srgbClr val="DEEBF7"/>
    <a:srgbClr val="C5E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69F564-EEAC-4083-B933-89DA6A0553B4}" v="6" dt="2022-06-28T21:44:53.649"/>
  </p1510:revLst>
</p1510:revInfo>
</file>

<file path=ppt/tableStyles.xml><?xml version="1.0" encoding="utf-8"?>
<a:tblStyleLst xmlns:a="http://schemas.openxmlformats.org/drawingml/2006/main" def="{8060F2C3-1643-4D06-973A-6FE5B4CC6DAA}">
  <a:tblStyle styleId="{8060F2C3-1643-4D06-973A-6FE5B4CC6DA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18" autoAdjust="0"/>
    <p:restoredTop sz="94424" autoAdjust="0"/>
  </p:normalViewPr>
  <p:slideViewPr>
    <p:cSldViewPr snapToGrid="0">
      <p:cViewPr varScale="1">
        <p:scale>
          <a:sx n="37" d="100"/>
          <a:sy n="37" d="100"/>
        </p:scale>
        <p:origin x="32" y="384"/>
      </p:cViewPr>
      <p:guideLst>
        <p:guide orient="horz" pos="2160"/>
        <p:guide pos="384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2.fntdata"/><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customschemas.google.com/relationships/presentationmetadata" Target="meta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8.fntdata"/><Relationship Id="rId144"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font" Target="fonts/font3.fntdata"/><Relationship Id="rId139"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font" Target="fonts/font9.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presProps" Target="presProps.xml"/><Relationship Id="rId14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font" Target="fonts/font4.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5.fntdata"/><Relationship Id="rId125" Type="http://schemas.openxmlformats.org/officeDocument/2006/relationships/font" Target="fonts/font10.fntdata"/><Relationship Id="rId141" Type="http://schemas.openxmlformats.org/officeDocument/2006/relationships/viewProps" Target="viewProps.xml"/><Relationship Id="rId146"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6.fntdata"/><Relationship Id="rId142"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12.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7.fntdata"/><Relationship Id="rId14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úl Antón" userId="daa3c90b-43e2-4a99-b926-a617490cf12f" providerId="ADAL" clId="{3769F564-EEAC-4083-B933-89DA6A0553B4}"/>
    <pc:docChg chg="custSel addSld modSld">
      <pc:chgData name="Raúl Antón" userId="daa3c90b-43e2-4a99-b926-a617490cf12f" providerId="ADAL" clId="{3769F564-EEAC-4083-B933-89DA6A0553B4}" dt="2022-06-28T21:44:59.861" v="20" actId="478"/>
      <pc:docMkLst>
        <pc:docMk/>
      </pc:docMkLst>
      <pc:sldChg chg="addSp delSp modSp mod modAnim">
        <pc:chgData name="Raúl Antón" userId="daa3c90b-43e2-4a99-b926-a617490cf12f" providerId="ADAL" clId="{3769F564-EEAC-4083-B933-89DA6A0553B4}" dt="2022-06-28T21:42:50.872" v="2" actId="1076"/>
        <pc:sldMkLst>
          <pc:docMk/>
          <pc:sldMk cId="1115623434" sldId="1075"/>
        </pc:sldMkLst>
        <pc:spChg chg="add mod">
          <ac:chgData name="Raúl Antón" userId="daa3c90b-43e2-4a99-b926-a617490cf12f" providerId="ADAL" clId="{3769F564-EEAC-4083-B933-89DA6A0553B4}" dt="2022-06-28T21:42:50.872" v="2" actId="1076"/>
          <ac:spMkLst>
            <pc:docMk/>
            <pc:sldMk cId="1115623434" sldId="1075"/>
            <ac:spMk id="9" creationId="{179B66D8-AA38-F38B-E65A-7174CC7A39A0}"/>
          </ac:spMkLst>
        </pc:spChg>
        <pc:spChg chg="add mod">
          <ac:chgData name="Raúl Antón" userId="daa3c90b-43e2-4a99-b926-a617490cf12f" providerId="ADAL" clId="{3769F564-EEAC-4083-B933-89DA6A0553B4}" dt="2022-06-28T21:42:50.872" v="2" actId="1076"/>
          <ac:spMkLst>
            <pc:docMk/>
            <pc:sldMk cId="1115623434" sldId="1075"/>
            <ac:spMk id="10" creationId="{804B8468-637E-5976-217A-716FB235E3C5}"/>
          </ac:spMkLst>
        </pc:spChg>
        <pc:spChg chg="add mod">
          <ac:chgData name="Raúl Antón" userId="daa3c90b-43e2-4a99-b926-a617490cf12f" providerId="ADAL" clId="{3769F564-EEAC-4083-B933-89DA6A0553B4}" dt="2022-06-28T21:42:50.872" v="2" actId="1076"/>
          <ac:spMkLst>
            <pc:docMk/>
            <pc:sldMk cId="1115623434" sldId="1075"/>
            <ac:spMk id="11" creationId="{64AFD263-FC84-02D3-877C-4E88A1C75DE7}"/>
          </ac:spMkLst>
        </pc:spChg>
        <pc:spChg chg="add mod">
          <ac:chgData name="Raúl Antón" userId="daa3c90b-43e2-4a99-b926-a617490cf12f" providerId="ADAL" clId="{3769F564-EEAC-4083-B933-89DA6A0553B4}" dt="2022-06-28T21:42:50.872" v="2" actId="1076"/>
          <ac:spMkLst>
            <pc:docMk/>
            <pc:sldMk cId="1115623434" sldId="1075"/>
            <ac:spMk id="12" creationId="{4161101E-1A58-DAE0-E3F8-476203B0EFDF}"/>
          </ac:spMkLst>
        </pc:spChg>
        <pc:spChg chg="del">
          <ac:chgData name="Raúl Antón" userId="daa3c90b-43e2-4a99-b926-a617490cf12f" providerId="ADAL" clId="{3769F564-EEAC-4083-B933-89DA6A0553B4}" dt="2022-06-28T21:42:44.421" v="0" actId="478"/>
          <ac:spMkLst>
            <pc:docMk/>
            <pc:sldMk cId="1115623434" sldId="1075"/>
            <ac:spMk id="15" creationId="{B0EDCA12-1D9D-4EF1-B50C-04BFDA062372}"/>
          </ac:spMkLst>
        </pc:spChg>
        <pc:spChg chg="add mod">
          <ac:chgData name="Raúl Antón" userId="daa3c90b-43e2-4a99-b926-a617490cf12f" providerId="ADAL" clId="{3769F564-EEAC-4083-B933-89DA6A0553B4}" dt="2022-06-28T21:42:50.872" v="2" actId="1076"/>
          <ac:spMkLst>
            <pc:docMk/>
            <pc:sldMk cId="1115623434" sldId="1075"/>
            <ac:spMk id="17" creationId="{FA23A6E8-3470-A439-2DEA-4550E5512220}"/>
          </ac:spMkLst>
        </pc:spChg>
        <pc:spChg chg="add mod">
          <ac:chgData name="Raúl Antón" userId="daa3c90b-43e2-4a99-b926-a617490cf12f" providerId="ADAL" clId="{3769F564-EEAC-4083-B933-89DA6A0553B4}" dt="2022-06-28T21:42:50.872" v="2" actId="1076"/>
          <ac:spMkLst>
            <pc:docMk/>
            <pc:sldMk cId="1115623434" sldId="1075"/>
            <ac:spMk id="18" creationId="{B4D1B4DD-A793-FF0E-7BEF-A604A29E9F49}"/>
          </ac:spMkLst>
        </pc:spChg>
        <pc:spChg chg="add mod">
          <ac:chgData name="Raúl Antón" userId="daa3c90b-43e2-4a99-b926-a617490cf12f" providerId="ADAL" clId="{3769F564-EEAC-4083-B933-89DA6A0553B4}" dt="2022-06-28T21:42:50.872" v="2" actId="1076"/>
          <ac:spMkLst>
            <pc:docMk/>
            <pc:sldMk cId="1115623434" sldId="1075"/>
            <ac:spMk id="19" creationId="{C26AA0B7-2FD5-8B1C-65D9-043AE3F2E128}"/>
          </ac:spMkLst>
        </pc:spChg>
        <pc:spChg chg="add mod">
          <ac:chgData name="Raúl Antón" userId="daa3c90b-43e2-4a99-b926-a617490cf12f" providerId="ADAL" clId="{3769F564-EEAC-4083-B933-89DA6A0553B4}" dt="2022-06-28T21:42:50.872" v="2" actId="1076"/>
          <ac:spMkLst>
            <pc:docMk/>
            <pc:sldMk cId="1115623434" sldId="1075"/>
            <ac:spMk id="21" creationId="{374AF39D-049E-FFB4-6369-73CB8F67E6C7}"/>
          </ac:spMkLst>
        </pc:spChg>
        <pc:spChg chg="add mod">
          <ac:chgData name="Raúl Antón" userId="daa3c90b-43e2-4a99-b926-a617490cf12f" providerId="ADAL" clId="{3769F564-EEAC-4083-B933-89DA6A0553B4}" dt="2022-06-28T21:42:50.872" v="2" actId="1076"/>
          <ac:spMkLst>
            <pc:docMk/>
            <pc:sldMk cId="1115623434" sldId="1075"/>
            <ac:spMk id="22" creationId="{8BF4703A-C301-8081-2C0F-1CAA4A073DDE}"/>
          </ac:spMkLst>
        </pc:spChg>
        <pc:spChg chg="add mod">
          <ac:chgData name="Raúl Antón" userId="daa3c90b-43e2-4a99-b926-a617490cf12f" providerId="ADAL" clId="{3769F564-EEAC-4083-B933-89DA6A0553B4}" dt="2022-06-28T21:42:50.872" v="2" actId="1076"/>
          <ac:spMkLst>
            <pc:docMk/>
            <pc:sldMk cId="1115623434" sldId="1075"/>
            <ac:spMk id="23" creationId="{4F84CC57-9F75-3194-0F33-AAE73DA9310A}"/>
          </ac:spMkLst>
        </pc:spChg>
        <pc:spChg chg="add mod">
          <ac:chgData name="Raúl Antón" userId="daa3c90b-43e2-4a99-b926-a617490cf12f" providerId="ADAL" clId="{3769F564-EEAC-4083-B933-89DA6A0553B4}" dt="2022-06-28T21:42:50.872" v="2" actId="1076"/>
          <ac:spMkLst>
            <pc:docMk/>
            <pc:sldMk cId="1115623434" sldId="1075"/>
            <ac:spMk id="24" creationId="{B3CA31F8-39CF-4024-CDF0-89CDE38AE136}"/>
          </ac:spMkLst>
        </pc:spChg>
        <pc:spChg chg="add mod">
          <ac:chgData name="Raúl Antón" userId="daa3c90b-43e2-4a99-b926-a617490cf12f" providerId="ADAL" clId="{3769F564-EEAC-4083-B933-89DA6A0553B4}" dt="2022-06-28T21:42:50.872" v="2" actId="1076"/>
          <ac:spMkLst>
            <pc:docMk/>
            <pc:sldMk cId="1115623434" sldId="1075"/>
            <ac:spMk id="25" creationId="{DC589809-37D6-5834-0A15-255461ECFCCD}"/>
          </ac:spMkLst>
        </pc:spChg>
        <pc:spChg chg="add mod">
          <ac:chgData name="Raúl Antón" userId="daa3c90b-43e2-4a99-b926-a617490cf12f" providerId="ADAL" clId="{3769F564-EEAC-4083-B933-89DA6A0553B4}" dt="2022-06-28T21:42:50.872" v="2" actId="1076"/>
          <ac:spMkLst>
            <pc:docMk/>
            <pc:sldMk cId="1115623434" sldId="1075"/>
            <ac:spMk id="26" creationId="{31B1EC17-556D-36F1-C7AF-4A1E27259C4F}"/>
          </ac:spMkLst>
        </pc:spChg>
        <pc:spChg chg="add mod">
          <ac:chgData name="Raúl Antón" userId="daa3c90b-43e2-4a99-b926-a617490cf12f" providerId="ADAL" clId="{3769F564-EEAC-4083-B933-89DA6A0553B4}" dt="2022-06-28T21:42:50.872" v="2" actId="1076"/>
          <ac:spMkLst>
            <pc:docMk/>
            <pc:sldMk cId="1115623434" sldId="1075"/>
            <ac:spMk id="27" creationId="{8A8B729D-FED7-73F9-25A1-C15229EC4FE6}"/>
          </ac:spMkLst>
        </pc:spChg>
        <pc:spChg chg="add mod">
          <ac:chgData name="Raúl Antón" userId="daa3c90b-43e2-4a99-b926-a617490cf12f" providerId="ADAL" clId="{3769F564-EEAC-4083-B933-89DA6A0553B4}" dt="2022-06-28T21:42:50.872" v="2" actId="1076"/>
          <ac:spMkLst>
            <pc:docMk/>
            <pc:sldMk cId="1115623434" sldId="1075"/>
            <ac:spMk id="28" creationId="{D133FB0B-BD7A-CB13-7C49-2DC539EE773F}"/>
          </ac:spMkLst>
        </pc:spChg>
        <pc:spChg chg="add mod">
          <ac:chgData name="Raúl Antón" userId="daa3c90b-43e2-4a99-b926-a617490cf12f" providerId="ADAL" clId="{3769F564-EEAC-4083-B933-89DA6A0553B4}" dt="2022-06-28T21:42:50.872" v="2" actId="1076"/>
          <ac:spMkLst>
            <pc:docMk/>
            <pc:sldMk cId="1115623434" sldId="1075"/>
            <ac:spMk id="29" creationId="{EBBABAA5-918C-D6E4-E655-C6D6E457B80E}"/>
          </ac:spMkLst>
        </pc:spChg>
        <pc:spChg chg="add mod">
          <ac:chgData name="Raúl Antón" userId="daa3c90b-43e2-4a99-b926-a617490cf12f" providerId="ADAL" clId="{3769F564-EEAC-4083-B933-89DA6A0553B4}" dt="2022-06-28T21:42:50.872" v="2" actId="1076"/>
          <ac:spMkLst>
            <pc:docMk/>
            <pc:sldMk cId="1115623434" sldId="1075"/>
            <ac:spMk id="31" creationId="{1F814482-D2B7-5153-FEEE-3FB4FBDDC11D}"/>
          </ac:spMkLst>
        </pc:spChg>
        <pc:spChg chg="add mod">
          <ac:chgData name="Raúl Antón" userId="daa3c90b-43e2-4a99-b926-a617490cf12f" providerId="ADAL" clId="{3769F564-EEAC-4083-B933-89DA6A0553B4}" dt="2022-06-28T21:42:50.872" v="2" actId="1076"/>
          <ac:spMkLst>
            <pc:docMk/>
            <pc:sldMk cId="1115623434" sldId="1075"/>
            <ac:spMk id="32" creationId="{138AB004-E86A-09CF-12C6-A51174DEFA2B}"/>
          </ac:spMkLst>
        </pc:spChg>
        <pc:spChg chg="add mod">
          <ac:chgData name="Raúl Antón" userId="daa3c90b-43e2-4a99-b926-a617490cf12f" providerId="ADAL" clId="{3769F564-EEAC-4083-B933-89DA6A0553B4}" dt="2022-06-28T21:42:50.872" v="2" actId="1076"/>
          <ac:spMkLst>
            <pc:docMk/>
            <pc:sldMk cId="1115623434" sldId="1075"/>
            <ac:spMk id="33" creationId="{05844343-6627-DBC8-73B1-2C00522D37C9}"/>
          </ac:spMkLst>
        </pc:spChg>
        <pc:cxnChg chg="add mod">
          <ac:chgData name="Raúl Antón" userId="daa3c90b-43e2-4a99-b926-a617490cf12f" providerId="ADAL" clId="{3769F564-EEAC-4083-B933-89DA6A0553B4}" dt="2022-06-28T21:42:50.872" v="2" actId="1076"/>
          <ac:cxnSpMkLst>
            <pc:docMk/>
            <pc:sldMk cId="1115623434" sldId="1075"/>
            <ac:cxnSpMk id="30" creationId="{05F5BF71-D606-43F9-19DE-CD0F8C5F4502}"/>
          </ac:cxnSpMkLst>
        </pc:cxnChg>
      </pc:sldChg>
      <pc:sldChg chg="addSp delSp modSp mod modAnim">
        <pc:chgData name="Raúl Antón" userId="daa3c90b-43e2-4a99-b926-a617490cf12f" providerId="ADAL" clId="{3769F564-EEAC-4083-B933-89DA6A0553B4}" dt="2022-06-28T21:43:14.801" v="6" actId="478"/>
        <pc:sldMkLst>
          <pc:docMk/>
          <pc:sldMk cId="105148746" sldId="1076"/>
        </pc:sldMkLst>
        <pc:spChg chg="del">
          <ac:chgData name="Raúl Antón" userId="daa3c90b-43e2-4a99-b926-a617490cf12f" providerId="ADAL" clId="{3769F564-EEAC-4083-B933-89DA6A0553B4}" dt="2022-06-28T21:43:09.097" v="3" actId="478"/>
          <ac:spMkLst>
            <pc:docMk/>
            <pc:sldMk cId="105148746" sldId="1076"/>
            <ac:spMk id="2" creationId="{00000000-0000-0000-0000-000000000000}"/>
          </ac:spMkLst>
        </pc:spChg>
        <pc:spChg chg="del">
          <ac:chgData name="Raúl Antón" userId="daa3c90b-43e2-4a99-b926-a617490cf12f" providerId="ADAL" clId="{3769F564-EEAC-4083-B933-89DA6A0553B4}" dt="2022-06-28T21:43:09.097" v="3" actId="478"/>
          <ac:spMkLst>
            <pc:docMk/>
            <pc:sldMk cId="105148746" sldId="1076"/>
            <ac:spMk id="12" creationId="{00000000-0000-0000-0000-000000000000}"/>
          </ac:spMkLst>
        </pc:spChg>
        <pc:spChg chg="add mod">
          <ac:chgData name="Raúl Antón" userId="daa3c90b-43e2-4a99-b926-a617490cf12f" providerId="ADAL" clId="{3769F564-EEAC-4083-B933-89DA6A0553B4}" dt="2022-06-28T21:43:12.595" v="5" actId="1076"/>
          <ac:spMkLst>
            <pc:docMk/>
            <pc:sldMk cId="105148746" sldId="1076"/>
            <ac:spMk id="16" creationId="{0F50822D-FF44-7E8B-96EA-931BFED6EDB1}"/>
          </ac:spMkLst>
        </pc:spChg>
        <pc:spChg chg="del">
          <ac:chgData name="Raúl Antón" userId="daa3c90b-43e2-4a99-b926-a617490cf12f" providerId="ADAL" clId="{3769F564-EEAC-4083-B933-89DA6A0553B4}" dt="2022-06-28T21:43:09.097" v="3" actId="478"/>
          <ac:spMkLst>
            <pc:docMk/>
            <pc:sldMk cId="105148746" sldId="1076"/>
            <ac:spMk id="17" creationId="{00000000-0000-0000-0000-000000000000}"/>
          </ac:spMkLst>
        </pc:spChg>
        <pc:spChg chg="del">
          <ac:chgData name="Raúl Antón" userId="daa3c90b-43e2-4a99-b926-a617490cf12f" providerId="ADAL" clId="{3769F564-EEAC-4083-B933-89DA6A0553B4}" dt="2022-06-28T21:43:09.097" v="3" actId="478"/>
          <ac:spMkLst>
            <pc:docMk/>
            <pc:sldMk cId="105148746" sldId="1076"/>
            <ac:spMk id="18" creationId="{00000000-0000-0000-0000-000000000000}"/>
          </ac:spMkLst>
        </pc:spChg>
        <pc:spChg chg="del">
          <ac:chgData name="Raúl Antón" userId="daa3c90b-43e2-4a99-b926-a617490cf12f" providerId="ADAL" clId="{3769F564-EEAC-4083-B933-89DA6A0553B4}" dt="2022-06-28T21:43:09.097" v="3" actId="478"/>
          <ac:spMkLst>
            <pc:docMk/>
            <pc:sldMk cId="105148746" sldId="1076"/>
            <ac:spMk id="19" creationId="{00000000-0000-0000-0000-000000000000}"/>
          </ac:spMkLst>
        </pc:spChg>
        <pc:spChg chg="add mod">
          <ac:chgData name="Raúl Antón" userId="daa3c90b-43e2-4a99-b926-a617490cf12f" providerId="ADAL" clId="{3769F564-EEAC-4083-B933-89DA6A0553B4}" dt="2022-06-28T21:43:12.595" v="5" actId="1076"/>
          <ac:spMkLst>
            <pc:docMk/>
            <pc:sldMk cId="105148746" sldId="1076"/>
            <ac:spMk id="21" creationId="{72DCEF6C-A089-B30B-0923-421133156BF2}"/>
          </ac:spMkLst>
        </pc:spChg>
        <pc:spChg chg="add mod">
          <ac:chgData name="Raúl Antón" userId="daa3c90b-43e2-4a99-b926-a617490cf12f" providerId="ADAL" clId="{3769F564-EEAC-4083-B933-89DA6A0553B4}" dt="2022-06-28T21:43:12.595" v="5" actId="1076"/>
          <ac:spMkLst>
            <pc:docMk/>
            <pc:sldMk cId="105148746" sldId="1076"/>
            <ac:spMk id="23" creationId="{2D7FFBBC-818F-51F6-D225-7952DC189DCE}"/>
          </ac:spMkLst>
        </pc:spChg>
        <pc:spChg chg="add mod">
          <ac:chgData name="Raúl Antón" userId="daa3c90b-43e2-4a99-b926-a617490cf12f" providerId="ADAL" clId="{3769F564-EEAC-4083-B933-89DA6A0553B4}" dt="2022-06-28T21:43:12.595" v="5" actId="1076"/>
          <ac:spMkLst>
            <pc:docMk/>
            <pc:sldMk cId="105148746" sldId="1076"/>
            <ac:spMk id="24" creationId="{4E97B4ED-2F9B-BFF3-3B32-AC00839120C2}"/>
          </ac:spMkLst>
        </pc:spChg>
        <pc:spChg chg="add mod">
          <ac:chgData name="Raúl Antón" userId="daa3c90b-43e2-4a99-b926-a617490cf12f" providerId="ADAL" clId="{3769F564-EEAC-4083-B933-89DA6A0553B4}" dt="2022-06-28T21:43:12.595" v="5" actId="1076"/>
          <ac:spMkLst>
            <pc:docMk/>
            <pc:sldMk cId="105148746" sldId="1076"/>
            <ac:spMk id="25" creationId="{1E024A9E-4671-1AB3-C717-1374A7082C41}"/>
          </ac:spMkLst>
        </pc:spChg>
        <pc:spChg chg="add mod">
          <ac:chgData name="Raúl Antón" userId="daa3c90b-43e2-4a99-b926-a617490cf12f" providerId="ADAL" clId="{3769F564-EEAC-4083-B933-89DA6A0553B4}" dt="2022-06-28T21:43:12.595" v="5" actId="1076"/>
          <ac:spMkLst>
            <pc:docMk/>
            <pc:sldMk cId="105148746" sldId="1076"/>
            <ac:spMk id="26" creationId="{B2B4BCF6-8598-8EA1-E069-3A4A7E8BA268}"/>
          </ac:spMkLst>
        </pc:spChg>
        <pc:spChg chg="add mod">
          <ac:chgData name="Raúl Antón" userId="daa3c90b-43e2-4a99-b926-a617490cf12f" providerId="ADAL" clId="{3769F564-EEAC-4083-B933-89DA6A0553B4}" dt="2022-06-28T21:43:12.595" v="5" actId="1076"/>
          <ac:spMkLst>
            <pc:docMk/>
            <pc:sldMk cId="105148746" sldId="1076"/>
            <ac:spMk id="27" creationId="{EC77C4DE-2328-91EA-64CF-A8AE8C90C774}"/>
          </ac:spMkLst>
        </pc:spChg>
        <pc:spChg chg="add mod">
          <ac:chgData name="Raúl Antón" userId="daa3c90b-43e2-4a99-b926-a617490cf12f" providerId="ADAL" clId="{3769F564-EEAC-4083-B933-89DA6A0553B4}" dt="2022-06-28T21:43:12.595" v="5" actId="1076"/>
          <ac:spMkLst>
            <pc:docMk/>
            <pc:sldMk cId="105148746" sldId="1076"/>
            <ac:spMk id="28" creationId="{2E8DFF5E-01BC-5059-B6E0-935E83BE5DB4}"/>
          </ac:spMkLst>
        </pc:spChg>
        <pc:picChg chg="del">
          <ac:chgData name="Raúl Antón" userId="daa3c90b-43e2-4a99-b926-a617490cf12f" providerId="ADAL" clId="{3769F564-EEAC-4083-B933-89DA6A0553B4}" dt="2022-06-28T21:43:09.097" v="3" actId="478"/>
          <ac:picMkLst>
            <pc:docMk/>
            <pc:sldMk cId="105148746" sldId="1076"/>
            <ac:picMk id="9" creationId="{E3ABAA10-EC24-4936-B22B-5B2B3286CD34}"/>
          </ac:picMkLst>
        </pc:picChg>
        <pc:picChg chg="add del mod">
          <ac:chgData name="Raúl Antón" userId="daa3c90b-43e2-4a99-b926-a617490cf12f" providerId="ADAL" clId="{3769F564-EEAC-4083-B933-89DA6A0553B4}" dt="2022-06-28T21:43:14.801" v="6" actId="478"/>
          <ac:picMkLst>
            <pc:docMk/>
            <pc:sldMk cId="105148746" sldId="1076"/>
            <ac:picMk id="11" creationId="{452B9A8C-9FCF-3ECC-567B-E51C35A8FD01}"/>
          </ac:picMkLst>
        </pc:picChg>
        <pc:picChg chg="add mod">
          <ac:chgData name="Raúl Antón" userId="daa3c90b-43e2-4a99-b926-a617490cf12f" providerId="ADAL" clId="{3769F564-EEAC-4083-B933-89DA6A0553B4}" dt="2022-06-28T21:43:12.595" v="5" actId="1076"/>
          <ac:picMkLst>
            <pc:docMk/>
            <pc:sldMk cId="105148746" sldId="1076"/>
            <ac:picMk id="15" creationId="{5978F296-147E-2205-7DC6-C0BC3E352E47}"/>
          </ac:picMkLst>
        </pc:picChg>
        <pc:cxnChg chg="add mod">
          <ac:chgData name="Raúl Antón" userId="daa3c90b-43e2-4a99-b926-a617490cf12f" providerId="ADAL" clId="{3769F564-EEAC-4083-B933-89DA6A0553B4}" dt="2022-06-28T21:43:12.595" v="5" actId="1076"/>
          <ac:cxnSpMkLst>
            <pc:docMk/>
            <pc:sldMk cId="105148746" sldId="1076"/>
            <ac:cxnSpMk id="22" creationId="{A04151D7-F4E0-B95E-481D-85452ECEB83D}"/>
          </ac:cxnSpMkLst>
        </pc:cxnChg>
      </pc:sldChg>
      <pc:sldChg chg="addSp delSp modSp add mod delAnim modAnim">
        <pc:chgData name="Raúl Antón" userId="daa3c90b-43e2-4a99-b926-a617490cf12f" providerId="ADAL" clId="{3769F564-EEAC-4083-B933-89DA6A0553B4}" dt="2022-06-28T21:43:46.664" v="10" actId="1076"/>
        <pc:sldMkLst>
          <pc:docMk/>
          <pc:sldMk cId="231569900" sldId="1079"/>
        </pc:sldMkLst>
        <pc:spChg chg="del">
          <ac:chgData name="Raúl Antón" userId="daa3c90b-43e2-4a99-b926-a617490cf12f" providerId="ADAL" clId="{3769F564-EEAC-4083-B933-89DA6A0553B4}" dt="2022-06-28T21:43:41.830" v="8" actId="478"/>
          <ac:spMkLst>
            <pc:docMk/>
            <pc:sldMk cId="231569900" sldId="1079"/>
            <ac:spMk id="16" creationId="{0F50822D-FF44-7E8B-96EA-931BFED6EDB1}"/>
          </ac:spMkLst>
        </pc:spChg>
        <pc:spChg chg="add mod">
          <ac:chgData name="Raúl Antón" userId="daa3c90b-43e2-4a99-b926-a617490cf12f" providerId="ADAL" clId="{3769F564-EEAC-4083-B933-89DA6A0553B4}" dt="2022-06-28T21:43:46.664" v="10" actId="1076"/>
          <ac:spMkLst>
            <pc:docMk/>
            <pc:sldMk cId="231569900" sldId="1079"/>
            <ac:spMk id="19" creationId="{0A7B7178-D281-A0AA-3E0E-1627903DBB3F}"/>
          </ac:spMkLst>
        </pc:spChg>
        <pc:spChg chg="del">
          <ac:chgData name="Raúl Antón" userId="daa3c90b-43e2-4a99-b926-a617490cf12f" providerId="ADAL" clId="{3769F564-EEAC-4083-B933-89DA6A0553B4}" dt="2022-06-28T21:43:41.830" v="8" actId="478"/>
          <ac:spMkLst>
            <pc:docMk/>
            <pc:sldMk cId="231569900" sldId="1079"/>
            <ac:spMk id="21" creationId="{72DCEF6C-A089-B30B-0923-421133156BF2}"/>
          </ac:spMkLst>
        </pc:spChg>
        <pc:spChg chg="del">
          <ac:chgData name="Raúl Antón" userId="daa3c90b-43e2-4a99-b926-a617490cf12f" providerId="ADAL" clId="{3769F564-EEAC-4083-B933-89DA6A0553B4}" dt="2022-06-28T21:43:41.830" v="8" actId="478"/>
          <ac:spMkLst>
            <pc:docMk/>
            <pc:sldMk cId="231569900" sldId="1079"/>
            <ac:spMk id="23" creationId="{2D7FFBBC-818F-51F6-D225-7952DC189DCE}"/>
          </ac:spMkLst>
        </pc:spChg>
        <pc:spChg chg="del">
          <ac:chgData name="Raúl Antón" userId="daa3c90b-43e2-4a99-b926-a617490cf12f" providerId="ADAL" clId="{3769F564-EEAC-4083-B933-89DA6A0553B4}" dt="2022-06-28T21:43:41.830" v="8" actId="478"/>
          <ac:spMkLst>
            <pc:docMk/>
            <pc:sldMk cId="231569900" sldId="1079"/>
            <ac:spMk id="24" creationId="{4E97B4ED-2F9B-BFF3-3B32-AC00839120C2}"/>
          </ac:spMkLst>
        </pc:spChg>
        <pc:spChg chg="del">
          <ac:chgData name="Raúl Antón" userId="daa3c90b-43e2-4a99-b926-a617490cf12f" providerId="ADAL" clId="{3769F564-EEAC-4083-B933-89DA6A0553B4}" dt="2022-06-28T21:43:41.830" v="8" actId="478"/>
          <ac:spMkLst>
            <pc:docMk/>
            <pc:sldMk cId="231569900" sldId="1079"/>
            <ac:spMk id="25" creationId="{1E024A9E-4671-1AB3-C717-1374A7082C41}"/>
          </ac:spMkLst>
        </pc:spChg>
        <pc:spChg chg="del">
          <ac:chgData name="Raúl Antón" userId="daa3c90b-43e2-4a99-b926-a617490cf12f" providerId="ADAL" clId="{3769F564-EEAC-4083-B933-89DA6A0553B4}" dt="2022-06-28T21:43:41.830" v="8" actId="478"/>
          <ac:spMkLst>
            <pc:docMk/>
            <pc:sldMk cId="231569900" sldId="1079"/>
            <ac:spMk id="26" creationId="{B2B4BCF6-8598-8EA1-E069-3A4A7E8BA268}"/>
          </ac:spMkLst>
        </pc:spChg>
        <pc:spChg chg="del">
          <ac:chgData name="Raúl Antón" userId="daa3c90b-43e2-4a99-b926-a617490cf12f" providerId="ADAL" clId="{3769F564-EEAC-4083-B933-89DA6A0553B4}" dt="2022-06-28T21:43:41.830" v="8" actId="478"/>
          <ac:spMkLst>
            <pc:docMk/>
            <pc:sldMk cId="231569900" sldId="1079"/>
            <ac:spMk id="27" creationId="{EC77C4DE-2328-91EA-64CF-A8AE8C90C774}"/>
          </ac:spMkLst>
        </pc:spChg>
        <pc:spChg chg="del">
          <ac:chgData name="Raúl Antón" userId="daa3c90b-43e2-4a99-b926-a617490cf12f" providerId="ADAL" clId="{3769F564-EEAC-4083-B933-89DA6A0553B4}" dt="2022-06-28T21:43:41.830" v="8" actId="478"/>
          <ac:spMkLst>
            <pc:docMk/>
            <pc:sldMk cId="231569900" sldId="1079"/>
            <ac:spMk id="28" creationId="{2E8DFF5E-01BC-5059-B6E0-935E83BE5DB4}"/>
          </ac:spMkLst>
        </pc:spChg>
        <pc:spChg chg="add mod">
          <ac:chgData name="Raúl Antón" userId="daa3c90b-43e2-4a99-b926-a617490cf12f" providerId="ADAL" clId="{3769F564-EEAC-4083-B933-89DA6A0553B4}" dt="2022-06-28T21:43:46.664" v="10" actId="1076"/>
          <ac:spMkLst>
            <pc:docMk/>
            <pc:sldMk cId="231569900" sldId="1079"/>
            <ac:spMk id="29" creationId="{91D05A86-3EAB-374C-97C9-472DAD3C01CF}"/>
          </ac:spMkLst>
        </pc:spChg>
        <pc:spChg chg="add mod">
          <ac:chgData name="Raúl Antón" userId="daa3c90b-43e2-4a99-b926-a617490cf12f" providerId="ADAL" clId="{3769F564-EEAC-4083-B933-89DA6A0553B4}" dt="2022-06-28T21:43:46.664" v="10" actId="1076"/>
          <ac:spMkLst>
            <pc:docMk/>
            <pc:sldMk cId="231569900" sldId="1079"/>
            <ac:spMk id="30" creationId="{E8A909D4-236D-7495-AF98-BEBFCA95E402}"/>
          </ac:spMkLst>
        </pc:spChg>
        <pc:picChg chg="del">
          <ac:chgData name="Raúl Antón" userId="daa3c90b-43e2-4a99-b926-a617490cf12f" providerId="ADAL" clId="{3769F564-EEAC-4083-B933-89DA6A0553B4}" dt="2022-06-28T21:43:41.830" v="8" actId="478"/>
          <ac:picMkLst>
            <pc:docMk/>
            <pc:sldMk cId="231569900" sldId="1079"/>
            <ac:picMk id="15" creationId="{5978F296-147E-2205-7DC6-C0BC3E352E47}"/>
          </ac:picMkLst>
        </pc:picChg>
        <pc:picChg chg="add mod">
          <ac:chgData name="Raúl Antón" userId="daa3c90b-43e2-4a99-b926-a617490cf12f" providerId="ADAL" clId="{3769F564-EEAC-4083-B933-89DA6A0553B4}" dt="2022-06-28T21:43:46.664" v="10" actId="1076"/>
          <ac:picMkLst>
            <pc:docMk/>
            <pc:sldMk cId="231569900" sldId="1079"/>
            <ac:picMk id="17" creationId="{512CECF8-429F-59FD-B693-57CAE71DE65F}"/>
          </ac:picMkLst>
        </pc:picChg>
        <pc:picChg chg="add mod">
          <ac:chgData name="Raúl Antón" userId="daa3c90b-43e2-4a99-b926-a617490cf12f" providerId="ADAL" clId="{3769F564-EEAC-4083-B933-89DA6A0553B4}" dt="2022-06-28T21:43:46.664" v="10" actId="1076"/>
          <ac:picMkLst>
            <pc:docMk/>
            <pc:sldMk cId="231569900" sldId="1079"/>
            <ac:picMk id="18" creationId="{09FFD127-D8F9-158C-2780-DF582124B69F}"/>
          </ac:picMkLst>
        </pc:picChg>
        <pc:cxnChg chg="del">
          <ac:chgData name="Raúl Antón" userId="daa3c90b-43e2-4a99-b926-a617490cf12f" providerId="ADAL" clId="{3769F564-EEAC-4083-B933-89DA6A0553B4}" dt="2022-06-28T21:43:41.830" v="8" actId="478"/>
          <ac:cxnSpMkLst>
            <pc:docMk/>
            <pc:sldMk cId="231569900" sldId="1079"/>
            <ac:cxnSpMk id="22" creationId="{A04151D7-F4E0-B95E-481D-85452ECEB83D}"/>
          </ac:cxnSpMkLst>
        </pc:cxnChg>
      </pc:sldChg>
      <pc:sldChg chg="addSp delSp modSp add mod delAnim modAnim">
        <pc:chgData name="Raúl Antón" userId="daa3c90b-43e2-4a99-b926-a617490cf12f" providerId="ADAL" clId="{3769F564-EEAC-4083-B933-89DA6A0553B4}" dt="2022-06-28T21:44:26.064" v="14" actId="1076"/>
        <pc:sldMkLst>
          <pc:docMk/>
          <pc:sldMk cId="57180477" sldId="1080"/>
        </pc:sldMkLst>
        <pc:spChg chg="add mod">
          <ac:chgData name="Raúl Antón" userId="daa3c90b-43e2-4a99-b926-a617490cf12f" providerId="ADAL" clId="{3769F564-EEAC-4083-B933-89DA6A0553B4}" dt="2022-06-28T21:44:26.064" v="14" actId="1076"/>
          <ac:spMkLst>
            <pc:docMk/>
            <pc:sldMk cId="57180477" sldId="1080"/>
            <ac:spMk id="11" creationId="{3947BE1E-C5F2-C7A3-A957-FB81E2413BCB}"/>
          </ac:spMkLst>
        </pc:spChg>
        <pc:spChg chg="add mod">
          <ac:chgData name="Raúl Antón" userId="daa3c90b-43e2-4a99-b926-a617490cf12f" providerId="ADAL" clId="{3769F564-EEAC-4083-B933-89DA6A0553B4}" dt="2022-06-28T21:44:26.064" v="14" actId="1076"/>
          <ac:spMkLst>
            <pc:docMk/>
            <pc:sldMk cId="57180477" sldId="1080"/>
            <ac:spMk id="12" creationId="{E95154AB-563D-5E9C-97A4-06FCEC1B5312}"/>
          </ac:spMkLst>
        </pc:spChg>
        <pc:spChg chg="add mod">
          <ac:chgData name="Raúl Antón" userId="daa3c90b-43e2-4a99-b926-a617490cf12f" providerId="ADAL" clId="{3769F564-EEAC-4083-B933-89DA6A0553B4}" dt="2022-06-28T21:44:26.064" v="14" actId="1076"/>
          <ac:spMkLst>
            <pc:docMk/>
            <pc:sldMk cId="57180477" sldId="1080"/>
            <ac:spMk id="15" creationId="{1F8F0B36-A797-EBDC-643D-61D6D2C3EF5D}"/>
          </ac:spMkLst>
        </pc:spChg>
        <pc:spChg chg="add mod">
          <ac:chgData name="Raúl Antón" userId="daa3c90b-43e2-4a99-b926-a617490cf12f" providerId="ADAL" clId="{3769F564-EEAC-4083-B933-89DA6A0553B4}" dt="2022-06-28T21:44:26.064" v="14" actId="1076"/>
          <ac:spMkLst>
            <pc:docMk/>
            <pc:sldMk cId="57180477" sldId="1080"/>
            <ac:spMk id="16" creationId="{27D441F9-F027-A255-E5C3-E0545FE943F3}"/>
          </ac:spMkLst>
        </pc:spChg>
        <pc:spChg chg="del">
          <ac:chgData name="Raúl Antón" userId="daa3c90b-43e2-4a99-b926-a617490cf12f" providerId="ADAL" clId="{3769F564-EEAC-4083-B933-89DA6A0553B4}" dt="2022-06-28T21:44:22.468" v="12" actId="478"/>
          <ac:spMkLst>
            <pc:docMk/>
            <pc:sldMk cId="57180477" sldId="1080"/>
            <ac:spMk id="19" creationId="{0A7B7178-D281-A0AA-3E0E-1627903DBB3F}"/>
          </ac:spMkLst>
        </pc:spChg>
        <pc:spChg chg="add mod">
          <ac:chgData name="Raúl Antón" userId="daa3c90b-43e2-4a99-b926-a617490cf12f" providerId="ADAL" clId="{3769F564-EEAC-4083-B933-89DA6A0553B4}" dt="2022-06-28T21:44:26.064" v="14" actId="1076"/>
          <ac:spMkLst>
            <pc:docMk/>
            <pc:sldMk cId="57180477" sldId="1080"/>
            <ac:spMk id="21" creationId="{A5FBC3A2-088D-B124-2D8D-EE343AE857BA}"/>
          </ac:spMkLst>
        </pc:spChg>
        <pc:spChg chg="add mod">
          <ac:chgData name="Raúl Antón" userId="daa3c90b-43e2-4a99-b926-a617490cf12f" providerId="ADAL" clId="{3769F564-EEAC-4083-B933-89DA6A0553B4}" dt="2022-06-28T21:44:26.064" v="14" actId="1076"/>
          <ac:spMkLst>
            <pc:docMk/>
            <pc:sldMk cId="57180477" sldId="1080"/>
            <ac:spMk id="22" creationId="{3EBD828B-BF5F-42E2-3111-D51280F29F80}"/>
          </ac:spMkLst>
        </pc:spChg>
        <pc:spChg chg="add mod">
          <ac:chgData name="Raúl Antón" userId="daa3c90b-43e2-4a99-b926-a617490cf12f" providerId="ADAL" clId="{3769F564-EEAC-4083-B933-89DA6A0553B4}" dt="2022-06-28T21:44:26.064" v="14" actId="1076"/>
          <ac:spMkLst>
            <pc:docMk/>
            <pc:sldMk cId="57180477" sldId="1080"/>
            <ac:spMk id="24" creationId="{2FEB55FC-7EC0-960E-285A-8356F455123C}"/>
          </ac:spMkLst>
        </pc:spChg>
        <pc:spChg chg="del">
          <ac:chgData name="Raúl Antón" userId="daa3c90b-43e2-4a99-b926-a617490cf12f" providerId="ADAL" clId="{3769F564-EEAC-4083-B933-89DA6A0553B4}" dt="2022-06-28T21:44:22.468" v="12" actId="478"/>
          <ac:spMkLst>
            <pc:docMk/>
            <pc:sldMk cId="57180477" sldId="1080"/>
            <ac:spMk id="29" creationId="{91D05A86-3EAB-374C-97C9-472DAD3C01CF}"/>
          </ac:spMkLst>
        </pc:spChg>
        <pc:spChg chg="del">
          <ac:chgData name="Raúl Antón" userId="daa3c90b-43e2-4a99-b926-a617490cf12f" providerId="ADAL" clId="{3769F564-EEAC-4083-B933-89DA6A0553B4}" dt="2022-06-28T21:44:22.468" v="12" actId="478"/>
          <ac:spMkLst>
            <pc:docMk/>
            <pc:sldMk cId="57180477" sldId="1080"/>
            <ac:spMk id="30" creationId="{E8A909D4-236D-7495-AF98-BEBFCA95E402}"/>
          </ac:spMkLst>
        </pc:spChg>
        <pc:picChg chg="add mod">
          <ac:chgData name="Raúl Antón" userId="daa3c90b-43e2-4a99-b926-a617490cf12f" providerId="ADAL" clId="{3769F564-EEAC-4083-B933-89DA6A0553B4}" dt="2022-06-28T21:44:26.064" v="14" actId="1076"/>
          <ac:picMkLst>
            <pc:docMk/>
            <pc:sldMk cId="57180477" sldId="1080"/>
            <ac:picMk id="10" creationId="{F5D74E5E-7706-02FD-2420-5A3CDAFF037E}"/>
          </ac:picMkLst>
        </pc:picChg>
        <pc:picChg chg="del">
          <ac:chgData name="Raúl Antón" userId="daa3c90b-43e2-4a99-b926-a617490cf12f" providerId="ADAL" clId="{3769F564-EEAC-4083-B933-89DA6A0553B4}" dt="2022-06-28T21:44:22.468" v="12" actId="478"/>
          <ac:picMkLst>
            <pc:docMk/>
            <pc:sldMk cId="57180477" sldId="1080"/>
            <ac:picMk id="17" creationId="{512CECF8-429F-59FD-B693-57CAE71DE65F}"/>
          </ac:picMkLst>
        </pc:picChg>
        <pc:picChg chg="del">
          <ac:chgData name="Raúl Antón" userId="daa3c90b-43e2-4a99-b926-a617490cf12f" providerId="ADAL" clId="{3769F564-EEAC-4083-B933-89DA6A0553B4}" dt="2022-06-28T21:44:22.468" v="12" actId="478"/>
          <ac:picMkLst>
            <pc:docMk/>
            <pc:sldMk cId="57180477" sldId="1080"/>
            <ac:picMk id="18" creationId="{09FFD127-D8F9-158C-2780-DF582124B69F}"/>
          </ac:picMkLst>
        </pc:picChg>
        <pc:cxnChg chg="add mod">
          <ac:chgData name="Raúl Antón" userId="daa3c90b-43e2-4a99-b926-a617490cf12f" providerId="ADAL" clId="{3769F564-EEAC-4083-B933-89DA6A0553B4}" dt="2022-06-28T21:44:26.064" v="14" actId="1076"/>
          <ac:cxnSpMkLst>
            <pc:docMk/>
            <pc:sldMk cId="57180477" sldId="1080"/>
            <ac:cxnSpMk id="23" creationId="{DC1CA19B-6B73-0B1B-68BD-7D8DDD66DB81}"/>
          </ac:cxnSpMkLst>
        </pc:cxnChg>
      </pc:sldChg>
      <pc:sldChg chg="addSp delSp modSp add mod delAnim modAnim">
        <pc:chgData name="Raúl Antón" userId="daa3c90b-43e2-4a99-b926-a617490cf12f" providerId="ADAL" clId="{3769F564-EEAC-4083-B933-89DA6A0553B4}" dt="2022-06-28T21:44:59.861" v="20" actId="478"/>
        <pc:sldMkLst>
          <pc:docMk/>
          <pc:sldMk cId="1925699848" sldId="1081"/>
        </pc:sldMkLst>
        <pc:spChg chg="del">
          <ac:chgData name="Raúl Antón" userId="daa3c90b-43e2-4a99-b926-a617490cf12f" providerId="ADAL" clId="{3769F564-EEAC-4083-B933-89DA6A0553B4}" dt="2022-06-28T21:44:52.432" v="17" actId="478"/>
          <ac:spMkLst>
            <pc:docMk/>
            <pc:sldMk cId="1925699848" sldId="1081"/>
            <ac:spMk id="11" creationId="{3947BE1E-C5F2-C7A3-A957-FB81E2413BCB}"/>
          </ac:spMkLst>
        </pc:spChg>
        <pc:spChg chg="del">
          <ac:chgData name="Raúl Antón" userId="daa3c90b-43e2-4a99-b926-a617490cf12f" providerId="ADAL" clId="{3769F564-EEAC-4083-B933-89DA6A0553B4}" dt="2022-06-28T21:44:49.835" v="16" actId="478"/>
          <ac:spMkLst>
            <pc:docMk/>
            <pc:sldMk cId="1925699848" sldId="1081"/>
            <ac:spMk id="12" creationId="{E95154AB-563D-5E9C-97A4-06FCEC1B5312}"/>
          </ac:spMkLst>
        </pc:spChg>
        <pc:spChg chg="del">
          <ac:chgData name="Raúl Antón" userId="daa3c90b-43e2-4a99-b926-a617490cf12f" providerId="ADAL" clId="{3769F564-EEAC-4083-B933-89DA6A0553B4}" dt="2022-06-28T21:44:49.835" v="16" actId="478"/>
          <ac:spMkLst>
            <pc:docMk/>
            <pc:sldMk cId="1925699848" sldId="1081"/>
            <ac:spMk id="15" creationId="{1F8F0B36-A797-EBDC-643D-61D6D2C3EF5D}"/>
          </ac:spMkLst>
        </pc:spChg>
        <pc:spChg chg="del">
          <ac:chgData name="Raúl Antón" userId="daa3c90b-43e2-4a99-b926-a617490cf12f" providerId="ADAL" clId="{3769F564-EEAC-4083-B933-89DA6A0553B4}" dt="2022-06-28T21:44:49.835" v="16" actId="478"/>
          <ac:spMkLst>
            <pc:docMk/>
            <pc:sldMk cId="1925699848" sldId="1081"/>
            <ac:spMk id="16" creationId="{27D441F9-F027-A255-E5C3-E0545FE943F3}"/>
          </ac:spMkLst>
        </pc:spChg>
        <pc:spChg chg="add mod">
          <ac:chgData name="Raúl Antón" userId="daa3c90b-43e2-4a99-b926-a617490cf12f" providerId="ADAL" clId="{3769F564-EEAC-4083-B933-89DA6A0553B4}" dt="2022-06-28T21:44:56.222" v="19" actId="1076"/>
          <ac:spMkLst>
            <pc:docMk/>
            <pc:sldMk cId="1925699848" sldId="1081"/>
            <ac:spMk id="19" creationId="{2AACFEFD-DFD6-7E29-618B-82710918293C}"/>
          </ac:spMkLst>
        </pc:spChg>
        <pc:spChg chg="del">
          <ac:chgData name="Raúl Antón" userId="daa3c90b-43e2-4a99-b926-a617490cf12f" providerId="ADAL" clId="{3769F564-EEAC-4083-B933-89DA6A0553B4}" dt="2022-06-28T21:44:49.835" v="16" actId="478"/>
          <ac:spMkLst>
            <pc:docMk/>
            <pc:sldMk cId="1925699848" sldId="1081"/>
            <ac:spMk id="21" creationId="{A5FBC3A2-088D-B124-2D8D-EE343AE857BA}"/>
          </ac:spMkLst>
        </pc:spChg>
        <pc:spChg chg="del">
          <ac:chgData name="Raúl Antón" userId="daa3c90b-43e2-4a99-b926-a617490cf12f" providerId="ADAL" clId="{3769F564-EEAC-4083-B933-89DA6A0553B4}" dt="2022-06-28T21:44:49.835" v="16" actId="478"/>
          <ac:spMkLst>
            <pc:docMk/>
            <pc:sldMk cId="1925699848" sldId="1081"/>
            <ac:spMk id="22" creationId="{3EBD828B-BF5F-42E2-3111-D51280F29F80}"/>
          </ac:spMkLst>
        </pc:spChg>
        <pc:spChg chg="del">
          <ac:chgData name="Raúl Antón" userId="daa3c90b-43e2-4a99-b926-a617490cf12f" providerId="ADAL" clId="{3769F564-EEAC-4083-B933-89DA6A0553B4}" dt="2022-06-28T21:44:52.432" v="17" actId="478"/>
          <ac:spMkLst>
            <pc:docMk/>
            <pc:sldMk cId="1925699848" sldId="1081"/>
            <ac:spMk id="24" creationId="{2FEB55FC-7EC0-960E-285A-8356F455123C}"/>
          </ac:spMkLst>
        </pc:spChg>
        <pc:spChg chg="add mod">
          <ac:chgData name="Raúl Antón" userId="daa3c90b-43e2-4a99-b926-a617490cf12f" providerId="ADAL" clId="{3769F564-EEAC-4083-B933-89DA6A0553B4}" dt="2022-06-28T21:44:56.222" v="19" actId="1076"/>
          <ac:spMkLst>
            <pc:docMk/>
            <pc:sldMk cId="1925699848" sldId="1081"/>
            <ac:spMk id="25" creationId="{3940B294-7E60-D98D-19AF-BD8F693FB11D}"/>
          </ac:spMkLst>
        </pc:spChg>
        <pc:spChg chg="add mod">
          <ac:chgData name="Raúl Antón" userId="daa3c90b-43e2-4a99-b926-a617490cf12f" providerId="ADAL" clId="{3769F564-EEAC-4083-B933-89DA6A0553B4}" dt="2022-06-28T21:44:56.222" v="19" actId="1076"/>
          <ac:spMkLst>
            <pc:docMk/>
            <pc:sldMk cId="1925699848" sldId="1081"/>
            <ac:spMk id="26" creationId="{68E0AEA8-6231-41C7-70FC-8097CA47E7B8}"/>
          </ac:spMkLst>
        </pc:spChg>
        <pc:spChg chg="add del mod">
          <ac:chgData name="Raúl Antón" userId="daa3c90b-43e2-4a99-b926-a617490cf12f" providerId="ADAL" clId="{3769F564-EEAC-4083-B933-89DA6A0553B4}" dt="2022-06-28T21:44:59.861" v="20" actId="478"/>
          <ac:spMkLst>
            <pc:docMk/>
            <pc:sldMk cId="1925699848" sldId="1081"/>
            <ac:spMk id="27" creationId="{E9AAAAB7-214E-47FB-9A44-6B8FC4827FFC}"/>
          </ac:spMkLst>
        </pc:spChg>
        <pc:spChg chg="add del mod">
          <ac:chgData name="Raúl Antón" userId="daa3c90b-43e2-4a99-b926-a617490cf12f" providerId="ADAL" clId="{3769F564-EEAC-4083-B933-89DA6A0553B4}" dt="2022-06-28T21:44:59.861" v="20" actId="478"/>
          <ac:spMkLst>
            <pc:docMk/>
            <pc:sldMk cId="1925699848" sldId="1081"/>
            <ac:spMk id="28" creationId="{15926A43-92F6-E93F-700E-028C0EA9A73C}"/>
          </ac:spMkLst>
        </pc:spChg>
        <pc:picChg chg="del">
          <ac:chgData name="Raúl Antón" userId="daa3c90b-43e2-4a99-b926-a617490cf12f" providerId="ADAL" clId="{3769F564-EEAC-4083-B933-89DA6A0553B4}" dt="2022-06-28T21:44:49.835" v="16" actId="478"/>
          <ac:picMkLst>
            <pc:docMk/>
            <pc:sldMk cId="1925699848" sldId="1081"/>
            <ac:picMk id="10" creationId="{F5D74E5E-7706-02FD-2420-5A3CDAFF037E}"/>
          </ac:picMkLst>
        </pc:picChg>
        <pc:picChg chg="add mod">
          <ac:chgData name="Raúl Antón" userId="daa3c90b-43e2-4a99-b926-a617490cf12f" providerId="ADAL" clId="{3769F564-EEAC-4083-B933-89DA6A0553B4}" dt="2022-06-28T21:44:56.222" v="19" actId="1076"/>
          <ac:picMkLst>
            <pc:docMk/>
            <pc:sldMk cId="1925699848" sldId="1081"/>
            <ac:picMk id="17" creationId="{726A5901-AD59-9A29-52A4-4C2AE6E93DF0}"/>
          </ac:picMkLst>
        </pc:picChg>
        <pc:picChg chg="add mod">
          <ac:chgData name="Raúl Antón" userId="daa3c90b-43e2-4a99-b926-a617490cf12f" providerId="ADAL" clId="{3769F564-EEAC-4083-B933-89DA6A0553B4}" dt="2022-06-28T21:44:56.222" v="19" actId="1076"/>
          <ac:picMkLst>
            <pc:docMk/>
            <pc:sldMk cId="1925699848" sldId="1081"/>
            <ac:picMk id="18" creationId="{ED71CBD8-A36A-74F5-4EC1-117519BF243D}"/>
          </ac:picMkLst>
        </pc:picChg>
        <pc:cxnChg chg="del mod">
          <ac:chgData name="Raúl Antón" userId="daa3c90b-43e2-4a99-b926-a617490cf12f" providerId="ADAL" clId="{3769F564-EEAC-4083-B933-89DA6A0553B4}" dt="2022-06-28T21:44:52.432" v="17" actId="478"/>
          <ac:cxnSpMkLst>
            <pc:docMk/>
            <pc:sldMk cId="1925699848" sldId="1081"/>
            <ac:cxnSpMk id="23" creationId="{DC1CA19B-6B73-0B1B-68BD-7D8DDD66DB81}"/>
          </ac:cxnSpMkLst>
        </pc:cxnChg>
      </pc:sldChg>
    </pc:docChg>
  </pc:docChgLst>
  <pc:docChgLst>
    <pc:chgData name="Silvia Alvarado" userId="5fb066aa-ff0c-4c21-9f2f-c4e4870a1f36" providerId="ADAL" clId="{604C9BCB-45C9-4DC4-ADC8-7AF91D6F9C6D}"/>
    <pc:docChg chg="undo custSel addSld modSld sldOrd">
      <pc:chgData name="Silvia Alvarado" userId="5fb066aa-ff0c-4c21-9f2f-c4e4870a1f36" providerId="ADAL" clId="{604C9BCB-45C9-4DC4-ADC8-7AF91D6F9C6D}" dt="2021-11-09T18:14:08.880" v="2072" actId="729"/>
      <pc:docMkLst>
        <pc:docMk/>
      </pc:docMkLst>
      <pc:sldChg chg="addSp delSp modSp mod">
        <pc:chgData name="Silvia Alvarado" userId="5fb066aa-ff0c-4c21-9f2f-c4e4870a1f36" providerId="ADAL" clId="{604C9BCB-45C9-4DC4-ADC8-7AF91D6F9C6D}" dt="2021-11-09T14:45:15.668" v="38" actId="1076"/>
        <pc:sldMkLst>
          <pc:docMk/>
          <pc:sldMk cId="0" sldId="256"/>
        </pc:sldMkLst>
        <pc:spChg chg="mod">
          <ac:chgData name="Silvia Alvarado" userId="5fb066aa-ff0c-4c21-9f2f-c4e4870a1f36" providerId="ADAL" clId="{604C9BCB-45C9-4DC4-ADC8-7AF91D6F9C6D}" dt="2021-11-09T14:45:15.668" v="38" actId="1076"/>
          <ac:spMkLst>
            <pc:docMk/>
            <pc:sldMk cId="0" sldId="256"/>
            <ac:spMk id="89" creationId="{00000000-0000-0000-0000-000000000000}"/>
          </ac:spMkLst>
        </pc:spChg>
        <pc:spChg chg="del mod">
          <ac:chgData name="Silvia Alvarado" userId="5fb066aa-ff0c-4c21-9f2f-c4e4870a1f36" providerId="ADAL" clId="{604C9BCB-45C9-4DC4-ADC8-7AF91D6F9C6D}" dt="2021-11-09T14:44:58.406" v="34" actId="478"/>
          <ac:spMkLst>
            <pc:docMk/>
            <pc:sldMk cId="0" sldId="256"/>
            <ac:spMk id="90" creationId="{00000000-0000-0000-0000-000000000000}"/>
          </ac:spMkLst>
        </pc:spChg>
        <pc:spChg chg="mod">
          <ac:chgData name="Silvia Alvarado" userId="5fb066aa-ff0c-4c21-9f2f-c4e4870a1f36" providerId="ADAL" clId="{604C9BCB-45C9-4DC4-ADC8-7AF91D6F9C6D}" dt="2021-11-09T14:45:06.938" v="36" actId="1076"/>
          <ac:spMkLst>
            <pc:docMk/>
            <pc:sldMk cId="0" sldId="256"/>
            <ac:spMk id="92" creationId="{00000000-0000-0000-0000-000000000000}"/>
          </ac:spMkLst>
        </pc:spChg>
        <pc:picChg chg="add del mod modCrop">
          <ac:chgData name="Silvia Alvarado" userId="5fb066aa-ff0c-4c21-9f2f-c4e4870a1f36" providerId="ADAL" clId="{604C9BCB-45C9-4DC4-ADC8-7AF91D6F9C6D}" dt="2021-11-09T14:44:55.761" v="33" actId="478"/>
          <ac:picMkLst>
            <pc:docMk/>
            <pc:sldMk cId="0" sldId="256"/>
            <ac:picMk id="91" creationId="{00000000-0000-0000-0000-000000000000}"/>
          </ac:picMkLst>
        </pc:picChg>
      </pc:sldChg>
      <pc:sldChg chg="delSp modSp mod">
        <pc:chgData name="Silvia Alvarado" userId="5fb066aa-ff0c-4c21-9f2f-c4e4870a1f36" providerId="ADAL" clId="{604C9BCB-45C9-4DC4-ADC8-7AF91D6F9C6D}" dt="2021-11-09T14:50:13.685" v="109" actId="20577"/>
        <pc:sldMkLst>
          <pc:docMk/>
          <pc:sldMk cId="0" sldId="257"/>
        </pc:sldMkLst>
        <pc:spChg chg="del mod">
          <ac:chgData name="Silvia Alvarado" userId="5fb066aa-ff0c-4c21-9f2f-c4e4870a1f36" providerId="ADAL" clId="{604C9BCB-45C9-4DC4-ADC8-7AF91D6F9C6D}" dt="2021-11-09T14:46:12.541" v="51" actId="478"/>
          <ac:spMkLst>
            <pc:docMk/>
            <pc:sldMk cId="0" sldId="257"/>
            <ac:spMk id="98" creationId="{00000000-0000-0000-0000-000000000000}"/>
          </ac:spMkLst>
        </pc:spChg>
        <pc:spChg chg="mod">
          <ac:chgData name="Silvia Alvarado" userId="5fb066aa-ff0c-4c21-9f2f-c4e4870a1f36" providerId="ADAL" clId="{604C9BCB-45C9-4DC4-ADC8-7AF91D6F9C6D}" dt="2021-11-09T14:46:01.023" v="48" actId="1076"/>
          <ac:spMkLst>
            <pc:docMk/>
            <pc:sldMk cId="0" sldId="257"/>
            <ac:spMk id="100" creationId="{00000000-0000-0000-0000-000000000000}"/>
          </ac:spMkLst>
        </pc:spChg>
        <pc:spChg chg="mod">
          <ac:chgData name="Silvia Alvarado" userId="5fb066aa-ff0c-4c21-9f2f-c4e4870a1f36" providerId="ADAL" clId="{604C9BCB-45C9-4DC4-ADC8-7AF91D6F9C6D}" dt="2021-11-09T14:50:13.685" v="109" actId="20577"/>
          <ac:spMkLst>
            <pc:docMk/>
            <pc:sldMk cId="0" sldId="257"/>
            <ac:spMk id="101" creationId="{00000000-0000-0000-0000-000000000000}"/>
          </ac:spMkLst>
        </pc:spChg>
        <pc:picChg chg="del">
          <ac:chgData name="Silvia Alvarado" userId="5fb066aa-ff0c-4c21-9f2f-c4e4870a1f36" providerId="ADAL" clId="{604C9BCB-45C9-4DC4-ADC8-7AF91D6F9C6D}" dt="2021-11-09T14:45:23.142" v="39" actId="478"/>
          <ac:picMkLst>
            <pc:docMk/>
            <pc:sldMk cId="0" sldId="257"/>
            <ac:picMk id="99" creationId="{00000000-0000-0000-0000-000000000000}"/>
          </ac:picMkLst>
        </pc:picChg>
      </pc:sldChg>
      <pc:sldChg chg="mod modShow">
        <pc:chgData name="Silvia Alvarado" userId="5fb066aa-ff0c-4c21-9f2f-c4e4870a1f36" providerId="ADAL" clId="{604C9BCB-45C9-4DC4-ADC8-7AF91D6F9C6D}" dt="2021-11-09T15:44:39.570" v="1801" actId="729"/>
        <pc:sldMkLst>
          <pc:docMk/>
          <pc:sldMk cId="0" sldId="259"/>
        </pc:sldMkLst>
      </pc:sldChg>
      <pc:sldChg chg="modNotesTx">
        <pc:chgData name="Silvia Alvarado" userId="5fb066aa-ff0c-4c21-9f2f-c4e4870a1f36" providerId="ADAL" clId="{604C9BCB-45C9-4DC4-ADC8-7AF91D6F9C6D}" dt="2021-11-09T15:46:52.024" v="1833" actId="20577"/>
        <pc:sldMkLst>
          <pc:docMk/>
          <pc:sldMk cId="0" sldId="260"/>
        </pc:sldMkLst>
      </pc:sldChg>
      <pc:sldChg chg="mod modShow">
        <pc:chgData name="Silvia Alvarado" userId="5fb066aa-ff0c-4c21-9f2f-c4e4870a1f36" providerId="ADAL" clId="{604C9BCB-45C9-4DC4-ADC8-7AF91D6F9C6D}" dt="2021-11-09T17:53:46.804" v="2026" actId="729"/>
        <pc:sldMkLst>
          <pc:docMk/>
          <pc:sldMk cId="0" sldId="264"/>
        </pc:sldMkLst>
      </pc:sldChg>
      <pc:sldChg chg="addCm modCm">
        <pc:chgData name="Silvia Alvarado" userId="5fb066aa-ff0c-4c21-9f2f-c4e4870a1f36" providerId="ADAL" clId="{604C9BCB-45C9-4DC4-ADC8-7AF91D6F9C6D}" dt="2021-11-09T17:58:47.831" v="2054"/>
        <pc:sldMkLst>
          <pc:docMk/>
          <pc:sldMk cId="0" sldId="267"/>
        </pc:sldMkLst>
      </pc:sldChg>
      <pc:sldChg chg="modSp mod addCm modCm">
        <pc:chgData name="Silvia Alvarado" userId="5fb066aa-ff0c-4c21-9f2f-c4e4870a1f36" providerId="ADAL" clId="{604C9BCB-45C9-4DC4-ADC8-7AF91D6F9C6D}" dt="2021-11-09T15:02:23.072" v="711"/>
        <pc:sldMkLst>
          <pc:docMk/>
          <pc:sldMk cId="2689878143" sldId="336"/>
        </pc:sldMkLst>
        <pc:spChg chg="mod">
          <ac:chgData name="Silvia Alvarado" userId="5fb066aa-ff0c-4c21-9f2f-c4e4870a1f36" providerId="ADAL" clId="{604C9BCB-45C9-4DC4-ADC8-7AF91D6F9C6D}" dt="2021-11-09T15:02:00.594" v="710" actId="1035"/>
          <ac:spMkLst>
            <pc:docMk/>
            <pc:sldMk cId="2689878143" sldId="336"/>
            <ac:spMk id="5" creationId="{00000000-0000-0000-0000-000000000000}"/>
          </ac:spMkLst>
        </pc:spChg>
        <pc:spChg chg="mod">
          <ac:chgData name="Silvia Alvarado" userId="5fb066aa-ff0c-4c21-9f2f-c4e4870a1f36" providerId="ADAL" clId="{604C9BCB-45C9-4DC4-ADC8-7AF91D6F9C6D}" dt="2021-11-09T14:59:09.807" v="656" actId="20577"/>
          <ac:spMkLst>
            <pc:docMk/>
            <pc:sldMk cId="2689878143" sldId="336"/>
            <ac:spMk id="7" creationId="{77C161F0-F927-4903-8112-9CF332435D3D}"/>
          </ac:spMkLst>
        </pc:spChg>
      </pc:sldChg>
      <pc:sldChg chg="modSp mod addCm">
        <pc:chgData name="Silvia Alvarado" userId="5fb066aa-ff0c-4c21-9f2f-c4e4870a1f36" providerId="ADAL" clId="{604C9BCB-45C9-4DC4-ADC8-7AF91D6F9C6D}" dt="2021-11-09T15:02:43.801" v="712"/>
        <pc:sldMkLst>
          <pc:docMk/>
          <pc:sldMk cId="111992219" sldId="337"/>
        </pc:sldMkLst>
        <pc:spChg chg="mod">
          <ac:chgData name="Silvia Alvarado" userId="5fb066aa-ff0c-4c21-9f2f-c4e4870a1f36" providerId="ADAL" clId="{604C9BCB-45C9-4DC4-ADC8-7AF91D6F9C6D}" dt="2021-11-09T15:00:23.428" v="704" actId="20577"/>
          <ac:spMkLst>
            <pc:docMk/>
            <pc:sldMk cId="111992219" sldId="337"/>
            <ac:spMk id="11" creationId="{22A502FC-B6BD-4B46-9BAA-EDB6615B7BE9}"/>
          </ac:spMkLst>
        </pc:spChg>
      </pc:sldChg>
      <pc:sldChg chg="addSp modSp mod modNotesTx">
        <pc:chgData name="Silvia Alvarado" userId="5fb066aa-ff0c-4c21-9f2f-c4e4870a1f36" providerId="ADAL" clId="{604C9BCB-45C9-4DC4-ADC8-7AF91D6F9C6D}" dt="2021-11-09T15:34:00.996" v="1553" actId="20577"/>
        <pc:sldMkLst>
          <pc:docMk/>
          <pc:sldMk cId="784144656" sldId="338"/>
        </pc:sldMkLst>
        <pc:spChg chg="add mod">
          <ac:chgData name="Silvia Alvarado" userId="5fb066aa-ff0c-4c21-9f2f-c4e4870a1f36" providerId="ADAL" clId="{604C9BCB-45C9-4DC4-ADC8-7AF91D6F9C6D}" dt="2021-11-09T15:32:52.570" v="1271" actId="20577"/>
          <ac:spMkLst>
            <pc:docMk/>
            <pc:sldMk cId="784144656" sldId="338"/>
            <ac:spMk id="8" creationId="{9F90D6EE-9182-458A-B85B-4E1E134FDD8A}"/>
          </ac:spMkLst>
        </pc:spChg>
      </pc:sldChg>
      <pc:sldChg chg="add">
        <pc:chgData name="Silvia Alvarado" userId="5fb066aa-ff0c-4c21-9f2f-c4e4870a1f36" providerId="ADAL" clId="{604C9BCB-45C9-4DC4-ADC8-7AF91D6F9C6D}" dt="2021-11-09T16:08:25.187" v="1845"/>
        <pc:sldMkLst>
          <pc:docMk/>
          <pc:sldMk cId="457571178" sldId="424"/>
        </pc:sldMkLst>
      </pc:sldChg>
      <pc:sldChg chg="add mod modShow modNotesTx">
        <pc:chgData name="Silvia Alvarado" userId="5fb066aa-ff0c-4c21-9f2f-c4e4870a1f36" providerId="ADAL" clId="{604C9BCB-45C9-4DC4-ADC8-7AF91D6F9C6D}" dt="2021-11-09T18:14:08.880" v="2072" actId="729"/>
        <pc:sldMkLst>
          <pc:docMk/>
          <pc:sldMk cId="376385988" sldId="426"/>
        </pc:sldMkLst>
      </pc:sldChg>
      <pc:sldChg chg="add modNotesTx">
        <pc:chgData name="Silvia Alvarado" userId="5fb066aa-ff0c-4c21-9f2f-c4e4870a1f36" providerId="ADAL" clId="{604C9BCB-45C9-4DC4-ADC8-7AF91D6F9C6D}" dt="2021-11-09T16:27:40.188" v="1904" actId="6549"/>
        <pc:sldMkLst>
          <pc:docMk/>
          <pc:sldMk cId="3789451034" sldId="427"/>
        </pc:sldMkLst>
      </pc:sldChg>
      <pc:sldChg chg="add modNotesTx">
        <pc:chgData name="Silvia Alvarado" userId="5fb066aa-ff0c-4c21-9f2f-c4e4870a1f36" providerId="ADAL" clId="{604C9BCB-45C9-4DC4-ADC8-7AF91D6F9C6D}" dt="2021-11-09T16:28:11.632" v="1905"/>
        <pc:sldMkLst>
          <pc:docMk/>
          <pc:sldMk cId="1422013760" sldId="432"/>
        </pc:sldMkLst>
      </pc:sldChg>
      <pc:sldChg chg="add">
        <pc:chgData name="Silvia Alvarado" userId="5fb066aa-ff0c-4c21-9f2f-c4e4870a1f36" providerId="ADAL" clId="{604C9BCB-45C9-4DC4-ADC8-7AF91D6F9C6D}" dt="2021-11-09T18:07:47.303" v="2071"/>
        <pc:sldMkLst>
          <pc:docMk/>
          <pc:sldMk cId="897844887" sldId="634"/>
        </pc:sldMkLst>
      </pc:sldChg>
      <pc:sldChg chg="add">
        <pc:chgData name="Silvia Alvarado" userId="5fb066aa-ff0c-4c21-9f2f-c4e4870a1f36" providerId="ADAL" clId="{604C9BCB-45C9-4DC4-ADC8-7AF91D6F9C6D}" dt="2021-11-09T16:13:51.265" v="1849"/>
        <pc:sldMkLst>
          <pc:docMk/>
          <pc:sldMk cId="2427000565" sldId="648"/>
        </pc:sldMkLst>
      </pc:sldChg>
      <pc:sldChg chg="add">
        <pc:chgData name="Silvia Alvarado" userId="5fb066aa-ff0c-4c21-9f2f-c4e4870a1f36" providerId="ADAL" clId="{604C9BCB-45C9-4DC4-ADC8-7AF91D6F9C6D}" dt="2021-11-09T16:14:17.551" v="1850"/>
        <pc:sldMkLst>
          <pc:docMk/>
          <pc:sldMk cId="1906195832" sldId="650"/>
        </pc:sldMkLst>
      </pc:sldChg>
      <pc:sldChg chg="add">
        <pc:chgData name="Silvia Alvarado" userId="5fb066aa-ff0c-4c21-9f2f-c4e4870a1f36" providerId="ADAL" clId="{604C9BCB-45C9-4DC4-ADC8-7AF91D6F9C6D}" dt="2021-11-09T16:14:36.147" v="1851"/>
        <pc:sldMkLst>
          <pc:docMk/>
          <pc:sldMk cId="4242831870" sldId="651"/>
        </pc:sldMkLst>
      </pc:sldChg>
      <pc:sldChg chg="add">
        <pc:chgData name="Silvia Alvarado" userId="5fb066aa-ff0c-4c21-9f2f-c4e4870a1f36" providerId="ADAL" clId="{604C9BCB-45C9-4DC4-ADC8-7AF91D6F9C6D}" dt="2021-11-09T18:07:18.708" v="2069"/>
        <pc:sldMkLst>
          <pc:docMk/>
          <pc:sldMk cId="1480836261" sldId="658"/>
        </pc:sldMkLst>
      </pc:sldChg>
      <pc:sldChg chg="add">
        <pc:chgData name="Silvia Alvarado" userId="5fb066aa-ff0c-4c21-9f2f-c4e4870a1f36" providerId="ADAL" clId="{604C9BCB-45C9-4DC4-ADC8-7AF91D6F9C6D}" dt="2021-11-09T18:07:34.170" v="2070"/>
        <pc:sldMkLst>
          <pc:docMk/>
          <pc:sldMk cId="2167597962" sldId="698"/>
        </pc:sldMkLst>
      </pc:sldChg>
      <pc:sldChg chg="modSp mod">
        <pc:chgData name="Silvia Alvarado" userId="5fb066aa-ff0c-4c21-9f2f-c4e4870a1f36" providerId="ADAL" clId="{604C9BCB-45C9-4DC4-ADC8-7AF91D6F9C6D}" dt="2021-11-09T16:03:21.440" v="1844" actId="122"/>
        <pc:sldMkLst>
          <pc:docMk/>
          <pc:sldMk cId="0" sldId="745"/>
        </pc:sldMkLst>
        <pc:spChg chg="mod">
          <ac:chgData name="Silvia Alvarado" userId="5fb066aa-ff0c-4c21-9f2f-c4e4870a1f36" providerId="ADAL" clId="{604C9BCB-45C9-4DC4-ADC8-7AF91D6F9C6D}" dt="2021-11-09T15:11:34.003" v="864" actId="120"/>
          <ac:spMkLst>
            <pc:docMk/>
            <pc:sldMk cId="0" sldId="745"/>
            <ac:spMk id="5" creationId="{D2D91FF3-22FF-4DDF-8B3A-B6CABFB2CBE1}"/>
          </ac:spMkLst>
        </pc:spChg>
        <pc:spChg chg="mod">
          <ac:chgData name="Silvia Alvarado" userId="5fb066aa-ff0c-4c21-9f2f-c4e4870a1f36" providerId="ADAL" clId="{604C9BCB-45C9-4DC4-ADC8-7AF91D6F9C6D}" dt="2021-11-09T16:03:21.440" v="1844" actId="122"/>
          <ac:spMkLst>
            <pc:docMk/>
            <pc:sldMk cId="0" sldId="745"/>
            <ac:spMk id="108" creationId="{00000000-0000-0000-0000-000000000000}"/>
          </ac:spMkLst>
        </pc:spChg>
      </pc:sldChg>
      <pc:sldChg chg="addSp modSp mod modNotesTx">
        <pc:chgData name="Silvia Alvarado" userId="5fb066aa-ff0c-4c21-9f2f-c4e4870a1f36" providerId="ADAL" clId="{604C9BCB-45C9-4DC4-ADC8-7AF91D6F9C6D}" dt="2021-11-09T15:28:43.311" v="1072" actId="20577"/>
        <pc:sldMkLst>
          <pc:docMk/>
          <pc:sldMk cId="418212961" sldId="746"/>
        </pc:sldMkLst>
        <pc:spChg chg="add mod">
          <ac:chgData name="Silvia Alvarado" userId="5fb066aa-ff0c-4c21-9f2f-c4e4870a1f36" providerId="ADAL" clId="{604C9BCB-45C9-4DC4-ADC8-7AF91D6F9C6D}" dt="2021-11-09T15:27:37.629" v="909" actId="20577"/>
          <ac:spMkLst>
            <pc:docMk/>
            <pc:sldMk cId="418212961" sldId="746"/>
            <ac:spMk id="8" creationId="{B282D9D3-ADFA-4131-88EB-4202459FE448}"/>
          </ac:spMkLst>
        </pc:spChg>
      </pc:sldChg>
      <pc:sldChg chg="addSp modSp mod modNotesTx">
        <pc:chgData name="Silvia Alvarado" userId="5fb066aa-ff0c-4c21-9f2f-c4e4870a1f36" providerId="ADAL" clId="{604C9BCB-45C9-4DC4-ADC8-7AF91D6F9C6D}" dt="2021-11-09T15:44:07.479" v="1800" actId="20577"/>
        <pc:sldMkLst>
          <pc:docMk/>
          <pc:sldMk cId="3164400994" sldId="747"/>
        </pc:sldMkLst>
        <pc:spChg chg="add mod">
          <ac:chgData name="Silvia Alvarado" userId="5fb066aa-ff0c-4c21-9f2f-c4e4870a1f36" providerId="ADAL" clId="{604C9BCB-45C9-4DC4-ADC8-7AF91D6F9C6D}" dt="2021-11-09T15:42:50.798" v="1643" actId="20577"/>
          <ac:spMkLst>
            <pc:docMk/>
            <pc:sldMk cId="3164400994" sldId="747"/>
            <ac:spMk id="8" creationId="{88ACCF14-2A34-4E1C-9D37-4A648877ECC3}"/>
          </ac:spMkLst>
        </pc:spChg>
      </pc:sldChg>
      <pc:sldChg chg="addSp modSp mod">
        <pc:chgData name="Silvia Alvarado" userId="5fb066aa-ff0c-4c21-9f2f-c4e4870a1f36" providerId="ADAL" clId="{604C9BCB-45C9-4DC4-ADC8-7AF91D6F9C6D}" dt="2021-11-09T15:30:19.421" v="1165" actId="20577"/>
        <pc:sldMkLst>
          <pc:docMk/>
          <pc:sldMk cId="2245525033" sldId="748"/>
        </pc:sldMkLst>
        <pc:spChg chg="add mod">
          <ac:chgData name="Silvia Alvarado" userId="5fb066aa-ff0c-4c21-9f2f-c4e4870a1f36" providerId="ADAL" clId="{604C9BCB-45C9-4DC4-ADC8-7AF91D6F9C6D}" dt="2021-11-09T15:30:19.421" v="1165" actId="20577"/>
          <ac:spMkLst>
            <pc:docMk/>
            <pc:sldMk cId="2245525033" sldId="748"/>
            <ac:spMk id="7" creationId="{2E0B4263-D0EA-4BB5-92B1-8EE60395AD57}"/>
          </ac:spMkLst>
        </pc:spChg>
        <pc:spChg chg="mod">
          <ac:chgData name="Silvia Alvarado" userId="5fb066aa-ff0c-4c21-9f2f-c4e4870a1f36" providerId="ADAL" clId="{604C9BCB-45C9-4DC4-ADC8-7AF91D6F9C6D}" dt="2021-11-09T15:12:53.567" v="865" actId="1076"/>
          <ac:spMkLst>
            <pc:docMk/>
            <pc:sldMk cId="2245525033" sldId="748"/>
            <ac:spMk id="13" creationId="{D1429B2E-45AB-4BC2-9800-5AA0BB87CE56}"/>
          </ac:spMkLst>
        </pc:spChg>
      </pc:sldChg>
      <pc:sldChg chg="mod modShow">
        <pc:chgData name="Silvia Alvarado" userId="5fb066aa-ff0c-4c21-9f2f-c4e4870a1f36" providerId="ADAL" clId="{604C9BCB-45C9-4DC4-ADC8-7AF91D6F9C6D}" dt="2021-11-09T18:06:36.402" v="2055" actId="729"/>
        <pc:sldMkLst>
          <pc:docMk/>
          <pc:sldMk cId="1832408305" sldId="750"/>
        </pc:sldMkLst>
      </pc:sldChg>
      <pc:sldChg chg="modSp mod">
        <pc:chgData name="Silvia Alvarado" userId="5fb066aa-ff0c-4c21-9f2f-c4e4870a1f36" providerId="ADAL" clId="{604C9BCB-45C9-4DC4-ADC8-7AF91D6F9C6D}" dt="2021-11-09T15:57:09.774" v="1837" actId="20577"/>
        <pc:sldMkLst>
          <pc:docMk/>
          <pc:sldMk cId="3384368918" sldId="767"/>
        </pc:sldMkLst>
        <pc:spChg chg="mod">
          <ac:chgData name="Silvia Alvarado" userId="5fb066aa-ff0c-4c21-9f2f-c4e4870a1f36" providerId="ADAL" clId="{604C9BCB-45C9-4DC4-ADC8-7AF91D6F9C6D}" dt="2021-11-09T15:57:09.774" v="1837" actId="20577"/>
          <ac:spMkLst>
            <pc:docMk/>
            <pc:sldMk cId="3384368918" sldId="767"/>
            <ac:spMk id="123" creationId="{00000000-0000-0000-0000-000000000000}"/>
          </ac:spMkLst>
        </pc:spChg>
      </pc:sldChg>
      <pc:sldChg chg="modSp mod">
        <pc:chgData name="Silvia Alvarado" userId="5fb066aa-ff0c-4c21-9f2f-c4e4870a1f36" providerId="ADAL" clId="{604C9BCB-45C9-4DC4-ADC8-7AF91D6F9C6D}" dt="2021-11-09T15:57:34.725" v="1838" actId="20577"/>
        <pc:sldMkLst>
          <pc:docMk/>
          <pc:sldMk cId="3653712723" sldId="769"/>
        </pc:sldMkLst>
        <pc:spChg chg="mod">
          <ac:chgData name="Silvia Alvarado" userId="5fb066aa-ff0c-4c21-9f2f-c4e4870a1f36" providerId="ADAL" clId="{604C9BCB-45C9-4DC4-ADC8-7AF91D6F9C6D}" dt="2021-11-09T15:57:34.725" v="1838" actId="20577"/>
          <ac:spMkLst>
            <pc:docMk/>
            <pc:sldMk cId="3653712723" sldId="769"/>
            <ac:spMk id="123" creationId="{00000000-0000-0000-0000-000000000000}"/>
          </ac:spMkLst>
        </pc:spChg>
      </pc:sldChg>
      <pc:sldChg chg="modSp mod ord">
        <pc:chgData name="Silvia Alvarado" userId="5fb066aa-ff0c-4c21-9f2f-c4e4870a1f36" providerId="ADAL" clId="{604C9BCB-45C9-4DC4-ADC8-7AF91D6F9C6D}" dt="2021-11-09T15:45:55.059" v="1803"/>
        <pc:sldMkLst>
          <pc:docMk/>
          <pc:sldMk cId="0" sldId="770"/>
        </pc:sldMkLst>
        <pc:spChg chg="mod">
          <ac:chgData name="Silvia Alvarado" userId="5fb066aa-ff0c-4c21-9f2f-c4e4870a1f36" providerId="ADAL" clId="{604C9BCB-45C9-4DC4-ADC8-7AF91D6F9C6D}" dt="2021-11-09T15:10:35.571" v="857" actId="255"/>
          <ac:spMkLst>
            <pc:docMk/>
            <pc:sldMk cId="0" sldId="770"/>
            <ac:spMk id="108" creationId="{00000000-0000-0000-0000-000000000000}"/>
          </ac:spMkLst>
        </pc:spChg>
      </pc:sldChg>
      <pc:sldChg chg="modSp mod">
        <pc:chgData name="Silvia Alvarado" userId="5fb066aa-ff0c-4c21-9f2f-c4e4870a1f36" providerId="ADAL" clId="{604C9BCB-45C9-4DC4-ADC8-7AF91D6F9C6D}" dt="2021-11-09T17:53:37.354" v="2025" actId="20577"/>
        <pc:sldMkLst>
          <pc:docMk/>
          <pc:sldMk cId="3775261823" sldId="771"/>
        </pc:sldMkLst>
        <pc:spChg chg="mod">
          <ac:chgData name="Silvia Alvarado" userId="5fb066aa-ff0c-4c21-9f2f-c4e4870a1f36" providerId="ADAL" clId="{604C9BCB-45C9-4DC4-ADC8-7AF91D6F9C6D}" dt="2021-11-09T17:53:37.354" v="2025" actId="20577"/>
          <ac:spMkLst>
            <pc:docMk/>
            <pc:sldMk cId="3775261823" sldId="771"/>
            <ac:spMk id="108" creationId="{00000000-0000-0000-0000-000000000000}"/>
          </ac:spMkLst>
        </pc:spChg>
      </pc:sldChg>
      <pc:sldChg chg="modSp mod">
        <pc:chgData name="Silvia Alvarado" userId="5fb066aa-ff0c-4c21-9f2f-c4e4870a1f36" providerId="ADAL" clId="{604C9BCB-45C9-4DC4-ADC8-7AF91D6F9C6D}" dt="2021-11-09T18:07:01.298" v="2068" actId="255"/>
        <pc:sldMkLst>
          <pc:docMk/>
          <pc:sldMk cId="3947402477" sldId="772"/>
        </pc:sldMkLst>
        <pc:spChg chg="mod">
          <ac:chgData name="Silvia Alvarado" userId="5fb066aa-ff0c-4c21-9f2f-c4e4870a1f36" providerId="ADAL" clId="{604C9BCB-45C9-4DC4-ADC8-7AF91D6F9C6D}" dt="2021-11-09T18:07:01.298" v="2068" actId="255"/>
          <ac:spMkLst>
            <pc:docMk/>
            <pc:sldMk cId="3947402477" sldId="772"/>
            <ac:spMk id="108" creationId="{00000000-0000-0000-0000-000000000000}"/>
          </ac:spMkLst>
        </pc:spChg>
      </pc:sldChg>
      <pc:sldChg chg="ord">
        <pc:chgData name="Silvia Alvarado" userId="5fb066aa-ff0c-4c21-9f2f-c4e4870a1f36" providerId="ADAL" clId="{604C9BCB-45C9-4DC4-ADC8-7AF91D6F9C6D}" dt="2021-11-09T17:41:27.501" v="2005"/>
        <pc:sldMkLst>
          <pc:docMk/>
          <pc:sldMk cId="4068000268" sldId="782"/>
        </pc:sldMkLst>
      </pc:sldChg>
      <pc:sldChg chg="modSp mod">
        <pc:chgData name="Silvia Alvarado" userId="5fb066aa-ff0c-4c21-9f2f-c4e4870a1f36" providerId="ADAL" clId="{604C9BCB-45C9-4DC4-ADC8-7AF91D6F9C6D}" dt="2021-11-09T15:09:50.104" v="849" actId="1076"/>
        <pc:sldMkLst>
          <pc:docMk/>
          <pc:sldMk cId="485757133" sldId="791"/>
        </pc:sldMkLst>
        <pc:spChg chg="mod">
          <ac:chgData name="Silvia Alvarado" userId="5fb066aa-ff0c-4c21-9f2f-c4e4870a1f36" providerId="ADAL" clId="{604C9BCB-45C9-4DC4-ADC8-7AF91D6F9C6D}" dt="2021-11-09T15:09:43.514" v="848" actId="14100"/>
          <ac:spMkLst>
            <pc:docMk/>
            <pc:sldMk cId="485757133" sldId="791"/>
            <ac:spMk id="19" creationId="{00000000-0000-0000-0000-000000000000}"/>
          </ac:spMkLst>
        </pc:spChg>
        <pc:spChg chg="mod">
          <ac:chgData name="Silvia Alvarado" userId="5fb066aa-ff0c-4c21-9f2f-c4e4870a1f36" providerId="ADAL" clId="{604C9BCB-45C9-4DC4-ADC8-7AF91D6F9C6D}" dt="2021-11-09T15:09:31.511" v="841" actId="20577"/>
          <ac:spMkLst>
            <pc:docMk/>
            <pc:sldMk cId="485757133" sldId="791"/>
            <ac:spMk id="20" creationId="{00000000-0000-0000-0000-000000000000}"/>
          </ac:spMkLst>
        </pc:spChg>
        <pc:spChg chg="mod">
          <ac:chgData name="Silvia Alvarado" userId="5fb066aa-ff0c-4c21-9f2f-c4e4870a1f36" providerId="ADAL" clId="{604C9BCB-45C9-4DC4-ADC8-7AF91D6F9C6D}" dt="2021-11-09T15:09:50.104" v="849" actId="1076"/>
          <ac:spMkLst>
            <pc:docMk/>
            <pc:sldMk cId="485757133" sldId="791"/>
            <ac:spMk id="21" creationId="{00000000-0000-0000-0000-000000000000}"/>
          </ac:spMkLst>
        </pc:spChg>
        <pc:spChg chg="mod">
          <ac:chgData name="Silvia Alvarado" userId="5fb066aa-ff0c-4c21-9f2f-c4e4870a1f36" providerId="ADAL" clId="{604C9BCB-45C9-4DC4-ADC8-7AF91D6F9C6D}" dt="2021-11-09T15:09:34.661" v="844" actId="20577"/>
          <ac:spMkLst>
            <pc:docMk/>
            <pc:sldMk cId="485757133" sldId="791"/>
            <ac:spMk id="22" creationId="{00000000-0000-0000-0000-000000000000}"/>
          </ac:spMkLst>
        </pc:spChg>
        <pc:spChg chg="mod">
          <ac:chgData name="Silvia Alvarado" userId="5fb066aa-ff0c-4c21-9f2f-c4e4870a1f36" providerId="ADAL" clId="{604C9BCB-45C9-4DC4-ADC8-7AF91D6F9C6D}" dt="2021-11-09T15:09:37.364" v="847" actId="20577"/>
          <ac:spMkLst>
            <pc:docMk/>
            <pc:sldMk cId="485757133" sldId="791"/>
            <ac:spMk id="24" creationId="{00000000-0000-0000-0000-000000000000}"/>
          </ac:spMkLst>
        </pc:spChg>
      </pc:sldChg>
      <pc:sldChg chg="modSp mod">
        <pc:chgData name="Silvia Alvarado" userId="5fb066aa-ff0c-4c21-9f2f-c4e4870a1f36" providerId="ADAL" clId="{604C9BCB-45C9-4DC4-ADC8-7AF91D6F9C6D}" dt="2021-11-09T15:01:22.275" v="707"/>
        <pc:sldMkLst>
          <pc:docMk/>
          <pc:sldMk cId="3172445523" sldId="792"/>
        </pc:sldMkLst>
        <pc:spChg chg="mod">
          <ac:chgData name="Silvia Alvarado" userId="5fb066aa-ff0c-4c21-9f2f-c4e4870a1f36" providerId="ADAL" clId="{604C9BCB-45C9-4DC4-ADC8-7AF91D6F9C6D}" dt="2021-11-09T15:01:22.275" v="707"/>
          <ac:spMkLst>
            <pc:docMk/>
            <pc:sldMk cId="3172445523" sldId="792"/>
            <ac:spMk id="7" creationId="{77C161F0-F927-4903-8112-9CF332435D3D}"/>
          </ac:spMkLst>
        </pc:spChg>
      </pc:sldChg>
      <pc:sldChg chg="modSp add mod addCm modNotesTx">
        <pc:chgData name="Silvia Alvarado" userId="5fb066aa-ff0c-4c21-9f2f-c4e4870a1f36" providerId="ADAL" clId="{604C9BCB-45C9-4DC4-ADC8-7AF91D6F9C6D}" dt="2021-11-09T17:57:44.662" v="2052"/>
        <pc:sldMkLst>
          <pc:docMk/>
          <pc:sldMk cId="2285398961" sldId="800"/>
        </pc:sldMkLst>
        <pc:spChg chg="mod">
          <ac:chgData name="Silvia Alvarado" userId="5fb066aa-ff0c-4c21-9f2f-c4e4870a1f36" providerId="ADAL" clId="{604C9BCB-45C9-4DC4-ADC8-7AF91D6F9C6D}" dt="2021-11-09T16:20:32.982" v="1856" actId="14100"/>
          <ac:spMkLst>
            <pc:docMk/>
            <pc:sldMk cId="2285398961" sldId="800"/>
            <ac:spMk id="6" creationId="{BAF1249D-18C2-4802-BF2E-B40C5EF3F894}"/>
          </ac:spMkLst>
        </pc:spChg>
        <pc:spChg chg="mod">
          <ac:chgData name="Silvia Alvarado" userId="5fb066aa-ff0c-4c21-9f2f-c4e4870a1f36" providerId="ADAL" clId="{604C9BCB-45C9-4DC4-ADC8-7AF91D6F9C6D}" dt="2021-11-09T17:57:05.723" v="2049" actId="313"/>
          <ac:spMkLst>
            <pc:docMk/>
            <pc:sldMk cId="2285398961" sldId="800"/>
            <ac:spMk id="7" creationId="{77C161F0-F927-4903-8112-9CF332435D3D}"/>
          </ac:spMkLst>
        </pc:spChg>
      </pc:sldChg>
      <pc:sldChg chg="modSp add mod modNotesTx">
        <pc:chgData name="Silvia Alvarado" userId="5fb066aa-ff0c-4c21-9f2f-c4e4870a1f36" providerId="ADAL" clId="{604C9BCB-45C9-4DC4-ADC8-7AF91D6F9C6D}" dt="2021-11-09T17:57:18.631" v="2051" actId="6549"/>
        <pc:sldMkLst>
          <pc:docMk/>
          <pc:sldMk cId="4083324095" sldId="801"/>
        </pc:sldMkLst>
        <pc:spChg chg="mod">
          <ac:chgData name="Silvia Alvarado" userId="5fb066aa-ff0c-4c21-9f2f-c4e4870a1f36" providerId="ADAL" clId="{604C9BCB-45C9-4DC4-ADC8-7AF91D6F9C6D}" dt="2021-11-09T17:57:18.631" v="2051" actId="6549"/>
          <ac:spMkLst>
            <pc:docMk/>
            <pc:sldMk cId="4083324095" sldId="801"/>
            <ac:spMk id="7" creationId="{77C161F0-F927-4903-8112-9CF332435D3D}"/>
          </ac:spMkLst>
        </pc:spChg>
      </pc:sldChg>
      <pc:sldChg chg="addSp modSp add mod modNotesTx">
        <pc:chgData name="Silvia Alvarado" userId="5fb066aa-ff0c-4c21-9f2f-c4e4870a1f36" providerId="ADAL" clId="{604C9BCB-45C9-4DC4-ADC8-7AF91D6F9C6D}" dt="2021-11-09T16:24:34.549" v="1895" actId="20577"/>
        <pc:sldMkLst>
          <pc:docMk/>
          <pc:sldMk cId="4083655843" sldId="802"/>
        </pc:sldMkLst>
        <pc:spChg chg="mod">
          <ac:chgData name="Silvia Alvarado" userId="5fb066aa-ff0c-4c21-9f2f-c4e4870a1f36" providerId="ADAL" clId="{604C9BCB-45C9-4DC4-ADC8-7AF91D6F9C6D}" dt="2021-11-09T16:23:51.436" v="1891" actId="6549"/>
          <ac:spMkLst>
            <pc:docMk/>
            <pc:sldMk cId="4083655843" sldId="802"/>
            <ac:spMk id="7" creationId="{77C161F0-F927-4903-8112-9CF332435D3D}"/>
          </ac:spMkLst>
        </pc:spChg>
        <pc:picChg chg="add mod">
          <ac:chgData name="Silvia Alvarado" userId="5fb066aa-ff0c-4c21-9f2f-c4e4870a1f36" providerId="ADAL" clId="{604C9BCB-45C9-4DC4-ADC8-7AF91D6F9C6D}" dt="2021-11-09T16:24:02.074" v="1892"/>
          <ac:picMkLst>
            <pc:docMk/>
            <pc:sldMk cId="4083655843" sldId="802"/>
            <ac:picMk id="10" creationId="{34E1C322-2847-4BAE-B119-4320354115B8}"/>
          </ac:picMkLst>
        </pc:picChg>
      </pc:sldChg>
      <pc:sldChg chg="modSp add mod addCm">
        <pc:chgData name="Silvia Alvarado" userId="5fb066aa-ff0c-4c21-9f2f-c4e4870a1f36" providerId="ADAL" clId="{604C9BCB-45C9-4DC4-ADC8-7AF91D6F9C6D}" dt="2021-11-09T17:51:58.890" v="2007"/>
        <pc:sldMkLst>
          <pc:docMk/>
          <pc:sldMk cId="1525789878" sldId="803"/>
        </pc:sldMkLst>
        <pc:spChg chg="mod">
          <ac:chgData name="Silvia Alvarado" userId="5fb066aa-ff0c-4c21-9f2f-c4e4870a1f36" providerId="ADAL" clId="{604C9BCB-45C9-4DC4-ADC8-7AF91D6F9C6D}" dt="2021-11-09T17:51:06.811" v="2006" actId="1076"/>
          <ac:spMkLst>
            <pc:docMk/>
            <pc:sldMk cId="1525789878" sldId="803"/>
            <ac:spMk id="107" creationId="{00000000-0000-0000-0000-000000000000}"/>
          </ac:spMkLst>
        </pc:spChg>
        <pc:spChg chg="mod">
          <ac:chgData name="Silvia Alvarado" userId="5fb066aa-ff0c-4c21-9f2f-c4e4870a1f36" providerId="ADAL" clId="{604C9BCB-45C9-4DC4-ADC8-7AF91D6F9C6D}" dt="2021-11-09T17:24:51.897" v="2003" actId="20577"/>
          <ac:spMkLst>
            <pc:docMk/>
            <pc:sldMk cId="1525789878" sldId="803"/>
            <ac:spMk id="10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PE" sz="1200" b="0" i="0" u="none" strike="noStrike" cap="none">
                <a:solidFill>
                  <a:schemeClr val="dk1"/>
                </a:solidFill>
                <a:latin typeface="Arial"/>
                <a:ea typeface="Arial"/>
                <a:cs typeface="Arial"/>
                <a:sym typeface="Arial"/>
              </a:rPr>
              <a:t>‹Nº›</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92352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54706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393294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442694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60531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924374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735933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240319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22686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768781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1126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46235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7321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PE" dirty="0"/>
              <a:t>Solicitar participación de los asistentes para que analicen las diferentes malas prácticas que observan en la construcción</a:t>
            </a:r>
            <a:endParaRPr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7962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Explicar la importancia de utilizar EPP en obra. No hay </a:t>
            </a:r>
            <a:r>
              <a:rPr lang="es-ES" dirty="0" err="1"/>
              <a:t>arnes</a:t>
            </a:r>
            <a:r>
              <a:rPr lang="es-ES" dirty="0"/>
              <a:t>, no hay línea de vida, no hay andamios, y no EPP.</a:t>
            </a:r>
          </a:p>
          <a:p>
            <a:pPr marL="0" lvl="0" indent="0" algn="l" rtl="0">
              <a:lnSpc>
                <a:spcPct val="100000"/>
              </a:lnSpc>
              <a:spcBef>
                <a:spcPts val="0"/>
              </a:spcBef>
              <a:spcAft>
                <a:spcPts val="0"/>
              </a:spcAft>
              <a:buSzPts val="1400"/>
              <a:buNone/>
            </a:pPr>
            <a:endParaRPr lang="es-ES" baseline="0" dirty="0"/>
          </a:p>
          <a:p>
            <a:pPr marL="0" lvl="0" indent="0" algn="l" rtl="0">
              <a:lnSpc>
                <a:spcPct val="100000"/>
              </a:lnSpc>
              <a:spcBef>
                <a:spcPts val="0"/>
              </a:spcBef>
              <a:spcAft>
                <a:spcPts val="0"/>
              </a:spcAft>
              <a:buSzPts val="1400"/>
              <a:buNone/>
            </a:pPr>
            <a:r>
              <a:rPr lang="es-ES" baseline="0" dirty="0"/>
              <a:t>Guía del participante: página 35</a:t>
            </a: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355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None/>
              <a:tabLst/>
              <a:defRPr/>
            </a:pPr>
            <a:r>
              <a:rPr lang="es-ES" dirty="0"/>
              <a:t>Mala práctica relevante, asentar la cimentación sobre suelo de relleno y arena suelta en pendiente. </a:t>
            </a:r>
          </a:p>
          <a:p>
            <a:pPr marL="0" lvl="0" indent="0" algn="l" rtl="0">
              <a:lnSpc>
                <a:spcPct val="100000"/>
              </a:lnSpc>
              <a:spcBef>
                <a:spcPts val="0"/>
              </a:spcBef>
              <a:spcAft>
                <a:spcPts val="0"/>
              </a:spcAft>
              <a:buSzPts val="1400"/>
              <a:buNone/>
            </a:pPr>
            <a:endParaRPr lang="es-ES" baseline="0" dirty="0"/>
          </a:p>
          <a:p>
            <a:pPr marL="0" lvl="0" indent="0" algn="l" rtl="0">
              <a:lnSpc>
                <a:spcPct val="100000"/>
              </a:lnSpc>
              <a:spcBef>
                <a:spcPts val="0"/>
              </a:spcBef>
              <a:spcAft>
                <a:spcPts val="0"/>
              </a:spcAft>
              <a:buSzPts val="1400"/>
              <a:buNone/>
            </a:pPr>
            <a:r>
              <a:rPr lang="es-ES" baseline="0" dirty="0"/>
              <a:t>Guía del participante: página 35</a:t>
            </a:r>
            <a:endParaRPr lang="es-ES" dirty="0"/>
          </a:p>
          <a:p>
            <a:pPr marL="0" indent="0">
              <a:buFont typeface="Wingdings" panose="05000000000000000000" pitchFamily="2" charset="2"/>
              <a:buNone/>
            </a:pPr>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0170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s-ES" dirty="0"/>
              <a:t>Mala práctica relevante, excavación de la cimentación y como afecta a la cimentación vecina conociendo el tipo de suelo blando. </a:t>
            </a:r>
          </a:p>
          <a:p>
            <a:pPr marL="0" lvl="0" indent="0" algn="l" rtl="0">
              <a:lnSpc>
                <a:spcPct val="100000"/>
              </a:lnSpc>
              <a:spcBef>
                <a:spcPts val="0"/>
              </a:spcBef>
              <a:spcAft>
                <a:spcPts val="0"/>
              </a:spcAft>
              <a:buSzPts val="1400"/>
              <a:buNone/>
            </a:pPr>
            <a:endParaRPr lang="es-ES" baseline="0" dirty="0"/>
          </a:p>
          <a:p>
            <a:pPr marL="0" lvl="0" indent="0" algn="l" rtl="0">
              <a:lnSpc>
                <a:spcPct val="100000"/>
              </a:lnSpc>
              <a:spcBef>
                <a:spcPts val="0"/>
              </a:spcBef>
              <a:spcAft>
                <a:spcPts val="0"/>
              </a:spcAft>
              <a:buSzPts val="1400"/>
              <a:buNone/>
            </a:pPr>
            <a:r>
              <a:rPr lang="es-ES" baseline="0" dirty="0"/>
              <a:t>Guía del participante: página 35</a:t>
            </a:r>
            <a:endParaRPr lang="es-ES" dirty="0"/>
          </a:p>
          <a:p>
            <a:pPr marL="0" marR="0" lvl="0" indent="0" algn="l" rtl="0">
              <a:lnSpc>
                <a:spcPct val="100000"/>
              </a:lnSpc>
              <a:spcBef>
                <a:spcPts val="0"/>
              </a:spcBef>
              <a:spcAft>
                <a:spcPts val="0"/>
              </a:spcAft>
              <a:buClr>
                <a:schemeClr val="dk1"/>
              </a:buClr>
              <a:buSzPts val="1400"/>
              <a:buFont typeface="Calibri"/>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72341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s-ES" dirty="0"/>
              <a:t>Mala práctica relevante, posible deslizamiento del terreno sobre las viviendas. </a:t>
            </a:r>
          </a:p>
          <a:p>
            <a:pPr marL="0" lvl="0" indent="0" algn="l" rtl="0">
              <a:lnSpc>
                <a:spcPct val="100000"/>
              </a:lnSpc>
              <a:spcBef>
                <a:spcPts val="0"/>
              </a:spcBef>
              <a:spcAft>
                <a:spcPts val="0"/>
              </a:spcAft>
              <a:buSzPts val="1400"/>
              <a:buNone/>
            </a:pPr>
            <a:endParaRPr lang="es-ES" baseline="0" dirty="0"/>
          </a:p>
          <a:p>
            <a:pPr marL="0" lvl="0" indent="0" algn="l" rtl="0">
              <a:lnSpc>
                <a:spcPct val="100000"/>
              </a:lnSpc>
              <a:spcBef>
                <a:spcPts val="0"/>
              </a:spcBef>
              <a:spcAft>
                <a:spcPts val="0"/>
              </a:spcAft>
              <a:buSzPts val="1400"/>
              <a:buNone/>
            </a:pPr>
            <a:r>
              <a:rPr lang="es-ES" baseline="0" dirty="0"/>
              <a:t>Guía del participante: página 35</a:t>
            </a:r>
            <a:endParaRPr lang="es-ES" dirty="0"/>
          </a:p>
          <a:p>
            <a:pPr marL="0" marR="0" lvl="0" indent="0" algn="l" rtl="0">
              <a:lnSpc>
                <a:spcPct val="100000"/>
              </a:lnSpc>
              <a:spcBef>
                <a:spcPts val="0"/>
              </a:spcBef>
              <a:spcAft>
                <a:spcPts val="0"/>
              </a:spcAft>
              <a:buClr>
                <a:schemeClr val="dk1"/>
              </a:buClr>
              <a:buSzPts val="1400"/>
              <a:buFont typeface="Calibri"/>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6770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Explicar la actividad</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0846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baseline="0" dirty="0"/>
          </a:p>
          <a:p>
            <a:pPr marL="0" lvl="0" indent="0" algn="l" rtl="0">
              <a:lnSpc>
                <a:spcPct val="100000"/>
              </a:lnSpc>
              <a:spcBef>
                <a:spcPts val="0"/>
              </a:spcBef>
              <a:spcAft>
                <a:spcPts val="0"/>
              </a:spcAft>
              <a:buSzPts val="1400"/>
              <a:buNone/>
            </a:pPr>
            <a:r>
              <a:rPr lang="es-ES" baseline="0" dirty="0"/>
              <a:t>El participante deberá registrar los datos observados en la Guía del participante: página 36</a:t>
            </a:r>
          </a:p>
          <a:p>
            <a:pPr marL="0" marR="0" lvl="0" indent="0" algn="l" rtl="0">
              <a:lnSpc>
                <a:spcPct val="100000"/>
              </a:lnSpc>
              <a:spcBef>
                <a:spcPts val="0"/>
              </a:spcBef>
              <a:spcAft>
                <a:spcPts val="0"/>
              </a:spcAft>
              <a:buClr>
                <a:srgbClr val="000000"/>
              </a:buClr>
              <a:buSzPts val="12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529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baseline="0" dirty="0"/>
              <a:t>El participante deberá registrar los datos observados en la Guía del participante: página 36</a:t>
            </a:r>
          </a:p>
          <a:p>
            <a:pPr marL="0" lvl="0" indent="0" algn="l" rtl="0">
              <a:lnSpc>
                <a:spcPct val="100000"/>
              </a:lnSpc>
              <a:spcBef>
                <a:spcPts val="0"/>
              </a:spcBef>
              <a:spcAft>
                <a:spcPts val="0"/>
              </a:spcAft>
              <a:buSzPts val="1400"/>
              <a:buNone/>
            </a:pPr>
            <a:r>
              <a:rPr lang="es-ES" baseline="0" dirty="0"/>
              <a:t>El facilitador debe monitorear a cada grupo y verificar los avances.</a:t>
            </a:r>
          </a:p>
          <a:p>
            <a:pPr marL="0" lvl="0" indent="0" algn="l" rtl="0">
              <a:lnSpc>
                <a:spcPct val="100000"/>
              </a:lnSpc>
              <a:spcBef>
                <a:spcPts val="0"/>
              </a:spcBef>
              <a:spcAft>
                <a:spcPts val="0"/>
              </a:spcAft>
              <a:buSzPts val="1400"/>
              <a:buNone/>
            </a:pPr>
            <a:endParaRPr lang="es-ES" baseline="0" dirty="0"/>
          </a:p>
          <a:p>
            <a:pPr marL="0" lvl="0" indent="0" algn="l" rtl="0">
              <a:lnSpc>
                <a:spcPct val="100000"/>
              </a:lnSpc>
              <a:spcBef>
                <a:spcPts val="0"/>
              </a:spcBef>
              <a:spcAft>
                <a:spcPts val="0"/>
              </a:spcAft>
              <a:buSzPts val="1400"/>
              <a:buNone/>
            </a:pPr>
            <a:r>
              <a:rPr lang="es-ES" baseline="0" dirty="0"/>
              <a:t>Promover el debate grupal</a:t>
            </a:r>
          </a:p>
          <a:p>
            <a:pPr marL="0" lvl="0" indent="0" algn="l" rtl="0">
              <a:lnSpc>
                <a:spcPct val="100000"/>
              </a:lnSpc>
              <a:spcBef>
                <a:spcPts val="0"/>
              </a:spcBef>
              <a:spcAft>
                <a:spcPts val="0"/>
              </a:spcAft>
              <a:buSzPts val="1400"/>
              <a:buNone/>
            </a:pPr>
            <a:r>
              <a:rPr lang="es-ES" dirty="0">
                <a:latin typeface="Segoe UI" panose="020B0502040204020203" pitchFamily="34" charset="0"/>
              </a:rPr>
              <a:t>Formular preguntas y escribir las respuestas de los participantes.</a:t>
            </a:r>
          </a:p>
          <a:p>
            <a:pPr marL="0" lvl="0" indent="0" algn="l" rtl="0">
              <a:lnSpc>
                <a:spcPct val="100000"/>
              </a:lnSpc>
              <a:spcBef>
                <a:spcPts val="0"/>
              </a:spcBef>
              <a:spcAft>
                <a:spcPts val="0"/>
              </a:spcAft>
              <a:buSzPts val="1400"/>
              <a:buNone/>
            </a:pPr>
            <a:endParaRPr lang="es-ES" baseline="0" dirty="0"/>
          </a:p>
          <a:p>
            <a:pPr marL="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Clr>
                <a:srgbClr val="000000"/>
              </a:buClr>
              <a:buSzPts val="12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4297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baseline="0" dirty="0"/>
              <a:t>El participante deberá registrar los datos observados en la Guía del participante: página 37</a:t>
            </a:r>
          </a:p>
          <a:p>
            <a:pPr marL="0" lvl="0" indent="0" algn="l" rtl="0">
              <a:lnSpc>
                <a:spcPct val="100000"/>
              </a:lnSpc>
              <a:spcBef>
                <a:spcPts val="0"/>
              </a:spcBef>
              <a:spcAft>
                <a:spcPts val="0"/>
              </a:spcAft>
              <a:buSzPts val="1400"/>
              <a:buNone/>
            </a:pPr>
            <a:r>
              <a:rPr lang="es-ES" baseline="0" dirty="0"/>
              <a:t>Promover el debate grupal</a:t>
            </a:r>
          </a:p>
          <a:p>
            <a:pPr marL="0" lvl="0" indent="0" algn="l" rtl="0">
              <a:lnSpc>
                <a:spcPct val="100000"/>
              </a:lnSpc>
              <a:spcBef>
                <a:spcPts val="0"/>
              </a:spcBef>
              <a:spcAft>
                <a:spcPts val="0"/>
              </a:spcAft>
              <a:buSzPts val="1400"/>
              <a:buNone/>
            </a:pPr>
            <a:endParaRPr lang="es-ES" baseline="0" dirty="0">
              <a:latin typeface="Segoe UI" panose="020B0502040204020203" pitchFamily="34" charset="0"/>
            </a:endParaRPr>
          </a:p>
          <a:p>
            <a:pPr marL="0" lvl="0" indent="0" algn="l" rtl="0">
              <a:lnSpc>
                <a:spcPct val="100000"/>
              </a:lnSpc>
              <a:spcBef>
                <a:spcPts val="0"/>
              </a:spcBef>
              <a:spcAft>
                <a:spcPts val="0"/>
              </a:spcAft>
              <a:buSzPts val="1400"/>
              <a:buNone/>
            </a:pPr>
            <a:r>
              <a:rPr lang="es-ES" dirty="0">
                <a:latin typeface="Segoe UI" panose="020B0502040204020203" pitchFamily="34" charset="0"/>
              </a:rPr>
              <a:t>Formular preguntas y escribir las respuestas de los participantes.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baseline="0" dirty="0">
                <a:latin typeface="Segoe UI" panose="020B0502040204020203" pitchFamily="34" charset="0"/>
              </a:rPr>
              <a:t>¿Cuál fue el comportamiento de la arena gruesa? ¿arena fina?</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latin typeface="Segoe UI" panose="020B0502040204020203" pitchFamily="34" charset="0"/>
              </a:rPr>
              <a:t>¿Cuál es la diferencia entre la fase 1 y la fase 2 o el proceso 1 o</a:t>
            </a:r>
            <a:r>
              <a:rPr lang="es-ES" baseline="0" dirty="0">
                <a:latin typeface="Segoe UI" panose="020B0502040204020203" pitchFamily="34" charset="0"/>
              </a:rPr>
              <a:t> el proceso 2?</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latin typeface="Segoe UI" panose="020B0502040204020203" pitchFamily="34" charset="0"/>
              </a:rPr>
              <a:t>¿Qué características presenta el material usado?</a:t>
            </a:r>
            <a:endParaRPr lang="es-ES" baseline="0" dirty="0">
              <a:latin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latin typeface="Segoe UI" panose="020B0502040204020203" pitchFamily="34" charset="0"/>
              </a:rPr>
              <a:t>Por lo tanto, ¿Cómo se logra estabilizar el suelo blando (arena fina) antes de empezar a trabajar (excavación)?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latin typeface="Segoe UI" panose="020B0502040204020203" pitchFamily="34" charset="0"/>
              </a:rPr>
              <a:t>¿consideras importante</a:t>
            </a:r>
            <a:r>
              <a:rPr lang="es-ES" baseline="0" dirty="0">
                <a:latin typeface="Segoe UI" panose="020B0502040204020203" pitchFamily="34" charset="0"/>
              </a:rPr>
              <a:t> conocer el tipo de suelo para construir?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baseline="0" dirty="0">
                <a:latin typeface="Segoe UI" panose="020B0502040204020203" pitchFamily="34" charset="0"/>
              </a:rPr>
              <a:t>¿Cómo son los suelos de lima?, comparte ejemplo de los distritos donde has trabajado.</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s-ES" baseline="0" dirty="0">
              <a:latin typeface="Segoe UI" panose="020B0502040204020203" pitchFamily="34" charset="0"/>
            </a:endParaRPr>
          </a:p>
          <a:p>
            <a:r>
              <a:rPr lang="es-ES" dirty="0"/>
              <a:t>LA</a:t>
            </a:r>
            <a:r>
              <a:rPr lang="es-ES" baseline="0" dirty="0"/>
              <a:t> reflexión de la experiencia del grupo </a:t>
            </a:r>
            <a:r>
              <a:rPr lang="es-ES" dirty="0"/>
              <a:t>tendrá</a:t>
            </a:r>
            <a:r>
              <a:rPr lang="es-ES" baseline="0" dirty="0"/>
              <a:t> una duración de 20 minutos</a:t>
            </a:r>
          </a:p>
          <a:p>
            <a:r>
              <a:rPr lang="es-ES" baseline="0" dirty="0"/>
              <a:t>Se pueden formular más preguntas </a:t>
            </a:r>
          </a:p>
          <a:p>
            <a:pPr marL="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Clr>
                <a:srgbClr val="000000"/>
              </a:buClr>
              <a:buSzPts val="12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0944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8367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6736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6805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8292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829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7899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4650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3246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3853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9072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44414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4564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7586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4519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E" dirty="0"/>
              <a:t>Guía</a:t>
            </a:r>
            <a:r>
              <a:rPr lang="es-PE" baseline="0" dirty="0"/>
              <a:t> del participante pg. 33</a:t>
            </a:r>
            <a:endParaRPr lang="es-PE" dirty="0"/>
          </a:p>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5733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s-ES" dirty="0"/>
              <a:t>Malas prácticas constructivas:</a:t>
            </a:r>
          </a:p>
          <a:p>
            <a:pPr>
              <a:lnSpc>
                <a:spcPct val="107000"/>
              </a:lnSpc>
              <a:spcAft>
                <a:spcPts val="800"/>
              </a:spcAft>
            </a:pPr>
            <a:r>
              <a:rPr lang="es-PE" sz="1200" dirty="0">
                <a:effectLst/>
                <a:latin typeface="Calibri" panose="020F0502020204030204" pitchFamily="34" charset="0"/>
                <a:ea typeface="Calibri" panose="020F0502020204030204" pitchFamily="34" charset="0"/>
              </a:rPr>
              <a:t>Continuidad de muros con ladrillo pandereta y sin presencia de </a:t>
            </a:r>
            <a:r>
              <a:rPr lang="es-PE" sz="1200" dirty="0" err="1">
                <a:effectLst/>
                <a:latin typeface="Calibri" panose="020F0502020204030204" pitchFamily="34" charset="0"/>
                <a:ea typeface="Calibri" panose="020F0502020204030204" pitchFamily="34" charset="0"/>
              </a:rPr>
              <a:t>columnetas</a:t>
            </a:r>
            <a:r>
              <a:rPr lang="es-PE" sz="1200" dirty="0">
                <a:effectLst/>
                <a:latin typeface="Calibri" panose="020F0502020204030204" pitchFamily="34" charset="0"/>
                <a:ea typeface="Calibri" panose="020F0502020204030204" pitchFamily="34" charset="0"/>
              </a:rPr>
              <a:t> de amarre a los muros</a:t>
            </a:r>
          </a:p>
          <a:p>
            <a:pPr>
              <a:lnSpc>
                <a:spcPct val="107000"/>
              </a:lnSpc>
              <a:spcAft>
                <a:spcPts val="800"/>
              </a:spcAft>
            </a:pPr>
            <a:r>
              <a:rPr lang="es-PE" sz="1200" dirty="0">
                <a:effectLst/>
                <a:latin typeface="Calibri" panose="020F0502020204030204" pitchFamily="34" charset="0"/>
                <a:ea typeface="Calibri" panose="020F0502020204030204" pitchFamily="34" charset="0"/>
              </a:rPr>
              <a:t>Muros sin amarres en todo su perímetro.</a:t>
            </a:r>
          </a:p>
          <a:p>
            <a:pPr>
              <a:lnSpc>
                <a:spcPct val="107000"/>
              </a:lnSpc>
              <a:spcAft>
                <a:spcPts val="800"/>
              </a:spcAft>
            </a:pPr>
            <a:r>
              <a:rPr lang="es-PE" sz="1200" dirty="0">
                <a:effectLst/>
                <a:latin typeface="Calibri" panose="020F0502020204030204" pitchFamily="34" charset="0"/>
                <a:ea typeface="Calibri" panose="020F0502020204030204" pitchFamily="34" charset="0"/>
              </a:rPr>
              <a:t>Esquina sin continuidad de muros</a:t>
            </a:r>
          </a:p>
          <a:p>
            <a:r>
              <a:rPr lang="es-PE" dirty="0"/>
              <a:t>Existe continuidad </a:t>
            </a:r>
            <a:r>
              <a:rPr lang="es-PE"/>
              <a:t>de aberturas</a:t>
            </a:r>
            <a:endParaRPr lang="es-PE" dirty="0"/>
          </a:p>
          <a:p>
            <a:endParaRPr lang="es-PE" dirty="0"/>
          </a:p>
          <a:p>
            <a:r>
              <a:rPr lang="es-PE" dirty="0"/>
              <a:t>Guía del participante: </a:t>
            </a:r>
            <a:r>
              <a:rPr lang="es-PE" dirty="0" err="1"/>
              <a:t>pg</a:t>
            </a:r>
            <a:r>
              <a:rPr lang="es-PE" dirty="0"/>
              <a:t> 38</a:t>
            </a:r>
          </a:p>
          <a:p>
            <a:endParaRPr lang="es-PE" dirty="0"/>
          </a:p>
          <a:p>
            <a:r>
              <a:rPr lang="es-PE" dirty="0"/>
              <a:t>Guía</a:t>
            </a:r>
            <a:r>
              <a:rPr lang="es-PE" baseline="0" dirty="0"/>
              <a:t> del participante pg. 33</a:t>
            </a:r>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1150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Mala práctica relevante, utilizar diferentes ladrillos en los muros portantes, por ejemplo: el primer piso utiliza adobe y el segundo utiliza ladrillo King-Kong 18 huecos., la rigidez y desempeño de la vivienda cambia.</a:t>
            </a:r>
          </a:p>
          <a:p>
            <a:pPr marL="0" lvl="0" indent="0" algn="l" rtl="0">
              <a:lnSpc>
                <a:spcPct val="100000"/>
              </a:lnSpc>
              <a:spcBef>
                <a:spcPts val="0"/>
              </a:spcBef>
              <a:spcAft>
                <a:spcPts val="0"/>
              </a:spcAft>
              <a:buSzPts val="1400"/>
              <a:buNone/>
            </a:pPr>
            <a:endParaRPr lang="es-E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E" dirty="0"/>
              <a:t>Guía del participante: </a:t>
            </a:r>
            <a:r>
              <a:rPr lang="es-PE" dirty="0" err="1"/>
              <a:t>pg</a:t>
            </a:r>
            <a:r>
              <a:rPr lang="es-PE" dirty="0"/>
              <a:t> 38</a:t>
            </a:r>
          </a:p>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3820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s-ES" dirty="0"/>
              <a:t>Mala práctica constructiva:</a:t>
            </a:r>
          </a:p>
          <a:p>
            <a:pPr>
              <a:lnSpc>
                <a:spcPct val="107000"/>
              </a:lnSpc>
              <a:spcAft>
                <a:spcPts val="800"/>
              </a:spcAft>
            </a:pPr>
            <a:r>
              <a:rPr lang="es-PE" sz="1200" dirty="0">
                <a:effectLst/>
                <a:latin typeface="Calibri" panose="020F0502020204030204" pitchFamily="34" charset="0"/>
                <a:ea typeface="Calibri" panose="020F0502020204030204" pitchFamily="34" charset="0"/>
              </a:rPr>
              <a:t>Mala estructuración del tanque elevado, cambia la regularidad en altura de la edificación, cambiando la rigidez y desempeño.</a:t>
            </a:r>
          </a:p>
          <a:p>
            <a:pPr>
              <a:lnSpc>
                <a:spcPct val="107000"/>
              </a:lnSpc>
              <a:spcAft>
                <a:spcPts val="800"/>
              </a:spcAft>
            </a:pPr>
            <a:r>
              <a:rPr lang="es-PE" sz="1200" dirty="0">
                <a:effectLst/>
                <a:latin typeface="Calibri" panose="020F0502020204030204" pitchFamily="34" charset="0"/>
                <a:ea typeface="Calibri" panose="020F0502020204030204" pitchFamily="34" charset="0"/>
              </a:rPr>
              <a:t>Distancia de columnas, más de 5 m.</a:t>
            </a:r>
          </a:p>
          <a:p>
            <a:r>
              <a:rPr lang="es-PE" sz="1200" dirty="0">
                <a:effectLst/>
                <a:latin typeface="Calibri" panose="020F0502020204030204" pitchFamily="34" charset="0"/>
                <a:ea typeface="Calibri" panose="020F0502020204030204" pitchFamily="34" charset="0"/>
              </a:rPr>
              <a:t>Cangrejeras de la columna y mal confinamiento entre muro y columna.</a:t>
            </a:r>
          </a:p>
          <a:p>
            <a:endParaRPr lang="es-PE" sz="1200" dirty="0">
              <a:effectLst/>
              <a:latin typeface="Calibri" panose="020F0502020204030204" pitchFamily="34" charset="0"/>
              <a:ea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E" dirty="0"/>
              <a:t>Guía del participante: </a:t>
            </a:r>
            <a:r>
              <a:rPr lang="es-PE" dirty="0" err="1"/>
              <a:t>pg</a:t>
            </a:r>
            <a:r>
              <a:rPr lang="es-PE" dirty="0"/>
              <a:t> 38</a:t>
            </a:r>
          </a:p>
          <a:p>
            <a:endParaRPr lang="es-PE" sz="1200" dirty="0">
              <a:effectLst/>
              <a:latin typeface="Calibri" panose="020F0502020204030204" pitchFamily="34" charset="0"/>
              <a:ea typeface="Calibri" panose="020F0502020204030204" pitchFamily="34" charset="0"/>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2103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s-ES" dirty="0"/>
              <a:t>Mala práctica </a:t>
            </a:r>
            <a:r>
              <a:rPr lang="es-PE" dirty="0"/>
              <a:t>en el uso del ladrillo pandereta en muros portantes</a:t>
            </a:r>
            <a:r>
              <a:rPr lang="es-PE" sz="1200" dirty="0">
                <a:effectLst/>
                <a:latin typeface="Calibri" panose="020F0502020204030204" pitchFamily="34" charset="0"/>
                <a:ea typeface="Calibri" panose="020F0502020204030204" pitchFamily="34" charset="0"/>
              </a:rPr>
              <a:t>.</a:t>
            </a:r>
          </a:p>
          <a:p>
            <a:endParaRPr lang="es-PE" sz="1200" dirty="0">
              <a:effectLst/>
              <a:latin typeface="Calibri" panose="020F0502020204030204" pitchFamily="34" charset="0"/>
              <a:ea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E" dirty="0"/>
              <a:t>Guía del participante: </a:t>
            </a:r>
            <a:r>
              <a:rPr lang="es-PE" dirty="0" err="1"/>
              <a:t>pg</a:t>
            </a:r>
            <a:r>
              <a:rPr lang="es-PE" dirty="0"/>
              <a:t> 38</a:t>
            </a:r>
          </a:p>
          <a:p>
            <a:endParaRPr lang="es-PE" sz="1200" dirty="0">
              <a:effectLst/>
              <a:latin typeface="Calibri" panose="020F0502020204030204" pitchFamily="34" charset="0"/>
              <a:ea typeface="Calibri" panose="020F0502020204030204" pitchFamily="34" charset="0"/>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7380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442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PE" dirty="0"/>
              <a:t>Guía del participante: </a:t>
            </a:r>
            <a:r>
              <a:rPr lang="es-PE" dirty="0" err="1"/>
              <a:t>pg</a:t>
            </a:r>
            <a:r>
              <a:rPr lang="es-PE" dirty="0"/>
              <a:t> 38</a:t>
            </a:r>
          </a:p>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96559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Explicar la actividad</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02445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s-PE" sz="1200" dirty="0">
                <a:effectLst/>
                <a:latin typeface="Calibri" panose="020F0502020204030204" pitchFamily="34" charset="0"/>
                <a:ea typeface="Calibri" panose="020F0502020204030204" pitchFamily="34" charset="0"/>
              </a:rPr>
              <a:t>Guía del participante </a:t>
            </a:r>
            <a:r>
              <a:rPr lang="es-PE" sz="1200" dirty="0" err="1">
                <a:effectLst/>
                <a:latin typeface="Calibri" panose="020F0502020204030204" pitchFamily="34" charset="0"/>
                <a:ea typeface="Calibri" panose="020F0502020204030204" pitchFamily="34" charset="0"/>
              </a:rPr>
              <a:t>pg</a:t>
            </a:r>
            <a:r>
              <a:rPr lang="es-PE" sz="1200" dirty="0">
                <a:effectLst/>
                <a:latin typeface="Calibri" panose="020F0502020204030204" pitchFamily="34" charset="0"/>
                <a:ea typeface="Calibri" panose="020F0502020204030204" pitchFamily="34" charset="0"/>
              </a:rPr>
              <a:t> 39</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70057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baseline="0" dirty="0"/>
              <a:t>El participante deberá registrar los datos observados en la Guía del participante: página 39</a:t>
            </a:r>
          </a:p>
          <a:p>
            <a:pPr marL="0" lvl="0" indent="0" algn="l" rtl="0">
              <a:lnSpc>
                <a:spcPct val="100000"/>
              </a:lnSpc>
              <a:spcBef>
                <a:spcPts val="0"/>
              </a:spcBef>
              <a:spcAft>
                <a:spcPts val="0"/>
              </a:spcAft>
              <a:buSzPts val="1400"/>
              <a:buNone/>
            </a:pPr>
            <a:r>
              <a:rPr lang="es-ES" baseline="0" dirty="0"/>
              <a:t>El facilitador debe monitorear a cada grupo y verificar los avances.</a:t>
            </a:r>
          </a:p>
          <a:p>
            <a:pPr marL="0" lvl="0" indent="0" algn="l" rtl="0">
              <a:lnSpc>
                <a:spcPct val="100000"/>
              </a:lnSpc>
              <a:spcBef>
                <a:spcPts val="0"/>
              </a:spcBef>
              <a:spcAft>
                <a:spcPts val="0"/>
              </a:spcAft>
              <a:buSzPts val="1400"/>
              <a:buNone/>
            </a:pPr>
            <a:endParaRPr lang="es-ES" baseline="0" dirty="0"/>
          </a:p>
          <a:p>
            <a:pPr marL="0" lvl="0" indent="0" algn="l" rtl="0">
              <a:lnSpc>
                <a:spcPct val="100000"/>
              </a:lnSpc>
              <a:spcBef>
                <a:spcPts val="0"/>
              </a:spcBef>
              <a:spcAft>
                <a:spcPts val="0"/>
              </a:spcAft>
              <a:buSzPts val="1400"/>
              <a:buNone/>
            </a:pPr>
            <a:r>
              <a:rPr lang="es-ES" baseline="0" dirty="0"/>
              <a:t>Promover el debate grupal</a:t>
            </a:r>
          </a:p>
          <a:p>
            <a:pPr marL="0" lvl="0" indent="0" algn="l" rtl="0">
              <a:lnSpc>
                <a:spcPct val="100000"/>
              </a:lnSpc>
              <a:spcBef>
                <a:spcPts val="0"/>
              </a:spcBef>
              <a:spcAft>
                <a:spcPts val="0"/>
              </a:spcAft>
              <a:buSzPts val="1400"/>
              <a:buNone/>
            </a:pPr>
            <a:r>
              <a:rPr lang="es-ES" dirty="0">
                <a:latin typeface="Segoe UI" panose="020B0502040204020203" pitchFamily="34" charset="0"/>
              </a:rPr>
              <a:t>Formular preguntas y escribir las respuestas de los participantes.</a:t>
            </a:r>
          </a:p>
          <a:p>
            <a:pPr marL="0" lvl="0" indent="0" algn="l" rtl="0">
              <a:lnSpc>
                <a:spcPct val="100000"/>
              </a:lnSpc>
              <a:spcBef>
                <a:spcPts val="0"/>
              </a:spcBef>
              <a:spcAft>
                <a:spcPts val="0"/>
              </a:spcAft>
              <a:buSzPts val="1400"/>
              <a:buNone/>
            </a:pPr>
            <a:endParaRPr lang="es-ES" baseline="0" dirty="0">
              <a:latin typeface="Segoe UI" panose="020B0502040204020203" pitchFamily="34" charset="0"/>
            </a:endParaRPr>
          </a:p>
          <a:p>
            <a:pPr lvl="0"/>
            <a:r>
              <a:rPr lang="es-PE" sz="1200" b="0" i="0" u="none" strike="noStrike" cap="none" dirty="0">
                <a:solidFill>
                  <a:schemeClr val="dk1"/>
                </a:solidFill>
                <a:effectLst/>
                <a:latin typeface="Arial"/>
                <a:ea typeface="Arial"/>
                <a:cs typeface="Arial"/>
                <a:sym typeface="Arial"/>
              </a:rPr>
              <a:t>¿Qué representan las canaletas y el peso que se les pone?</a:t>
            </a:r>
          </a:p>
          <a:p>
            <a:pPr lvl="0"/>
            <a:r>
              <a:rPr lang="es-PE" sz="1200" b="0" i="0" u="none" strike="noStrike" cap="none" dirty="0">
                <a:solidFill>
                  <a:schemeClr val="dk1"/>
                </a:solidFill>
                <a:effectLst/>
                <a:latin typeface="Arial"/>
                <a:ea typeface="Arial"/>
                <a:cs typeface="Arial"/>
                <a:sym typeface="Arial"/>
              </a:rPr>
              <a:t>¿Qué sucede con el desplazamiento si las cuatro estructuras son unidas con una viga?</a:t>
            </a:r>
          </a:p>
          <a:p>
            <a:pPr lvl="0"/>
            <a:r>
              <a:rPr lang="es-PE" sz="1200" b="0" i="0" u="none" strike="noStrike" cap="none" dirty="0">
                <a:solidFill>
                  <a:schemeClr val="dk1"/>
                </a:solidFill>
                <a:effectLst/>
                <a:latin typeface="Arial"/>
                <a:ea typeface="Arial"/>
                <a:cs typeface="Arial"/>
                <a:sym typeface="Arial"/>
              </a:rPr>
              <a:t>¿Qué sucede con la rigidez cuándo en un primer piso se construye con una viga chata, y a partir del segundo piso construyes con vigas peraltadas?</a:t>
            </a:r>
          </a:p>
          <a:p>
            <a:pPr lvl="0"/>
            <a:r>
              <a:rPr lang="es-PE" sz="1200" b="0" i="0" u="none" strike="noStrike" cap="none" dirty="0">
                <a:solidFill>
                  <a:schemeClr val="dk1"/>
                </a:solidFill>
                <a:effectLst/>
                <a:latin typeface="Arial"/>
                <a:ea typeface="Arial"/>
                <a:cs typeface="Arial"/>
                <a:sym typeface="Arial"/>
              </a:rPr>
              <a:t>¿Qué sucede con la rigidez cuando se construye el segundo piso con ladrillo pandereta?</a:t>
            </a:r>
          </a:p>
          <a:p>
            <a:pPr lvl="0"/>
            <a:r>
              <a:rPr lang="es-PE" sz="1200" b="0" i="0" u="none" strike="noStrike" cap="none" dirty="0">
                <a:solidFill>
                  <a:schemeClr val="dk1"/>
                </a:solidFill>
                <a:effectLst/>
                <a:latin typeface="Arial"/>
                <a:ea typeface="Arial"/>
                <a:cs typeface="Arial"/>
                <a:sym typeface="Arial"/>
              </a:rPr>
              <a:t>¿Se puede construir para sobrevivir a los terremotos? ¿Cómo?</a:t>
            </a:r>
          </a:p>
          <a:p>
            <a:r>
              <a:rPr lang="es-PE" sz="1200" b="0" i="0" u="none" strike="noStrike" cap="none" dirty="0">
                <a:solidFill>
                  <a:schemeClr val="dk1"/>
                </a:solidFill>
                <a:effectLst/>
                <a:latin typeface="Arial"/>
                <a:ea typeface="Arial"/>
                <a:cs typeface="Arial"/>
                <a:sym typeface="Arial"/>
              </a:rPr>
              <a:t>¿Cómo trabajar los sistemas estructurales?</a:t>
            </a:r>
            <a:endParaRPr lang="es-ES" baseline="0" dirty="0">
              <a:latin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s-ES" baseline="0" dirty="0">
              <a:latin typeface="Segoe UI" panose="020B0502040204020203"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s-ES" baseline="0" dirty="0">
              <a:latin typeface="Segoe UI" panose="020B0502040204020203" pitchFamily="34" charset="0"/>
            </a:endParaRPr>
          </a:p>
          <a:p>
            <a:r>
              <a:rPr lang="es-ES" dirty="0"/>
              <a:t>LA</a:t>
            </a:r>
            <a:r>
              <a:rPr lang="es-ES" baseline="0" dirty="0"/>
              <a:t> reflexión de la experiencia del grupo </a:t>
            </a:r>
            <a:r>
              <a:rPr lang="es-ES" dirty="0"/>
              <a:t>tendrá</a:t>
            </a:r>
            <a:r>
              <a:rPr lang="es-ES" baseline="0" dirty="0"/>
              <a:t> una duración de 20 minutos</a:t>
            </a:r>
          </a:p>
          <a:p>
            <a:r>
              <a:rPr lang="es-ES" baseline="0" dirty="0"/>
              <a:t>Se pueden formular más preguntas de acuerdo a la respuesta de los participantes.</a:t>
            </a:r>
            <a:endParaRPr lang="es-ES" dirty="0"/>
          </a:p>
          <a:p>
            <a:pPr marL="0" lvl="0" indent="0" algn="l" rtl="0">
              <a:lnSpc>
                <a:spcPct val="100000"/>
              </a:lnSpc>
              <a:spcBef>
                <a:spcPts val="0"/>
              </a:spcBef>
              <a:spcAft>
                <a:spcPts val="0"/>
              </a:spcAft>
              <a:buSzPts val="1400"/>
              <a:buNone/>
            </a:pPr>
            <a:endParaRPr lang="es-ES" dirty="0">
              <a:latin typeface="Segoe UI" panose="020B0502040204020203" pitchFamily="34" charset="0"/>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49164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s-PE" sz="1200" dirty="0">
              <a:effectLst/>
              <a:latin typeface="Calibri" panose="020F0502020204030204" pitchFamily="34" charset="0"/>
              <a:ea typeface="Calibri" panose="020F0502020204030204" pitchFamily="34" charset="0"/>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95093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baseline="0" dirty="0"/>
              <a:t>El participante deberá registrar los datos observados en la Guía del participante: página 40</a:t>
            </a:r>
          </a:p>
          <a:p>
            <a:pPr marL="0" lvl="0" indent="0" algn="l" rtl="0">
              <a:lnSpc>
                <a:spcPct val="100000"/>
              </a:lnSpc>
              <a:spcBef>
                <a:spcPts val="0"/>
              </a:spcBef>
              <a:spcAft>
                <a:spcPts val="0"/>
              </a:spcAft>
              <a:buSzPts val="1400"/>
              <a:buNone/>
            </a:pPr>
            <a:r>
              <a:rPr lang="es-ES" baseline="0" dirty="0"/>
              <a:t>El facilitador debe monitorear a cada grupo y verificar los avances.</a:t>
            </a:r>
          </a:p>
          <a:p>
            <a:pPr marL="0" lvl="0" indent="0" algn="l" rtl="0">
              <a:lnSpc>
                <a:spcPct val="100000"/>
              </a:lnSpc>
              <a:spcBef>
                <a:spcPts val="0"/>
              </a:spcBef>
              <a:spcAft>
                <a:spcPts val="0"/>
              </a:spcAft>
              <a:buSzPts val="1400"/>
              <a:buNone/>
            </a:pPr>
            <a:endParaRPr lang="es-ES" baseline="0" dirty="0"/>
          </a:p>
          <a:p>
            <a:pPr marL="0" lvl="0" indent="0" algn="l" rtl="0">
              <a:lnSpc>
                <a:spcPct val="100000"/>
              </a:lnSpc>
              <a:spcBef>
                <a:spcPts val="0"/>
              </a:spcBef>
              <a:spcAft>
                <a:spcPts val="0"/>
              </a:spcAft>
              <a:buSzPts val="1400"/>
              <a:buNone/>
            </a:pPr>
            <a:r>
              <a:rPr lang="es-ES" baseline="0" dirty="0"/>
              <a:t>Promover el debate grupal</a:t>
            </a:r>
          </a:p>
          <a:p>
            <a:pPr marL="0" lvl="0" indent="0" algn="l" rtl="0">
              <a:lnSpc>
                <a:spcPct val="100000"/>
              </a:lnSpc>
              <a:spcBef>
                <a:spcPts val="0"/>
              </a:spcBef>
              <a:spcAft>
                <a:spcPts val="0"/>
              </a:spcAft>
              <a:buSzPts val="1400"/>
              <a:buNone/>
            </a:pPr>
            <a:r>
              <a:rPr lang="es-ES" dirty="0">
                <a:latin typeface="Segoe UI" panose="020B0502040204020203" pitchFamily="34" charset="0"/>
              </a:rPr>
              <a:t>Formular preguntas y escribir las respuestas de los participantes.</a:t>
            </a:r>
          </a:p>
          <a:p>
            <a:pPr marL="0" lvl="0" indent="0" algn="l" rtl="0">
              <a:lnSpc>
                <a:spcPct val="100000"/>
              </a:lnSpc>
              <a:spcBef>
                <a:spcPts val="0"/>
              </a:spcBef>
              <a:spcAft>
                <a:spcPts val="0"/>
              </a:spcAft>
              <a:buSzPts val="1400"/>
              <a:buNone/>
            </a:pPr>
            <a:endParaRPr lang="es-ES" baseline="0" dirty="0">
              <a:latin typeface="Segoe UI" panose="020B0502040204020203" pitchFamily="34" charset="0"/>
            </a:endParaRPr>
          </a:p>
          <a:p>
            <a:pPr marL="171450" lvl="0" indent="-171450" algn="l" rtl="0">
              <a:lnSpc>
                <a:spcPct val="100000"/>
              </a:lnSpc>
              <a:spcBef>
                <a:spcPts val="0"/>
              </a:spcBef>
              <a:spcAft>
                <a:spcPts val="0"/>
              </a:spcAft>
              <a:buSzPts val="1400"/>
              <a:buFontTx/>
              <a:buChar char="-"/>
            </a:pPr>
            <a:r>
              <a:rPr lang="es-ES" baseline="0" dirty="0">
                <a:latin typeface="Segoe UI" panose="020B0502040204020203" pitchFamily="34" charset="0"/>
              </a:rPr>
              <a:t>¿Qué elementos estructurales identifica en los planos?</a:t>
            </a:r>
          </a:p>
          <a:p>
            <a:pPr marL="171450" lvl="0" indent="-171450" algn="l" rtl="0">
              <a:lnSpc>
                <a:spcPct val="100000"/>
              </a:lnSpc>
              <a:spcBef>
                <a:spcPts val="0"/>
              </a:spcBef>
              <a:spcAft>
                <a:spcPts val="0"/>
              </a:spcAft>
              <a:buSzPts val="1400"/>
              <a:buFontTx/>
              <a:buChar char="-"/>
            </a:pPr>
            <a:r>
              <a:rPr lang="es-ES" baseline="0" dirty="0">
                <a:latin typeface="Segoe UI" panose="020B0502040204020203" pitchFamily="34" charset="0"/>
              </a:rPr>
              <a:t>¿Qué formas regulares e irregulares encontraste en la vivienda?</a:t>
            </a:r>
          </a:p>
          <a:p>
            <a:pPr marL="171450" lvl="0" indent="-171450" algn="l" rtl="0">
              <a:lnSpc>
                <a:spcPct val="100000"/>
              </a:lnSpc>
              <a:spcBef>
                <a:spcPts val="0"/>
              </a:spcBef>
              <a:spcAft>
                <a:spcPts val="0"/>
              </a:spcAft>
              <a:buSzPts val="1400"/>
              <a:buFontTx/>
              <a:buChar char="-"/>
            </a:pPr>
            <a:endParaRPr lang="es-ES" baseline="0" dirty="0">
              <a:latin typeface="Segoe UI" panose="020B0502040204020203" pitchFamily="34" charset="0"/>
            </a:endParaRPr>
          </a:p>
          <a:p>
            <a:r>
              <a:rPr lang="es-ES" dirty="0"/>
              <a:t>La</a:t>
            </a:r>
            <a:r>
              <a:rPr lang="es-ES" baseline="0" dirty="0"/>
              <a:t> reflexión de la experiencia del grupo </a:t>
            </a:r>
            <a:r>
              <a:rPr lang="es-ES" dirty="0"/>
              <a:t>tendrá</a:t>
            </a:r>
            <a:r>
              <a:rPr lang="es-ES" baseline="0" dirty="0"/>
              <a:t> una duración de 20 minutos</a:t>
            </a:r>
          </a:p>
          <a:p>
            <a:r>
              <a:rPr lang="es-ES" baseline="0" dirty="0"/>
              <a:t>Se pueden formular más preguntas de acuerdo a la respuesta de los participantes.</a:t>
            </a:r>
            <a:endParaRPr lang="es-ES" dirty="0"/>
          </a:p>
          <a:p>
            <a:pPr marL="0" lvl="0" indent="0" algn="l" rtl="0">
              <a:lnSpc>
                <a:spcPct val="100000"/>
              </a:lnSpc>
              <a:spcBef>
                <a:spcPts val="0"/>
              </a:spcBef>
              <a:spcAft>
                <a:spcPts val="0"/>
              </a:spcAft>
              <a:buSzPts val="1400"/>
              <a:buNone/>
            </a:pPr>
            <a:endParaRPr lang="es-ES" dirty="0">
              <a:latin typeface="Segoe UI" panose="020B0502040204020203" pitchFamily="34" charset="0"/>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804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baseline="0"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66170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Explicar la actividad</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28251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dirty="0">
                <a:solidFill>
                  <a:schemeClr val="dk1"/>
                </a:solidFill>
                <a:latin typeface="Arial"/>
                <a:ea typeface="Arial"/>
                <a:cs typeface="Arial"/>
                <a:sym typeface="Arial"/>
              </a:rPr>
              <a:t>El diseño sismorresistente de una vivienda, según el RNE – E030, se basa en evitar pérdidas de vidas, asegurar la continuidad de los servicios básicos y minimizar los daños sobre la propiedad cuando ocurra un sismo moderado o severo. </a:t>
            </a:r>
            <a:endParaRPr lang="es-ES" dirty="0"/>
          </a:p>
          <a:p>
            <a:endParaRPr lang="es-PE" sz="1200" dirty="0">
              <a:effectLst/>
              <a:latin typeface="Calibri" panose="020F0502020204030204" pitchFamily="34" charset="0"/>
              <a:ea typeface="Calibri" panose="020F0502020204030204" pitchFamily="34" charset="0"/>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59401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SzPts val="1400"/>
              <a:buNone/>
            </a:pPr>
            <a:r>
              <a:rPr lang="es-ES" sz="1200" dirty="0">
                <a:solidFill>
                  <a:schemeClr val="dk1"/>
                </a:solidFill>
                <a:latin typeface="Arial"/>
                <a:ea typeface="Arial"/>
                <a:cs typeface="Arial"/>
                <a:sym typeface="Arial"/>
              </a:rPr>
              <a:t>Por ejemplo, en la imagen se muestra la configuración estructural de una vivienda de albañilería confinada. </a:t>
            </a:r>
            <a:endParaRPr lang="es-ES" dirty="0"/>
          </a:p>
          <a:p>
            <a:pPr marL="0" marR="0" lvl="0" indent="0" algn="just" rtl="0">
              <a:lnSpc>
                <a:spcPct val="100000"/>
              </a:lnSpc>
              <a:spcBef>
                <a:spcPts val="900"/>
              </a:spcBef>
              <a:spcAft>
                <a:spcPts val="0"/>
              </a:spcAft>
              <a:buSzPts val="1400"/>
              <a:buNone/>
            </a:pPr>
            <a:r>
              <a:rPr lang="es-ES" sz="1200" dirty="0">
                <a:solidFill>
                  <a:schemeClr val="dk1"/>
                </a:solidFill>
                <a:latin typeface="Arial"/>
                <a:ea typeface="Arial"/>
                <a:cs typeface="Arial"/>
                <a:sym typeface="Arial"/>
              </a:rPr>
              <a:t>En el primer piso, los muros se encuentran confinado por la cimentación, columnas y viga solera; en el caso del segundo piso, el confinamiento se considera en las columnas y vigas soleras, siendo estas vaciadas posterior a la construcción del muro, con el objetivo de darle ductilidad a la edificación.</a:t>
            </a:r>
            <a:endParaRPr lang="es-ES" dirty="0"/>
          </a:p>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63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Explicar la actividad</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2928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Explicar la actividad</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43935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dirty="0"/>
              <a:t>Ahora veamos el tipo de cimentación para una vivienda de albañilería confinada. </a:t>
            </a:r>
          </a:p>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61651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Explicar la actividad</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9079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14703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dirty="0">
                <a:solidFill>
                  <a:schemeClr val="dk1"/>
                </a:solidFill>
                <a:latin typeface="Helvetica Neue"/>
                <a:ea typeface="Helvetica Neue"/>
                <a:cs typeface="Helvetica Neue"/>
                <a:sym typeface="Helvetica Neue"/>
              </a:rPr>
              <a:t>Estas formas irregulares han mostrado tener un mal comportamiento ante un sismo, porque las fuerzas de cada ambiente pueden actuar en sentidos opuestos ocasionando un mal desempeño de la estructura ante un sismo</a:t>
            </a:r>
            <a:endParaRPr lang="es-ES" dirty="0"/>
          </a:p>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04059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dirty="0">
                <a:solidFill>
                  <a:schemeClr val="dk1"/>
                </a:solidFill>
                <a:latin typeface="Helvetica Neue"/>
                <a:ea typeface="Helvetica Neue"/>
                <a:cs typeface="Helvetica Neue"/>
                <a:sym typeface="Helvetica Neue"/>
              </a:rPr>
              <a:t>La simetría de una vivienda mejora la resistencia y desempeño ante sismos</a:t>
            </a:r>
            <a:endParaRPr lang="es-ES" dirty="0"/>
          </a:p>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6539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6502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dirty="0">
                <a:solidFill>
                  <a:schemeClr val="dk1"/>
                </a:solidFill>
                <a:latin typeface="Helvetica Neue"/>
                <a:ea typeface="Helvetica Neue"/>
                <a:cs typeface="Helvetica Neue"/>
                <a:sym typeface="Helvetica Neue"/>
              </a:rPr>
              <a:t>La simetría en la distribución de masas y en la disposición de los muros en planta, ayudará a que la vivienda tenga un mejor comportamiento ante los sismos. </a:t>
            </a:r>
            <a:endParaRPr lang="es-ES" dirty="0"/>
          </a:p>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00294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dirty="0">
                <a:solidFill>
                  <a:schemeClr val="dk1"/>
                </a:solidFill>
                <a:latin typeface="Helvetica Neue"/>
                <a:ea typeface="Helvetica Neue"/>
                <a:cs typeface="Helvetica Neue"/>
                <a:sym typeface="Helvetica Neue"/>
              </a:rPr>
              <a:t>Respecto a las proporciones en alturas puedes observar la forma inadecuada de construcción, tal y como se muestra en la imagen,</a:t>
            </a:r>
            <a:endParaRPr lang="es-ES" dirty="0"/>
          </a:p>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53844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dirty="0">
                <a:solidFill>
                  <a:schemeClr val="dk1"/>
                </a:solidFill>
                <a:latin typeface="Helvetica Neue"/>
                <a:ea typeface="Helvetica Neue"/>
                <a:cs typeface="Helvetica Neue"/>
                <a:sym typeface="Helvetica Neue"/>
              </a:rPr>
              <a:t>Forma adecuada de construcción. Recuerda que es importante construir viviendas de manera segura.</a:t>
            </a:r>
            <a:endParaRPr lang="es-ES" dirty="0"/>
          </a:p>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7031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200" dirty="0">
                <a:solidFill>
                  <a:schemeClr val="dk1"/>
                </a:solidFill>
                <a:latin typeface="Arial"/>
                <a:ea typeface="Arial"/>
                <a:cs typeface="Arial"/>
                <a:sym typeface="Arial"/>
              </a:rPr>
              <a:t>Para los trabajos de obra, son indispensable contar con equipos de protección personal, tales como: </a:t>
            </a: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23176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72504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dirty="0">
                <a:solidFill>
                  <a:schemeClr val="dk1"/>
                </a:solidFill>
                <a:latin typeface="Helvetica Neue"/>
                <a:ea typeface="Helvetica Neue"/>
                <a:cs typeface="Helvetica Neue"/>
                <a:sym typeface="Helvetica Neue"/>
              </a:rPr>
              <a:t>Observa la forma adecuada de construcción, donde se recomienda que el largo no debe ser mayor a 3 veces el ancho. Sin embargo, de ser el caso, se recomienda utilizar juntas de dilatación para separar los ambientes y tengan un mejor desempeño ante los sismos.</a:t>
            </a:r>
            <a:endParaRPr lang="es-ES" dirty="0"/>
          </a:p>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96228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dirty="0">
                <a:solidFill>
                  <a:schemeClr val="dk1"/>
                </a:solidFill>
                <a:latin typeface="Helvetica Neue"/>
                <a:ea typeface="Helvetica Neue"/>
                <a:cs typeface="Helvetica Neue"/>
                <a:sym typeface="Helvetica Neue"/>
              </a:rPr>
              <a:t>En la forma inadecuada de construcción se muestra la falta de continuidad de muros, columnas, vigas y losas; provocando discontinuidades en la transmisión de fuerzas de gravedad y sísmicas, a través de los muros hacia la cimentación</a:t>
            </a:r>
            <a:endParaRPr lang="es-ES" dirty="0"/>
          </a:p>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6992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99436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SzPts val="1400"/>
              <a:buNone/>
            </a:pPr>
            <a:r>
              <a:rPr lang="es-ES" sz="1200" dirty="0">
                <a:solidFill>
                  <a:schemeClr val="dk1"/>
                </a:solidFill>
                <a:latin typeface="Helvetica Neue"/>
                <a:ea typeface="Helvetica Neue"/>
                <a:cs typeface="Helvetica Neue"/>
                <a:sym typeface="Helvetica Neue"/>
              </a:rPr>
              <a:t>En la forma inadecuada de construcción se puede observar la deficiencia en la distribución de muros en el lado más corto.</a:t>
            </a:r>
            <a:endParaRPr lang="es-ES" dirty="0"/>
          </a:p>
          <a:p>
            <a:pPr marL="0" marR="0" lvl="0" indent="0" algn="just" rtl="0">
              <a:lnSpc>
                <a:spcPct val="100000"/>
              </a:lnSpc>
              <a:spcBef>
                <a:spcPts val="0"/>
              </a:spcBef>
              <a:spcAft>
                <a:spcPts val="0"/>
              </a:spcAft>
              <a:buSzPts val="1400"/>
              <a:buNone/>
            </a:pPr>
            <a:endParaRPr lang="es-ES" sz="1200"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SzPts val="1400"/>
              <a:buNone/>
            </a:pPr>
            <a:r>
              <a:rPr lang="es-ES" sz="1200" dirty="0">
                <a:solidFill>
                  <a:schemeClr val="dk1"/>
                </a:solidFill>
                <a:latin typeface="Helvetica Neue"/>
                <a:ea typeface="Helvetica Neue"/>
                <a:cs typeface="Helvetica Neue"/>
                <a:sym typeface="Helvetica Neue"/>
              </a:rPr>
              <a:t>Esto genera un mal desempeño por el lado más corto porque no la resistencia suficiente para las fuerzas laterales generadas por el sismo.</a:t>
            </a:r>
            <a:endParaRPr lang="es-ES" dirty="0"/>
          </a:p>
          <a:p>
            <a:pPr marL="0" lvl="0" indent="0" algn="l" rtl="0">
              <a:lnSpc>
                <a:spcPct val="100000"/>
              </a:lnSpc>
              <a:spcBef>
                <a:spcPts val="0"/>
              </a:spcBef>
              <a:spcAft>
                <a:spcPts val="0"/>
              </a:spcAft>
              <a:buSzPts val="1400"/>
              <a:buNone/>
            </a:pPr>
            <a:endParaRPr lang="es-ES" dirty="0"/>
          </a:p>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53948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dirty="0">
                <a:solidFill>
                  <a:schemeClr val="dk1"/>
                </a:solidFill>
                <a:latin typeface="Helvetica Neue"/>
                <a:ea typeface="Helvetica Neue"/>
                <a:cs typeface="Helvetica Neue"/>
                <a:sym typeface="Helvetica Neue"/>
              </a:rPr>
              <a:t>Por otro lado, en este caso se observa la cantidad de muros adecuado en el lado más corto, respecto a la construcción.</a:t>
            </a:r>
            <a:endParaRPr lang="es-ES" dirty="0"/>
          </a:p>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67927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dirty="0">
                <a:solidFill>
                  <a:schemeClr val="dk1"/>
                </a:solidFill>
                <a:latin typeface="Helvetica Neue"/>
                <a:ea typeface="Helvetica Neue"/>
                <a:cs typeface="Helvetica Neue"/>
                <a:sym typeface="Helvetica Neue"/>
              </a:rPr>
              <a:t>Respecto a la continuidad de aberturas o vanos de ventanas, puedes observar la forma inadecuada de construcción, tal y como se muestra en la imagen, no es continua la ventana del segundo piso.</a:t>
            </a:r>
            <a:endParaRPr lang="es-ES" dirty="0"/>
          </a:p>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4252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dirty="0">
                <a:solidFill>
                  <a:schemeClr val="dk1"/>
                </a:solidFill>
                <a:latin typeface="Helvetica Neue"/>
                <a:ea typeface="Helvetica Neue"/>
                <a:cs typeface="Helvetica Neue"/>
                <a:sym typeface="Helvetica Neue"/>
              </a:rPr>
              <a:t>Las ventanas y puertas siempre deben estar alineadas, esto mejora la iluminación y ventilación natural, así como el desempeño estructural de la vivienda.</a:t>
            </a:r>
            <a:endParaRPr lang="es-ES" dirty="0"/>
          </a:p>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019277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23574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4598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200" dirty="0">
                <a:solidFill>
                  <a:schemeClr val="dk1"/>
                </a:solidFill>
                <a:latin typeface="Arial"/>
                <a:ea typeface="Arial"/>
                <a:cs typeface="Arial"/>
                <a:sym typeface="Arial"/>
              </a:rPr>
              <a:t>Para los trabajos de obra, son indispensable contar con equipos de protección personal, tales como: </a:t>
            </a: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88706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120655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74180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856511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dirty="0"/>
              <a:t>Mala práctica relevante, mal proceso constructivo en la colocación y vibración del concreto de la columna porque no llena completamente los espacios del dentado de los muros.  Esto sucede porque los dientes tienen más de 5 cm y no hay una buena vibración del concreto. </a:t>
            </a:r>
          </a:p>
          <a:p>
            <a:endParaRPr lang="es-PE" dirty="0"/>
          </a:p>
          <a:p>
            <a:r>
              <a:rPr lang="es-PE" dirty="0"/>
              <a:t>Guía del participante pg. 41</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54636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dirty="0"/>
              <a:t>Mala práctica relevante, espesor y colocación del mortero, mala realización de la conexión muro-columna (ras o dentado)</a:t>
            </a:r>
          </a:p>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56001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dirty="0"/>
              <a:t>Mala práctica relevante, colocación de tuberías de desagüe en muros portantes con un mal proceso constructivo.</a:t>
            </a:r>
          </a:p>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86908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dirty="0"/>
              <a:t>Explicar la actividad</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42312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baseline="0" dirty="0"/>
          </a:p>
          <a:p>
            <a:pPr marL="0" lvl="0" indent="0" algn="l" rtl="0">
              <a:lnSpc>
                <a:spcPct val="100000"/>
              </a:lnSpc>
              <a:spcBef>
                <a:spcPts val="0"/>
              </a:spcBef>
              <a:spcAft>
                <a:spcPts val="0"/>
              </a:spcAft>
              <a:buSzPts val="1400"/>
              <a:buNone/>
            </a:pPr>
            <a:r>
              <a:rPr lang="es-ES" baseline="0" dirty="0"/>
              <a:t>Guía del participante: página 42</a:t>
            </a: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6154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baseline="0" dirty="0"/>
              <a:t>El participante deberá registrar los datos observados en la Guía del participante: página 42</a:t>
            </a:r>
          </a:p>
          <a:p>
            <a:pPr marL="0" lvl="0" indent="0" algn="l" rtl="0">
              <a:lnSpc>
                <a:spcPct val="100000"/>
              </a:lnSpc>
              <a:spcBef>
                <a:spcPts val="0"/>
              </a:spcBef>
              <a:spcAft>
                <a:spcPts val="0"/>
              </a:spcAft>
              <a:buSzPts val="1400"/>
              <a:buNone/>
            </a:pPr>
            <a:r>
              <a:rPr lang="es-ES" baseline="0" dirty="0"/>
              <a:t>El facilitador debe monitorear a cada grupo y verificar los avances.</a:t>
            </a:r>
          </a:p>
          <a:p>
            <a:pPr marL="0" lvl="0" indent="0" algn="l" rtl="0">
              <a:lnSpc>
                <a:spcPct val="100000"/>
              </a:lnSpc>
              <a:spcBef>
                <a:spcPts val="0"/>
              </a:spcBef>
              <a:spcAft>
                <a:spcPts val="0"/>
              </a:spcAft>
              <a:buSzPts val="1400"/>
              <a:buNone/>
            </a:pPr>
            <a:endParaRPr lang="es-ES" baseline="0" dirty="0"/>
          </a:p>
          <a:p>
            <a:pPr marL="0" lvl="0" indent="0" algn="l" rtl="0">
              <a:lnSpc>
                <a:spcPct val="100000"/>
              </a:lnSpc>
              <a:spcBef>
                <a:spcPts val="0"/>
              </a:spcBef>
              <a:spcAft>
                <a:spcPts val="0"/>
              </a:spcAft>
              <a:buSzPts val="1400"/>
              <a:buNone/>
            </a:pPr>
            <a:r>
              <a:rPr lang="es-ES" baseline="0" dirty="0"/>
              <a:t>Promover el debate grupal</a:t>
            </a:r>
          </a:p>
          <a:p>
            <a:pPr marL="0" lvl="0" indent="0" algn="l" rtl="0">
              <a:lnSpc>
                <a:spcPct val="100000"/>
              </a:lnSpc>
              <a:spcBef>
                <a:spcPts val="0"/>
              </a:spcBef>
              <a:spcAft>
                <a:spcPts val="0"/>
              </a:spcAft>
              <a:buSzPts val="1400"/>
              <a:buNone/>
            </a:pPr>
            <a:r>
              <a:rPr lang="es-ES" dirty="0">
                <a:latin typeface="Segoe UI" panose="020B0502040204020203" pitchFamily="34" charset="0"/>
              </a:rPr>
              <a:t>Formular preguntas</a:t>
            </a:r>
          </a:p>
          <a:p>
            <a:pPr marL="0" lvl="0" indent="0" algn="l" rtl="0">
              <a:lnSpc>
                <a:spcPct val="100000"/>
              </a:lnSpc>
              <a:spcBef>
                <a:spcPts val="0"/>
              </a:spcBef>
              <a:spcAft>
                <a:spcPts val="0"/>
              </a:spcAft>
              <a:buSzPts val="1400"/>
              <a:buNone/>
            </a:pPr>
            <a:endParaRPr lang="es-ES" dirty="0">
              <a:latin typeface="Segoe UI" panose="020B0502040204020203" pitchFamily="34" charset="0"/>
            </a:endParaRPr>
          </a:p>
          <a:p>
            <a:pPr lvl="0"/>
            <a:r>
              <a:rPr lang="es-PE" sz="1200" b="0" i="0" u="none" strike="noStrike" cap="none" dirty="0">
                <a:solidFill>
                  <a:schemeClr val="dk1"/>
                </a:solidFill>
                <a:effectLst/>
                <a:latin typeface="Arial"/>
                <a:ea typeface="Arial"/>
                <a:cs typeface="Arial"/>
                <a:sym typeface="Arial"/>
              </a:rPr>
              <a:t>¿Cómo estructuraron los muros de soga y cabeza?</a:t>
            </a:r>
          </a:p>
          <a:p>
            <a:pPr lvl="0"/>
            <a:r>
              <a:rPr lang="es-PE" sz="1200" b="0" i="0" u="none" strike="noStrike" cap="none" dirty="0">
                <a:solidFill>
                  <a:schemeClr val="dk1"/>
                </a:solidFill>
                <a:effectLst/>
                <a:latin typeface="Arial"/>
                <a:ea typeface="Arial"/>
                <a:cs typeface="Arial"/>
                <a:sym typeface="Arial"/>
              </a:rPr>
              <a:t>¿Qué diferencias encuentras entre ambos muros?</a:t>
            </a:r>
          </a:p>
          <a:p>
            <a:pPr lvl="0"/>
            <a:r>
              <a:rPr lang="es-PE" sz="1200" b="0" i="0" u="none" strike="noStrike" cap="none" dirty="0">
                <a:solidFill>
                  <a:schemeClr val="dk1"/>
                </a:solidFill>
                <a:effectLst/>
                <a:latin typeface="Arial"/>
                <a:ea typeface="Arial"/>
                <a:cs typeface="Arial"/>
                <a:sym typeface="Arial"/>
              </a:rPr>
              <a:t>¿Por qué es importante diferenciarlos?</a:t>
            </a:r>
          </a:p>
          <a:p>
            <a:pPr lvl="0"/>
            <a:r>
              <a:rPr lang="es-PE" sz="1200" b="0" i="0" u="none" strike="noStrike" cap="none" dirty="0">
                <a:solidFill>
                  <a:schemeClr val="dk1"/>
                </a:solidFill>
                <a:effectLst/>
                <a:latin typeface="Arial"/>
                <a:ea typeface="Arial"/>
                <a:cs typeface="Arial"/>
                <a:sym typeface="Arial"/>
              </a:rPr>
              <a:t>¿Qué proporciones utilizaron para preparar el mortero? Y ¿cuál fue el espesor de pegado?</a:t>
            </a:r>
          </a:p>
          <a:p>
            <a:pPr lvl="0"/>
            <a:r>
              <a:rPr lang="es-PE" sz="1200" b="0" i="0" u="none" strike="noStrike" cap="none" dirty="0">
                <a:solidFill>
                  <a:schemeClr val="dk1"/>
                </a:solidFill>
                <a:effectLst/>
                <a:latin typeface="Arial"/>
                <a:ea typeface="Arial"/>
                <a:cs typeface="Arial"/>
                <a:sym typeface="Arial"/>
              </a:rPr>
              <a:t>¿Qué tipo de amarres utilizan? </a:t>
            </a:r>
          </a:p>
          <a:p>
            <a:pPr lvl="0"/>
            <a:r>
              <a:rPr lang="es-PE" sz="1200" b="0" i="0" u="none" strike="noStrike" cap="none" dirty="0">
                <a:solidFill>
                  <a:schemeClr val="dk1"/>
                </a:solidFill>
                <a:effectLst/>
                <a:latin typeface="Arial"/>
                <a:ea typeface="Arial"/>
                <a:cs typeface="Arial"/>
                <a:sym typeface="Arial"/>
              </a:rPr>
              <a:t>¿En qué divisiones de ambientes utilizan estos tipos de amarres?</a:t>
            </a:r>
          </a:p>
          <a:p>
            <a:pPr lvl="0"/>
            <a:r>
              <a:rPr lang="es-PE" sz="1200" b="0" i="0" u="none" strike="noStrike" cap="none" dirty="0">
                <a:solidFill>
                  <a:schemeClr val="dk1"/>
                </a:solidFill>
                <a:effectLst/>
                <a:latin typeface="Arial"/>
                <a:ea typeface="Arial"/>
                <a:cs typeface="Arial"/>
                <a:sym typeface="Arial"/>
              </a:rPr>
              <a:t>¿Con qué tipo de confinamiento construyes una vivienda?</a:t>
            </a:r>
          </a:p>
          <a:p>
            <a:pPr lvl="0"/>
            <a:r>
              <a:rPr lang="es-PE" sz="1200" b="0" i="0" u="none" strike="noStrike" cap="none" dirty="0">
                <a:solidFill>
                  <a:schemeClr val="dk1"/>
                </a:solidFill>
                <a:effectLst/>
                <a:latin typeface="Arial"/>
                <a:ea typeface="Arial"/>
                <a:cs typeface="Arial"/>
                <a:sym typeface="Arial"/>
              </a:rPr>
              <a:t>¿Qué tipo de ladrillos utilizan para los muros portantes, tabiques, en el primer y segundo piso?</a:t>
            </a:r>
          </a:p>
          <a:p>
            <a:pPr lvl="0"/>
            <a:r>
              <a:rPr lang="es-PE" sz="1200" b="0" i="0" u="none" strike="noStrike" cap="none" dirty="0">
                <a:solidFill>
                  <a:schemeClr val="dk1"/>
                </a:solidFill>
                <a:effectLst/>
                <a:latin typeface="Arial"/>
                <a:ea typeface="Arial"/>
                <a:cs typeface="Arial"/>
                <a:sym typeface="Arial"/>
              </a:rPr>
              <a:t>¿Qué consideraciones tienen para medir la verticalidad de los muros?</a:t>
            </a:r>
          </a:p>
          <a:p>
            <a:pPr lvl="0"/>
            <a:r>
              <a:rPr lang="es-PE" sz="1200" b="0" i="0" u="none" strike="noStrike" cap="none" dirty="0">
                <a:solidFill>
                  <a:schemeClr val="dk1"/>
                </a:solidFill>
                <a:effectLst/>
                <a:latin typeface="Arial"/>
                <a:ea typeface="Arial"/>
                <a:cs typeface="Arial"/>
                <a:sym typeface="Arial"/>
              </a:rPr>
              <a:t>¿Cómo trabajaron los muros de ladrillo en su última obra?</a:t>
            </a:r>
          </a:p>
          <a:p>
            <a:pPr marL="0" lvl="0" indent="0" algn="l" rtl="0">
              <a:lnSpc>
                <a:spcPct val="100000"/>
              </a:lnSpc>
              <a:spcBef>
                <a:spcPts val="0"/>
              </a:spcBef>
              <a:spcAft>
                <a:spcPts val="0"/>
              </a:spcAft>
              <a:buSzPts val="1400"/>
              <a:buNone/>
            </a:pPr>
            <a:r>
              <a:rPr lang="es-ES" dirty="0">
                <a:latin typeface="Segoe UI" panose="020B0502040204020203" pitchFamily="34" charset="0"/>
              </a:rPr>
              <a:t>tas y escribir las respuestas de los participantes.</a:t>
            </a: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21699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5834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47966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21482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89199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30332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200" dirty="0">
                <a:solidFill>
                  <a:schemeClr val="dk1"/>
                </a:solidFill>
                <a:latin typeface="Helvetica Neue"/>
                <a:ea typeface="Helvetica Neue"/>
                <a:cs typeface="Helvetica Neue"/>
                <a:sym typeface="Helvetica Neue"/>
              </a:rPr>
              <a:t>Es de bajo costo, posee más del 30% de vacío, es decir, posee huecos más grandes, también es llamado “ladrillo hueca", algunas marcas cumplen con la resistencia requerida Tipo IV. Asimismo , la norma limita su uso en edificaciones, sin embargo, se deberá contemplar en el diseño la cantidad suficiente de muros portantes en ambas direcciones de la vivienda y visado por el ingeniero responsable. </a:t>
            </a:r>
            <a:endParaRPr lang="es-ES" dirty="0"/>
          </a:p>
          <a:p>
            <a:pPr marL="0" marR="0" lvl="0" indent="0" algn="just" rtl="0">
              <a:lnSpc>
                <a:spcPct val="100000"/>
              </a:lnSpc>
              <a:spcBef>
                <a:spcPts val="0"/>
              </a:spcBef>
              <a:spcAft>
                <a:spcPts val="0"/>
              </a:spcAft>
              <a:buSzPts val="1400"/>
              <a:buNone/>
            </a:pPr>
            <a:r>
              <a:rPr lang="es-ES" sz="1200" u="sng" dirty="0">
                <a:solidFill>
                  <a:schemeClr val="dk1"/>
                </a:solidFill>
                <a:latin typeface="Helvetica Neue"/>
                <a:ea typeface="Helvetica Neue"/>
                <a:cs typeface="Helvetica Neue"/>
                <a:sym typeface="Helvetica Neue"/>
              </a:rPr>
              <a:t>Ladrillo solido, King Kong 18 huecos</a:t>
            </a:r>
            <a:endParaRPr lang="es-ES" dirty="0"/>
          </a:p>
          <a:p>
            <a:pPr marL="0" marR="0" lvl="0" indent="0" algn="just" rtl="0">
              <a:lnSpc>
                <a:spcPct val="100000"/>
              </a:lnSpc>
              <a:spcBef>
                <a:spcPts val="0"/>
              </a:spcBef>
              <a:spcAft>
                <a:spcPts val="0"/>
              </a:spcAft>
              <a:buSzPts val="1400"/>
              <a:buNone/>
            </a:pPr>
            <a:r>
              <a:rPr lang="es-ES" sz="1200" dirty="0">
                <a:solidFill>
                  <a:schemeClr val="dk1"/>
                </a:solidFill>
                <a:latin typeface="Helvetica Neue"/>
                <a:ea typeface="Helvetica Neue"/>
                <a:cs typeface="Helvetica Neue"/>
                <a:sym typeface="Helvetica Neue"/>
              </a:rPr>
              <a:t>Se utiliza para edificios, cuya características: puede llegar a costar el doble respecto al ladrillo hueca. Tiene menos del 30% de porcentaje de vacío, también es denominado “ladrillo sólido industrial”, cumple con la resistencia requerida por la norma técnica, es recomendado para cualquier tipo de edificaciones que se construya con albañilería confinada y otros.</a:t>
            </a:r>
            <a:endParaRPr lang="es-ES" dirty="0"/>
          </a:p>
          <a:p>
            <a:pPr marL="0" marR="0" lvl="0" indent="0" algn="l" rtl="0">
              <a:lnSpc>
                <a:spcPct val="100000"/>
              </a:lnSpc>
              <a:spcBef>
                <a:spcPts val="0"/>
              </a:spcBef>
              <a:spcAft>
                <a:spcPts val="0"/>
              </a:spcAft>
              <a:buClr>
                <a:srgbClr val="000000"/>
              </a:buClr>
              <a:buSzPts val="1400"/>
              <a:buFont typeface="Arial"/>
              <a:buNone/>
            </a:pPr>
            <a:endParaRPr lang="es-ES" dirty="0"/>
          </a:p>
          <a:p>
            <a:pPr marL="0" marR="0" lvl="0" indent="0" algn="just" rtl="0">
              <a:lnSpc>
                <a:spcPct val="100000"/>
              </a:lnSpc>
              <a:spcBef>
                <a:spcPts val="0"/>
              </a:spcBef>
              <a:spcAft>
                <a:spcPts val="0"/>
              </a:spcAft>
              <a:buSzPts val="1400"/>
              <a:buNone/>
            </a:pPr>
            <a:r>
              <a:rPr lang="es-ES" sz="1200" u="sng" dirty="0">
                <a:solidFill>
                  <a:schemeClr val="dk1"/>
                </a:solidFill>
                <a:latin typeface="Helvetica Neue"/>
                <a:ea typeface="Helvetica Neue"/>
                <a:cs typeface="Helvetica Neue"/>
                <a:sym typeface="Helvetica Neue"/>
              </a:rPr>
              <a:t>Ladrillo tubular, pandereta</a:t>
            </a:r>
            <a:endParaRPr lang="es-ES" dirty="0"/>
          </a:p>
          <a:p>
            <a:pPr marL="0" marR="0" lvl="0" indent="0" algn="just" rtl="0">
              <a:lnSpc>
                <a:spcPct val="100000"/>
              </a:lnSpc>
              <a:spcBef>
                <a:spcPts val="0"/>
              </a:spcBef>
              <a:spcAft>
                <a:spcPts val="0"/>
              </a:spcAft>
              <a:buSzPts val="1400"/>
              <a:buNone/>
            </a:pPr>
            <a:endParaRPr lang="es-ES" sz="1200"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SzPts val="1400"/>
              <a:buNone/>
            </a:pPr>
            <a:r>
              <a:rPr lang="es-ES" sz="1200" dirty="0">
                <a:solidFill>
                  <a:schemeClr val="dk1"/>
                </a:solidFill>
                <a:latin typeface="Helvetica Neue"/>
                <a:ea typeface="Helvetica Neue"/>
                <a:cs typeface="Helvetica Neue"/>
                <a:sym typeface="Helvetica Neue"/>
              </a:rPr>
              <a:t>Características del ladrillo Pandereta, bajo costo respecto al Ladrillo King Kong 18 huecos, su resistencia  a la comprensión es de 10 a 25 kg/cm2, posee huecos horizontales, el uso debe ser exclusivo para tabiquería, muros divisorios o no portantes con alguna excepción, no cumple con la resistencia requerida para fines estructurales, la norma lo denomina “ladrillo tubular”. Asimismo, existen dos tipos de ladrillo pandereta que conoceremos a continuación.</a:t>
            </a:r>
            <a:endParaRPr lang="es-ES" dirty="0"/>
          </a:p>
          <a:p>
            <a:pPr marL="0" marR="0" lvl="0" indent="0" algn="just" rtl="0">
              <a:lnSpc>
                <a:spcPct val="100000"/>
              </a:lnSpc>
              <a:spcBef>
                <a:spcPts val="0"/>
              </a:spcBef>
              <a:spcAft>
                <a:spcPts val="0"/>
              </a:spcAft>
              <a:buSzPts val="1400"/>
              <a:buNone/>
            </a:pPr>
            <a:r>
              <a:rPr lang="es-ES" sz="1200" b="1" dirty="0">
                <a:solidFill>
                  <a:schemeClr val="dk1"/>
                </a:solidFill>
                <a:latin typeface="Helvetica Neue"/>
                <a:ea typeface="Helvetica Neue"/>
                <a:cs typeface="Helvetica Neue"/>
                <a:sym typeface="Helvetica Neue"/>
              </a:rPr>
              <a:t>Ladrillo pandereta acanalado</a:t>
            </a:r>
            <a:r>
              <a:rPr lang="es-ES" sz="1200" dirty="0">
                <a:solidFill>
                  <a:schemeClr val="dk1"/>
                </a:solidFill>
                <a:latin typeface="Helvetica Neue"/>
                <a:ea typeface="Helvetica Neue"/>
                <a:cs typeface="Helvetica Neue"/>
                <a:sym typeface="Helvetica Neue"/>
              </a:rPr>
              <a:t>: El cual es rayado visualmente y se recomienda usarlo para muros tabiques que serán </a:t>
            </a:r>
            <a:r>
              <a:rPr lang="es-ES" sz="1200" dirty="0" err="1">
                <a:solidFill>
                  <a:schemeClr val="dk1"/>
                </a:solidFill>
                <a:latin typeface="Helvetica Neue"/>
                <a:ea typeface="Helvetica Neue"/>
                <a:cs typeface="Helvetica Neue"/>
                <a:sym typeface="Helvetica Neue"/>
              </a:rPr>
              <a:t>tarrajeados</a:t>
            </a:r>
            <a:r>
              <a:rPr lang="es-ES" sz="1200" dirty="0">
                <a:solidFill>
                  <a:schemeClr val="dk1"/>
                </a:solidFill>
                <a:latin typeface="Helvetica Neue"/>
                <a:ea typeface="Helvetica Neue"/>
                <a:cs typeface="Helvetica Neue"/>
                <a:sym typeface="Helvetica Neue"/>
              </a:rPr>
              <a:t> y, </a:t>
            </a:r>
            <a:endParaRPr lang="es-ES" dirty="0"/>
          </a:p>
          <a:p>
            <a:pPr marL="0" marR="0" lvl="0" indent="0" algn="just" rtl="0">
              <a:lnSpc>
                <a:spcPct val="100000"/>
              </a:lnSpc>
              <a:spcBef>
                <a:spcPts val="0"/>
              </a:spcBef>
              <a:spcAft>
                <a:spcPts val="0"/>
              </a:spcAft>
              <a:buSzPts val="1400"/>
              <a:buNone/>
            </a:pPr>
            <a:r>
              <a:rPr lang="es-ES" sz="1200" b="1" dirty="0">
                <a:solidFill>
                  <a:schemeClr val="dk1"/>
                </a:solidFill>
                <a:latin typeface="Helvetica Neue"/>
                <a:ea typeface="Helvetica Neue"/>
                <a:cs typeface="Helvetica Neue"/>
                <a:sym typeface="Helvetica Neue"/>
              </a:rPr>
              <a:t>Ladrillo Pandereta liso</a:t>
            </a:r>
            <a:r>
              <a:rPr lang="es-ES" sz="1200" dirty="0">
                <a:solidFill>
                  <a:schemeClr val="dk1"/>
                </a:solidFill>
                <a:latin typeface="Helvetica Neue"/>
                <a:ea typeface="Helvetica Neue"/>
                <a:cs typeface="Helvetica Neue"/>
                <a:sym typeface="Helvetica Neue"/>
              </a:rPr>
              <a:t>: cuyo uso se recomienda para un muro tabique </a:t>
            </a:r>
            <a:r>
              <a:rPr lang="es-ES" sz="1200" dirty="0" err="1">
                <a:solidFill>
                  <a:schemeClr val="dk1"/>
                </a:solidFill>
                <a:latin typeface="Helvetica Neue"/>
                <a:ea typeface="Helvetica Neue"/>
                <a:cs typeface="Helvetica Neue"/>
                <a:sym typeface="Helvetica Neue"/>
              </a:rPr>
              <a:t>caravista</a:t>
            </a:r>
            <a:r>
              <a:rPr lang="es-ES" sz="1200" dirty="0">
                <a:solidFill>
                  <a:schemeClr val="dk1"/>
                </a:solidFill>
                <a:latin typeface="Helvetica Neue"/>
                <a:ea typeface="Helvetica Neue"/>
                <a:cs typeface="Helvetica Neue"/>
                <a:sym typeface="Helvetica Neue"/>
              </a:rPr>
              <a:t>.</a:t>
            </a:r>
            <a:endParaRPr lang="es-ES" dirty="0"/>
          </a:p>
          <a:p>
            <a:pPr marL="0" marR="0" lvl="0" indent="0" algn="just" rtl="0">
              <a:lnSpc>
                <a:spcPct val="100000"/>
              </a:lnSpc>
              <a:spcBef>
                <a:spcPts val="0"/>
              </a:spcBef>
              <a:spcAft>
                <a:spcPts val="0"/>
              </a:spcAft>
              <a:buSzPts val="1400"/>
              <a:buNone/>
            </a:pPr>
            <a:endParaRPr lang="es-ES" sz="1200"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SzPts val="1400"/>
              <a:buNone/>
            </a:pPr>
            <a:endParaRPr lang="es-ES" dirty="0"/>
          </a:p>
          <a:p>
            <a:pPr marL="0" lvl="0" indent="0" algn="l" rtl="0">
              <a:lnSpc>
                <a:spcPct val="100000"/>
              </a:lnSpc>
              <a:spcBef>
                <a:spcPts val="0"/>
              </a:spcBef>
              <a:spcAft>
                <a:spcPts val="0"/>
              </a:spcAft>
              <a:buSzPts val="1400"/>
              <a:buNone/>
            </a:pPr>
            <a:endParaRPr lang="es-ES" dirty="0"/>
          </a:p>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4457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76703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0462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SzPts val="1400"/>
              <a:buNone/>
            </a:pPr>
            <a:r>
              <a:rPr lang="es-ES" sz="1200" dirty="0">
                <a:solidFill>
                  <a:schemeClr val="dk1"/>
                </a:solidFill>
                <a:latin typeface="Helvetica Neue"/>
                <a:ea typeface="Helvetica Neue"/>
                <a:cs typeface="Helvetica Neue"/>
                <a:sym typeface="Helvetica Neue"/>
              </a:rPr>
              <a:t>Es la mezcla de cemento, arena gruesa a los cuales se agregará agua para que la mezcla sea trabajable, adhesiva y sin segregación del agregado.</a:t>
            </a:r>
            <a:endParaRPr lang="es-ES" dirty="0"/>
          </a:p>
          <a:p>
            <a:pPr marL="0" marR="0" lvl="0" indent="0" algn="just" rtl="0">
              <a:lnSpc>
                <a:spcPct val="100000"/>
              </a:lnSpc>
              <a:spcBef>
                <a:spcPts val="0"/>
              </a:spcBef>
              <a:spcAft>
                <a:spcPts val="0"/>
              </a:spcAft>
              <a:buSzPts val="1400"/>
              <a:buNone/>
            </a:pPr>
            <a:endParaRPr lang="es-ES" sz="1200"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1400"/>
              <a:buFont typeface="Arial"/>
              <a:buNone/>
            </a:pPr>
            <a:r>
              <a:rPr lang="es-ES" sz="1200" dirty="0">
                <a:solidFill>
                  <a:schemeClr val="dk1"/>
                </a:solidFill>
                <a:latin typeface="Helvetica Neue"/>
                <a:ea typeface="Helvetica Neue"/>
                <a:cs typeface="Helvetica Neue"/>
                <a:sym typeface="Helvetica Neue"/>
              </a:rPr>
              <a:t>, Asimismo, se pueden utilizar los morteros embolsados o pre-mezclado, siempre que cumpla con las resistencias iguales o mayores a lo especificado en los planos y asegure la durabilidad del muro. </a:t>
            </a:r>
            <a:endParaRPr lang="es-ES" dirty="0"/>
          </a:p>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265710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54502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 sz="1200" dirty="0">
                <a:solidFill>
                  <a:schemeClr val="dk1"/>
                </a:solidFill>
                <a:latin typeface="Helvetica Neue"/>
                <a:ea typeface="Helvetica Neue"/>
                <a:cs typeface="Helvetica Neue"/>
                <a:sym typeface="Helvetica Neue"/>
              </a:rPr>
              <a:t>En cuanto a las juntas verticales y horizontales, deben quedar completamente llenas con mortero.</a:t>
            </a:r>
            <a:endParaRPr lang="es-ES" dirty="0"/>
          </a:p>
          <a:p>
            <a:pPr marL="0" marR="0" lvl="0" indent="0" algn="just" rtl="0">
              <a:lnSpc>
                <a:spcPct val="100000"/>
              </a:lnSpc>
              <a:spcBef>
                <a:spcPts val="0"/>
              </a:spcBef>
              <a:spcAft>
                <a:spcPts val="0"/>
              </a:spcAft>
              <a:buSzPts val="1400"/>
              <a:buNone/>
            </a:pPr>
            <a:r>
              <a:rPr lang="es-ES" sz="1200" dirty="0">
                <a:solidFill>
                  <a:schemeClr val="dk1"/>
                </a:solidFill>
                <a:latin typeface="Helvetica Neue"/>
                <a:ea typeface="Helvetica Neue"/>
                <a:cs typeface="Helvetica Neue"/>
                <a:sym typeface="Helvetica Neue"/>
              </a:rPr>
              <a:t>En las juntas que contengan refuerzo horizontal, el espesor mínimo de la junta será 6 mm más el diámetro de la barra.</a:t>
            </a:r>
            <a:endParaRPr lang="es-ES" dirty="0"/>
          </a:p>
          <a:p>
            <a:pPr marL="0" marR="0" lvl="0" indent="0" algn="l" rtl="0">
              <a:lnSpc>
                <a:spcPct val="100000"/>
              </a:lnSpc>
              <a:spcBef>
                <a:spcPts val="0"/>
              </a:spcBef>
              <a:spcAft>
                <a:spcPts val="0"/>
              </a:spcAft>
              <a:buClr>
                <a:srgbClr val="000000"/>
              </a:buClr>
              <a:buSzPts val="1400"/>
              <a:buFont typeface="Arial"/>
              <a:buNone/>
            </a:pPr>
            <a:endParaRPr lang="es-ES" dirty="0"/>
          </a:p>
          <a:p>
            <a:pPr marL="0" lvl="0" indent="0" algn="l" rtl="0">
              <a:lnSpc>
                <a:spcPct val="100000"/>
              </a:lnSpc>
              <a:spcBef>
                <a:spcPts val="0"/>
              </a:spcBef>
              <a:spcAft>
                <a:spcPts val="0"/>
              </a:spcAft>
              <a:buSzPts val="1400"/>
              <a:buNone/>
            </a:pPr>
            <a:endParaRPr lang="es-ES" dirty="0"/>
          </a:p>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50051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3296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18031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SzPts val="1400"/>
              <a:buNone/>
            </a:pPr>
            <a:r>
              <a:rPr lang="es-ES" sz="1200" dirty="0">
                <a:solidFill>
                  <a:schemeClr val="dk1"/>
                </a:solidFill>
                <a:latin typeface="Helvetica Neue"/>
                <a:ea typeface="Helvetica Neue"/>
                <a:cs typeface="Helvetica Neue"/>
                <a:sym typeface="Helvetica Neue"/>
              </a:rPr>
              <a:t>Muros de soga</a:t>
            </a:r>
            <a:endParaRPr lang="es-ES" dirty="0"/>
          </a:p>
          <a:p>
            <a:pPr marL="0" marR="0" lvl="0" indent="0" algn="just" rtl="0">
              <a:lnSpc>
                <a:spcPct val="100000"/>
              </a:lnSpc>
              <a:spcBef>
                <a:spcPts val="0"/>
              </a:spcBef>
              <a:spcAft>
                <a:spcPts val="0"/>
              </a:spcAft>
              <a:buSzPts val="1400"/>
              <a:buNone/>
            </a:pPr>
            <a:r>
              <a:rPr lang="es-ES" sz="1200" dirty="0">
                <a:solidFill>
                  <a:schemeClr val="dk1"/>
                </a:solidFill>
                <a:latin typeface="Helvetica Neue"/>
                <a:ea typeface="Helvetica Neue"/>
                <a:cs typeface="Helvetica Neue"/>
                <a:sym typeface="Helvetica Neue"/>
              </a:rPr>
              <a:t>Son muros donde el asentado de cada ladrillo se encuentran en una misma dirección respecto a ancho.</a:t>
            </a:r>
            <a:endParaRPr lang="es-ES" dirty="0"/>
          </a:p>
          <a:p>
            <a:pPr marL="0" marR="0" lvl="0" indent="0" algn="just" rtl="0">
              <a:lnSpc>
                <a:spcPct val="100000"/>
              </a:lnSpc>
              <a:spcBef>
                <a:spcPts val="0"/>
              </a:spcBef>
              <a:spcAft>
                <a:spcPts val="0"/>
              </a:spcAft>
              <a:buSzPts val="1400"/>
              <a:buNone/>
            </a:pPr>
            <a:r>
              <a:rPr lang="es-ES" sz="1200" dirty="0">
                <a:solidFill>
                  <a:schemeClr val="dk1"/>
                </a:solidFill>
                <a:latin typeface="Helvetica Neue"/>
                <a:ea typeface="Helvetica Neue"/>
                <a:cs typeface="Helvetica Neue"/>
                <a:sym typeface="Helvetica Neue"/>
              </a:rPr>
              <a:t>Además, el muro de soga es considerado en los diseños de las viviendas de albañilería confinada por su buen desempeño dúctil ante un sismo. </a:t>
            </a:r>
            <a:endParaRPr lang="es-ES" dirty="0"/>
          </a:p>
          <a:p>
            <a:pPr marL="0" marR="0" lvl="0" indent="0" algn="just" rtl="0">
              <a:lnSpc>
                <a:spcPct val="100000"/>
              </a:lnSpc>
              <a:spcBef>
                <a:spcPts val="0"/>
              </a:spcBef>
              <a:spcAft>
                <a:spcPts val="0"/>
              </a:spcAft>
              <a:buSzPts val="1400"/>
              <a:buNone/>
            </a:pPr>
            <a:endParaRPr lang="es-ES" sz="1200"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SzPts val="1400"/>
              <a:buNone/>
            </a:pPr>
            <a:r>
              <a:rPr lang="es-ES" sz="1200" dirty="0">
                <a:solidFill>
                  <a:schemeClr val="dk1"/>
                </a:solidFill>
                <a:latin typeface="Helvetica Neue"/>
                <a:ea typeface="Helvetica Neue"/>
                <a:cs typeface="Helvetica Neue"/>
                <a:sym typeface="Helvetica Neue"/>
              </a:rPr>
              <a:t>Muros de cabeza</a:t>
            </a:r>
            <a:endParaRPr lang="es-ES" dirty="0"/>
          </a:p>
          <a:p>
            <a:pPr marL="0" marR="0" lvl="0" indent="0" algn="just" rtl="0">
              <a:lnSpc>
                <a:spcPct val="100000"/>
              </a:lnSpc>
              <a:spcBef>
                <a:spcPts val="0"/>
              </a:spcBef>
              <a:spcAft>
                <a:spcPts val="0"/>
              </a:spcAft>
              <a:buSzPts val="1400"/>
              <a:buNone/>
            </a:pPr>
            <a:r>
              <a:rPr lang="es-ES" sz="1200" dirty="0">
                <a:solidFill>
                  <a:schemeClr val="dk1"/>
                </a:solidFill>
                <a:latin typeface="Helvetica Neue"/>
                <a:ea typeface="Helvetica Neue"/>
                <a:cs typeface="Helvetica Neue"/>
                <a:sym typeface="Helvetica Neue"/>
              </a:rPr>
              <a:t>Son muros donde el asentado del lado más largo de cada ladrillo se encuentran en dirección perpendicular al eje del muro, como se muestra en la imagen.</a:t>
            </a:r>
            <a:endParaRPr lang="es-ES" dirty="0"/>
          </a:p>
          <a:p>
            <a:pPr marL="0" marR="0" lvl="0" indent="0" algn="just" rtl="0">
              <a:lnSpc>
                <a:spcPct val="100000"/>
              </a:lnSpc>
              <a:spcBef>
                <a:spcPts val="0"/>
              </a:spcBef>
              <a:spcAft>
                <a:spcPts val="0"/>
              </a:spcAft>
              <a:buSzPts val="1400"/>
              <a:buNone/>
            </a:pPr>
            <a:r>
              <a:rPr lang="es-ES" sz="1200" dirty="0">
                <a:solidFill>
                  <a:schemeClr val="dk1"/>
                </a:solidFill>
                <a:latin typeface="Helvetica Neue"/>
                <a:ea typeface="Helvetica Neue"/>
                <a:cs typeface="Helvetica Neue"/>
                <a:sym typeface="Helvetica Neue"/>
              </a:rPr>
              <a:t>Además, el muro de cabeza te brinda una mayor rigidez y mayor carga de los pisos superiores de la vivienda. </a:t>
            </a:r>
            <a:endParaRPr lang="es-ES" dirty="0"/>
          </a:p>
          <a:p>
            <a:pPr marL="0" marR="0" lvl="0" indent="0" algn="just" rtl="0">
              <a:lnSpc>
                <a:spcPct val="100000"/>
              </a:lnSpc>
              <a:spcBef>
                <a:spcPts val="0"/>
              </a:spcBef>
              <a:spcAft>
                <a:spcPts val="0"/>
              </a:spcAft>
              <a:buSzPts val="1400"/>
              <a:buNone/>
            </a:pPr>
            <a:endParaRPr lang="es-ES" sz="1200"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SzPts val="1400"/>
              <a:buNone/>
            </a:pPr>
            <a:endParaRPr lang="es-ES" sz="1200"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SzPts val="1400"/>
              <a:buNone/>
            </a:pPr>
            <a:endParaRPr lang="es-ES" sz="1200"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SzPts val="1400"/>
              <a:buNone/>
            </a:pPr>
            <a:endParaRPr lang="es-ES" sz="1200" dirty="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lang="es-ES" dirty="0"/>
          </a:p>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50702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30223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dirty="0">
                <a:solidFill>
                  <a:schemeClr val="dk1"/>
                </a:solidFill>
                <a:latin typeface="Helvetica Neue"/>
                <a:ea typeface="Helvetica Neue"/>
                <a:cs typeface="Helvetica Neue"/>
                <a:sym typeface="Helvetica Neue"/>
              </a:rPr>
              <a:t>Además, en los muros portantes se debe respetar que la separación máxima entre las columnas de confinamiento debe ser el doble que la altura del muro de ladrillo o hasta 5 metros de separación cómo máximo, adicionalmente, se recomienda que la altura de piso a techo sea como máximo de 3 metros.</a:t>
            </a:r>
            <a:endParaRPr lang="es-ES" dirty="0"/>
          </a:p>
          <a:p>
            <a:pPr marL="0" marR="0" lvl="0" indent="0" algn="just"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73890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44557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50151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SzPts val="1400"/>
              <a:buNone/>
            </a:pPr>
            <a:r>
              <a:rPr lang="es-ES" sz="1200" dirty="0">
                <a:solidFill>
                  <a:schemeClr val="dk1"/>
                </a:solidFill>
                <a:latin typeface="Helvetica Neue"/>
                <a:ea typeface="Helvetica Neue"/>
                <a:cs typeface="Helvetica Neue"/>
                <a:sym typeface="Helvetica Neue"/>
              </a:rPr>
              <a:t>Confinamiento a RAS:</a:t>
            </a:r>
            <a:endParaRPr lang="es-ES" dirty="0"/>
          </a:p>
          <a:p>
            <a:pPr marL="0" marR="0" lvl="0" indent="0" algn="just" rtl="0">
              <a:lnSpc>
                <a:spcPct val="100000"/>
              </a:lnSpc>
              <a:spcBef>
                <a:spcPts val="0"/>
              </a:spcBef>
              <a:spcAft>
                <a:spcPts val="0"/>
              </a:spcAft>
              <a:buSzPts val="1400"/>
              <a:buNone/>
            </a:pPr>
            <a:endParaRPr lang="es-ES" sz="1200" dirty="0">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SzPts val="1400"/>
              <a:buNone/>
            </a:pPr>
            <a:r>
              <a:rPr lang="es-ES" sz="1200" dirty="0">
                <a:solidFill>
                  <a:schemeClr val="dk1"/>
                </a:solidFill>
                <a:latin typeface="Helvetica Neue"/>
                <a:ea typeface="Helvetica Neue"/>
                <a:cs typeface="Helvetica Neue"/>
                <a:sym typeface="Helvetica Neue"/>
              </a:rPr>
              <a:t>Este confinamiento debe utilizar “chicotes” o “mechas” de anclaje como se muestra en las imágenes. Sin embargo, si se presenta reforzamiento horizontal continuo, ya no es necesario. Además ,debes considerar lo siguiente: Varillas de 6 milímetros de diámetro, las varillas deben penetrar por lo menos 40 centímetros al interior de la albañilería. Al interior de la columna , las varillas deben penetrar por lo menos 12.5 centímetros y tener un doblez vertical de 90 grados de 10 centímetros.</a:t>
            </a:r>
            <a:endParaRPr lang="es-ES" dirty="0"/>
          </a:p>
          <a:p>
            <a:pPr marL="0" lvl="0" indent="0" algn="l" rtl="0">
              <a:lnSpc>
                <a:spcPct val="100000"/>
              </a:lnSpc>
              <a:spcBef>
                <a:spcPts val="0"/>
              </a:spcBef>
              <a:spcAft>
                <a:spcPts val="0"/>
              </a:spcAft>
              <a:buSzPts val="1400"/>
              <a:buNone/>
            </a:pPr>
            <a:endParaRPr lang="es-ES" dirty="0"/>
          </a:p>
          <a:p>
            <a:pPr marL="0" marR="0" lvl="0" indent="0" algn="just"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84535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a:p>
            <a:pPr marL="0" marR="0" lvl="0" indent="0" algn="just"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95228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a:p>
            <a:pPr marL="0" marR="0" lvl="0" indent="0" algn="just"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98115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s-PE"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445470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s-ES" dirty="0"/>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1532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5"/>
        <p:cNvGrpSpPr/>
        <p:nvPr/>
      </p:nvGrpSpPr>
      <p:grpSpPr>
        <a:xfrm>
          <a:off x="0" y="0"/>
          <a:ext cx="0" cy="0"/>
          <a:chOff x="0" y="0"/>
          <a:chExt cx="0" cy="0"/>
        </a:xfrm>
      </p:grpSpPr>
      <p:sp>
        <p:nvSpPr>
          <p:cNvPr id="16" name="Google Shape;16;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5"/>
        <p:cNvGrpSpPr/>
        <p:nvPr/>
      </p:nvGrpSpPr>
      <p:grpSpPr>
        <a:xfrm>
          <a:off x="0" y="0"/>
          <a:ext cx="0" cy="0"/>
          <a:chOff x="0" y="0"/>
          <a:chExt cx="0" cy="0"/>
        </a:xfrm>
      </p:grpSpPr>
      <p:sp>
        <p:nvSpPr>
          <p:cNvPr id="46" name="Google Shape;46;p8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8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8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9"/>
        <p:cNvGrpSpPr/>
        <p:nvPr/>
      </p:nvGrpSpPr>
      <p:grpSpPr>
        <a:xfrm>
          <a:off x="0" y="0"/>
          <a:ext cx="0" cy="0"/>
          <a:chOff x="0" y="0"/>
          <a:chExt cx="0" cy="0"/>
        </a:xfrm>
      </p:grpSpPr>
      <p:sp>
        <p:nvSpPr>
          <p:cNvPr id="60" name="Google Shape;60;p8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8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8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6"/>
        <p:cNvGrpSpPr/>
        <p:nvPr/>
      </p:nvGrpSpPr>
      <p:grpSpPr>
        <a:xfrm>
          <a:off x="0" y="0"/>
          <a:ext cx="0" cy="0"/>
          <a:chOff x="0" y="0"/>
          <a:chExt cx="0" cy="0"/>
        </a:xfrm>
      </p:grpSpPr>
      <p:sp>
        <p:nvSpPr>
          <p:cNvPr id="67" name="Google Shape;67;p9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9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9" name="Google Shape;69;p9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3"/>
        <p:cNvGrpSpPr/>
        <p:nvPr/>
      </p:nvGrpSpPr>
      <p:grpSpPr>
        <a:xfrm>
          <a:off x="0" y="0"/>
          <a:ext cx="0" cy="0"/>
          <a:chOff x="0" y="0"/>
          <a:chExt cx="0" cy="0"/>
        </a:xfrm>
      </p:grpSpPr>
      <p:sp>
        <p:nvSpPr>
          <p:cNvPr id="74" name="Google Shape;74;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9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9"/>
        <p:cNvGrpSpPr/>
        <p:nvPr/>
      </p:nvGrpSpPr>
      <p:grpSpPr>
        <a:xfrm>
          <a:off x="0" y="0"/>
          <a:ext cx="0" cy="0"/>
          <a:chOff x="0" y="0"/>
          <a:chExt cx="0" cy="0"/>
        </a:xfrm>
      </p:grpSpPr>
      <p:sp>
        <p:nvSpPr>
          <p:cNvPr id="80" name="Google Shape;80;p9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9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7" name="Picture 4" descr="Swisscontact Logo Vector - (.SVG + .PNG) - GetLogo.Net"/>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38300" y="93496"/>
            <a:ext cx="1179512" cy="65528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userDrawn="1"/>
        </p:nvPicPr>
        <p:blipFill>
          <a:blip r:embed="rId9"/>
          <a:stretch>
            <a:fillRect/>
          </a:stretch>
        </p:blipFill>
        <p:spPr>
          <a:xfrm>
            <a:off x="11438686" y="182230"/>
            <a:ext cx="556092" cy="556092"/>
          </a:xfrm>
          <a:prstGeom prst="rect">
            <a:avLst/>
          </a:prstGeom>
        </p:spPr>
      </p:pic>
      <p:sp>
        <p:nvSpPr>
          <p:cNvPr id="9" name="Rectángulo 8"/>
          <p:cNvSpPr/>
          <p:nvPr userDrawn="1"/>
        </p:nvSpPr>
        <p:spPr>
          <a:xfrm>
            <a:off x="0" y="6577070"/>
            <a:ext cx="12192000" cy="28093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6" r:id="rId3"/>
    <p:sldLayoutId id="2147483657" r:id="rId4"/>
    <p:sldLayoutId id="2147483658" r:id="rId5"/>
    <p:sldLayoutId id="214748365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00.xml"/><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58.png"/></Relationships>
</file>

<file path=ppt/slides/_rels/slide10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01.xml"/><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58.png"/></Relationships>
</file>

<file path=ppt/slides/_rels/slide10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02.xml"/><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58.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10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10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10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0.png"/><Relationship Id="rId4" Type="http://schemas.microsoft.com/office/2007/relationships/hdphoto" Target="../media/hdphoto3.wdp"/></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2.jp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1.pn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microsoft.com/office/2007/relationships/hdphoto" Target="../media/hdphoto10.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microsoft.com/office/2007/relationships/hdphoto" Target="../media/hdphoto12.wdp"/><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10" Type="http://schemas.microsoft.com/office/2007/relationships/hdphoto" Target="../media/hdphoto13.wdp"/><Relationship Id="rId4" Type="http://schemas.microsoft.com/office/2007/relationships/hdphoto" Target="../media/hdphoto11.wdp"/><Relationship Id="rId9"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microsoft.com/office/2007/relationships/hdphoto" Target="../media/hdphoto14.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60.png"/><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60.png"/><Relationship Id="rId4" Type="http://schemas.microsoft.com/office/2007/relationships/hdphoto" Target="../media/hdphoto16.wdp"/></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1.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17.wdp"/></Relationships>
</file>

<file path=ppt/slides/_rels/slide8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6.xml"/><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58.png"/></Relationships>
</file>

<file path=ppt/slides/_rels/slide9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58.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p:nvPr/>
        </p:nvSpPr>
        <p:spPr>
          <a:xfrm>
            <a:off x="1466126" y="2468736"/>
            <a:ext cx="9259747" cy="1754286"/>
          </a:xfrm>
          <a:prstGeom prst="rect">
            <a:avLst/>
          </a:prstGeom>
          <a:noFill/>
          <a:ln>
            <a:noFill/>
          </a:ln>
        </p:spPr>
        <p:txBody>
          <a:bodyPr spcFirstLastPara="1" wrap="square" lIns="91425" tIns="45700" rIns="91425" bIns="45700" anchor="t" anchorCtr="0">
            <a:spAutoFit/>
          </a:bodyPr>
          <a:lstStyle/>
          <a:p>
            <a:pPr lvl="0" algn="ctr">
              <a:buSzPts val="3600"/>
            </a:pPr>
            <a:r>
              <a:rPr lang="es-ES" sz="3600" b="1" dirty="0">
                <a:solidFill>
                  <a:schemeClr val="dk1"/>
                </a:solidFill>
              </a:rPr>
              <a:t>EVALUACIÓN BÁSICA PARA LA CONSTRUCCIÓN DE MUROS DE ALBAÑILERÍA CONFINADA</a:t>
            </a:r>
            <a:endParaRPr lang="es-ES" sz="3600" dirty="0"/>
          </a:p>
        </p:txBody>
      </p:sp>
      <p:sp>
        <p:nvSpPr>
          <p:cNvPr id="92" name="Google Shape;92;p1"/>
          <p:cNvSpPr txBox="1"/>
          <p:nvPr/>
        </p:nvSpPr>
        <p:spPr>
          <a:xfrm>
            <a:off x="3598812" y="1616976"/>
            <a:ext cx="457508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sz="3500" b="1" i="0" u="none" strike="noStrike" cap="none" dirty="0">
                <a:solidFill>
                  <a:srgbClr val="7F7F7F"/>
                </a:solidFill>
                <a:latin typeface="Arial"/>
                <a:ea typeface="Arial"/>
                <a:cs typeface="Arial"/>
                <a:sym typeface="Arial"/>
              </a:rPr>
              <a:t>CURSO</a:t>
            </a:r>
            <a:endParaRPr sz="3500" b="1" i="0" u="none" strike="noStrike" cap="none" dirty="0">
              <a:solidFill>
                <a:srgbClr val="7F7F7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¿Por qué se debe utilizar el SCTR?</a:t>
            </a:r>
            <a:endParaRPr sz="1200" dirty="0"/>
          </a:p>
        </p:txBody>
      </p:sp>
      <p:sp>
        <p:nvSpPr>
          <p:cNvPr id="6" name="Google Shape;212;p8"/>
          <p:cNvSpPr txBox="1"/>
          <p:nvPr/>
        </p:nvSpPr>
        <p:spPr>
          <a:xfrm>
            <a:off x="268011" y="2024305"/>
            <a:ext cx="5871354" cy="240061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900"/>
              </a:spcBef>
              <a:spcAft>
                <a:spcPts val="0"/>
              </a:spcAft>
              <a:buClr>
                <a:srgbClr val="000000"/>
              </a:buClr>
              <a:buSzPts val="1800"/>
              <a:buFont typeface="Arial"/>
              <a:buNone/>
            </a:pPr>
            <a:r>
              <a:rPr lang="es-PE" sz="1800" b="0" i="0" u="none" strike="noStrike" cap="none" dirty="0">
                <a:solidFill>
                  <a:schemeClr val="dk1"/>
                </a:solidFill>
                <a:latin typeface="Arial"/>
                <a:ea typeface="Arial"/>
                <a:cs typeface="Arial"/>
                <a:sym typeface="Arial"/>
              </a:rPr>
              <a:t>Con el SCTR te protege a ti y a tus trabajadores en:</a:t>
            </a:r>
            <a:endParaRPr dirty="0"/>
          </a:p>
          <a:p>
            <a:pPr marL="285750" marR="0" lvl="0" indent="-285750" algn="just" rtl="0">
              <a:lnSpc>
                <a:spcPct val="150000"/>
              </a:lnSpc>
              <a:spcBef>
                <a:spcPts val="900"/>
              </a:spcBef>
              <a:spcAft>
                <a:spcPts val="0"/>
              </a:spcAft>
              <a:buFont typeface="Wingdings" panose="05000000000000000000" pitchFamily="2" charset="2"/>
              <a:buChar char="ü"/>
            </a:pPr>
            <a:r>
              <a:rPr lang="es-PE" sz="1800" b="0" i="0" u="none" strike="noStrike" cap="none" dirty="0">
                <a:solidFill>
                  <a:srgbClr val="000000"/>
                </a:solidFill>
                <a:latin typeface="Arial"/>
                <a:ea typeface="Arial"/>
                <a:cs typeface="Arial"/>
                <a:sym typeface="Arial"/>
              </a:rPr>
              <a:t>Brindar cobertura de atención médica o prestaciones económicas requeridas por el trabajador a consecuencias de accidentes de trabajo o enfermedades profesionales. </a:t>
            </a:r>
            <a:endParaRPr sz="1800" b="0" i="0" u="none" strike="noStrike" cap="none" dirty="0">
              <a:solidFill>
                <a:srgbClr val="000000"/>
              </a:solidFill>
              <a:latin typeface="Arial"/>
              <a:ea typeface="Arial"/>
              <a:cs typeface="Arial"/>
              <a:sym typeface="Arial"/>
            </a:endParaRPr>
          </a:p>
        </p:txBody>
      </p:sp>
      <p:sp>
        <p:nvSpPr>
          <p:cNvPr id="7" name="Google Shape;213;p8"/>
          <p:cNvSpPr/>
          <p:nvPr/>
        </p:nvSpPr>
        <p:spPr>
          <a:xfrm>
            <a:off x="435821" y="4613542"/>
            <a:ext cx="2767867" cy="1384954"/>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b="1" i="0" u="none" strike="noStrike" cap="none" dirty="0">
                <a:solidFill>
                  <a:schemeClr val="tx1"/>
                </a:solidFill>
                <a:latin typeface="+mn-lt"/>
                <a:ea typeface="Arial"/>
                <a:cs typeface="Arial"/>
                <a:sym typeface="Arial"/>
              </a:rPr>
              <a:t>Salud</a:t>
            </a:r>
            <a:endParaRPr b="0" i="0" u="none" strike="noStrike" cap="none" dirty="0">
              <a:solidFill>
                <a:schemeClr val="tx1"/>
              </a:solidFill>
              <a:latin typeface="+mn-lt"/>
              <a:ea typeface="Arial"/>
              <a:cs typeface="Arial"/>
              <a:sym typeface="Arial"/>
            </a:endParaRPr>
          </a:p>
          <a:p>
            <a:pPr marL="0" marR="0" lvl="0" indent="0" algn="just" rtl="0">
              <a:lnSpc>
                <a:spcPct val="150000"/>
              </a:lnSpc>
              <a:spcBef>
                <a:spcPts val="0"/>
              </a:spcBef>
              <a:spcAft>
                <a:spcPts val="0"/>
              </a:spcAft>
              <a:buNone/>
            </a:pPr>
            <a:r>
              <a:rPr lang="es-PE" b="0" i="0" u="none" strike="noStrike" cap="none" dirty="0">
                <a:solidFill>
                  <a:schemeClr val="tx1"/>
                </a:solidFill>
                <a:latin typeface="+mn-lt"/>
                <a:ea typeface="Arial"/>
                <a:cs typeface="Arial"/>
                <a:sym typeface="Arial"/>
              </a:rPr>
              <a:t>- Atención Médica</a:t>
            </a:r>
            <a:endParaRPr b="0" i="0" u="none" strike="noStrike" cap="none" dirty="0">
              <a:solidFill>
                <a:schemeClr val="tx1"/>
              </a:solidFill>
              <a:latin typeface="+mn-lt"/>
              <a:ea typeface="Arial"/>
              <a:cs typeface="Arial"/>
              <a:sym typeface="Arial"/>
            </a:endParaRPr>
          </a:p>
          <a:p>
            <a:pPr marL="0" marR="0" lvl="0" indent="0" algn="just" rtl="0">
              <a:lnSpc>
                <a:spcPct val="150000"/>
              </a:lnSpc>
              <a:spcBef>
                <a:spcPts val="0"/>
              </a:spcBef>
              <a:spcAft>
                <a:spcPts val="0"/>
              </a:spcAft>
              <a:buNone/>
            </a:pPr>
            <a:r>
              <a:rPr lang="es-PE" b="0" i="0" u="none" strike="noStrike" cap="none" dirty="0">
                <a:solidFill>
                  <a:schemeClr val="tx1"/>
                </a:solidFill>
                <a:latin typeface="+mn-lt"/>
                <a:ea typeface="Arial"/>
                <a:cs typeface="Arial"/>
                <a:sym typeface="Arial"/>
              </a:rPr>
              <a:t>- Rehabilitación</a:t>
            </a:r>
            <a:endParaRPr b="0" i="0" u="none" strike="noStrike" cap="none" dirty="0">
              <a:solidFill>
                <a:schemeClr val="tx1"/>
              </a:solidFill>
              <a:latin typeface="+mn-lt"/>
              <a:ea typeface="Arial"/>
              <a:cs typeface="Arial"/>
              <a:sym typeface="Arial"/>
            </a:endParaRPr>
          </a:p>
          <a:p>
            <a:pPr marL="0" marR="0" lvl="0" indent="0" algn="just" rtl="0">
              <a:lnSpc>
                <a:spcPct val="150000"/>
              </a:lnSpc>
              <a:spcBef>
                <a:spcPts val="0"/>
              </a:spcBef>
              <a:spcAft>
                <a:spcPts val="0"/>
              </a:spcAft>
              <a:buNone/>
            </a:pPr>
            <a:r>
              <a:rPr lang="es-PE" b="0" i="0" u="none" strike="noStrike" cap="none" dirty="0">
                <a:solidFill>
                  <a:schemeClr val="tx1"/>
                </a:solidFill>
                <a:latin typeface="+mn-lt"/>
                <a:ea typeface="Arial"/>
                <a:cs typeface="Arial"/>
                <a:sym typeface="Arial"/>
              </a:rPr>
              <a:t>- Prótesis /Ortopedia</a:t>
            </a:r>
            <a:endParaRPr b="0" i="0" u="none" strike="noStrike" cap="none" dirty="0">
              <a:solidFill>
                <a:schemeClr val="tx1"/>
              </a:solidFill>
              <a:latin typeface="+mn-lt"/>
              <a:ea typeface="Arial"/>
              <a:cs typeface="Arial"/>
              <a:sym typeface="Arial"/>
            </a:endParaRPr>
          </a:p>
        </p:txBody>
      </p:sp>
      <p:sp>
        <p:nvSpPr>
          <p:cNvPr id="10" name="Google Shape;214;p8"/>
          <p:cNvSpPr/>
          <p:nvPr/>
        </p:nvSpPr>
        <p:spPr>
          <a:xfrm>
            <a:off x="3446030" y="4613542"/>
            <a:ext cx="2714974" cy="1384954"/>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b="1" i="0" u="none" strike="noStrike" cap="none" dirty="0">
                <a:solidFill>
                  <a:schemeClr val="tx1"/>
                </a:solidFill>
                <a:latin typeface="+mn-lt"/>
                <a:ea typeface="Arial"/>
                <a:cs typeface="Arial"/>
                <a:sym typeface="Arial"/>
              </a:rPr>
              <a:t>Pensión</a:t>
            </a:r>
            <a:endParaRPr b="0" i="0" u="none" strike="noStrike" cap="none" dirty="0">
              <a:solidFill>
                <a:schemeClr val="tx1"/>
              </a:solidFill>
              <a:latin typeface="+mn-lt"/>
              <a:ea typeface="Arial"/>
              <a:cs typeface="Arial"/>
              <a:sym typeface="Arial"/>
            </a:endParaRPr>
          </a:p>
          <a:p>
            <a:pPr marL="0" marR="0" lvl="0" indent="0" algn="just" rtl="0">
              <a:lnSpc>
                <a:spcPct val="150000"/>
              </a:lnSpc>
              <a:spcBef>
                <a:spcPts val="0"/>
              </a:spcBef>
              <a:spcAft>
                <a:spcPts val="0"/>
              </a:spcAft>
              <a:buNone/>
            </a:pPr>
            <a:r>
              <a:rPr lang="es-PE" b="0" i="0" u="none" strike="noStrike" cap="none" dirty="0">
                <a:solidFill>
                  <a:schemeClr val="tx1"/>
                </a:solidFill>
                <a:latin typeface="+mn-lt"/>
                <a:ea typeface="Arial"/>
                <a:cs typeface="Arial"/>
                <a:sym typeface="Arial"/>
              </a:rPr>
              <a:t>- Sobrevivencia</a:t>
            </a:r>
            <a:endParaRPr b="0" i="0" u="none" strike="noStrike" cap="none" dirty="0">
              <a:solidFill>
                <a:schemeClr val="tx1"/>
              </a:solidFill>
              <a:latin typeface="+mn-lt"/>
              <a:ea typeface="Arial"/>
              <a:cs typeface="Arial"/>
              <a:sym typeface="Arial"/>
            </a:endParaRPr>
          </a:p>
          <a:p>
            <a:pPr marL="0" marR="0" lvl="0" indent="0" algn="just" rtl="0">
              <a:lnSpc>
                <a:spcPct val="150000"/>
              </a:lnSpc>
              <a:spcBef>
                <a:spcPts val="0"/>
              </a:spcBef>
              <a:spcAft>
                <a:spcPts val="0"/>
              </a:spcAft>
              <a:buNone/>
            </a:pPr>
            <a:r>
              <a:rPr lang="es-PE" b="0" i="0" u="none" strike="noStrike" cap="none" dirty="0">
                <a:solidFill>
                  <a:schemeClr val="tx1"/>
                </a:solidFill>
                <a:latin typeface="+mn-lt"/>
                <a:ea typeface="Arial"/>
                <a:cs typeface="Arial"/>
                <a:sym typeface="Arial"/>
              </a:rPr>
              <a:t>- Invalidez</a:t>
            </a:r>
            <a:endParaRPr b="0" i="0" u="none" strike="noStrike" cap="none" dirty="0">
              <a:solidFill>
                <a:schemeClr val="tx1"/>
              </a:solidFill>
              <a:latin typeface="+mn-lt"/>
              <a:ea typeface="Arial"/>
              <a:cs typeface="Arial"/>
              <a:sym typeface="Arial"/>
            </a:endParaRPr>
          </a:p>
          <a:p>
            <a:pPr marL="0" marR="0" lvl="0" indent="0" algn="just" rtl="0">
              <a:lnSpc>
                <a:spcPct val="150000"/>
              </a:lnSpc>
              <a:spcBef>
                <a:spcPts val="0"/>
              </a:spcBef>
              <a:spcAft>
                <a:spcPts val="0"/>
              </a:spcAft>
              <a:buNone/>
            </a:pPr>
            <a:r>
              <a:rPr lang="es-PE" b="0" i="0" u="none" strike="noStrike" cap="none" dirty="0">
                <a:solidFill>
                  <a:schemeClr val="tx1"/>
                </a:solidFill>
                <a:latin typeface="+mn-lt"/>
                <a:ea typeface="Arial"/>
                <a:cs typeface="Arial"/>
                <a:sym typeface="Arial"/>
              </a:rPr>
              <a:t>- Sepelio</a:t>
            </a:r>
            <a:endParaRPr b="0" i="0" u="none" strike="noStrike" cap="none" dirty="0">
              <a:solidFill>
                <a:schemeClr val="tx1"/>
              </a:solidFill>
              <a:latin typeface="+mn-lt"/>
              <a:ea typeface="Arial"/>
              <a:cs typeface="Arial"/>
              <a:sym typeface="Arial"/>
            </a:endParaRPr>
          </a:p>
        </p:txBody>
      </p:sp>
      <p:pic>
        <p:nvPicPr>
          <p:cNvPr id="1026" name="Picture 2" descr="Ilustración de Equipo De Construcción Trabajadores De Ingeniería Y  Construcción Grupo De Ingenieros De Construcción Y Técnicos De Personas  Ilustración Vectorial De Dibujos Animados y más Vectores Libres de Derechos  de Trabajad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347" y="2024305"/>
            <a:ext cx="5493469" cy="3974191"/>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r>
              <a:rPr lang="es-ES" sz="18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4"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74824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Instalaciones de tuberías en muros</a:t>
            </a:r>
            <a:endParaRPr sz="1200" dirty="0"/>
          </a:p>
        </p:txBody>
      </p:sp>
      <p:sp>
        <p:nvSpPr>
          <p:cNvPr id="11" name="Google Shape;985;p68"/>
          <p:cNvSpPr txBox="1"/>
          <p:nvPr/>
        </p:nvSpPr>
        <p:spPr>
          <a:xfrm>
            <a:off x="232560" y="2071065"/>
            <a:ext cx="7359731" cy="341627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sng" strike="noStrike" cap="none" dirty="0">
                <a:solidFill>
                  <a:schemeClr val="dk1"/>
                </a:solidFill>
                <a:latin typeface="+mn-lt"/>
                <a:ea typeface="Helvetica Neue"/>
                <a:cs typeface="Helvetica Neue"/>
                <a:sym typeface="Helvetica Neue"/>
              </a:rPr>
              <a:t>Malas prácticas</a:t>
            </a:r>
            <a:r>
              <a:rPr lang="es-PE" sz="1800" b="0" i="0" u="none" strike="noStrike" cap="none" dirty="0">
                <a:solidFill>
                  <a:schemeClr val="dk1"/>
                </a:solidFill>
                <a:latin typeface="+mn-lt"/>
                <a:ea typeface="Helvetica Neue"/>
                <a:cs typeface="Helvetica Neue"/>
                <a:sym typeface="Helvetica Neue"/>
              </a:rPr>
              <a:t>, en instalaciones de tubos de diámetro hasta 55mm.</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Por ningún motivo</a:t>
            </a:r>
            <a:endParaRPr sz="18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Se picará en diagonal el muro</a:t>
            </a:r>
            <a:endParaRPr sz="18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Se recortará el muro para alojarlas.</a:t>
            </a:r>
            <a:endParaRPr sz="18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Se picara los elementos estructurales de concreto armado.</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En este caso, genera la debilitación de los muros y columna.</a:t>
            </a:r>
            <a:endParaRPr sz="1800" b="0" i="0" u="none" strike="noStrike" cap="none" dirty="0">
              <a:solidFill>
                <a:srgbClr val="000000"/>
              </a:solidFill>
              <a:latin typeface="+mn-lt"/>
              <a:sym typeface="Arial"/>
            </a:endParaRPr>
          </a:p>
        </p:txBody>
      </p:sp>
      <p:pic>
        <p:nvPicPr>
          <p:cNvPr id="12" name="Google Shape;987;p68"/>
          <p:cNvPicPr preferRelativeResize="0"/>
          <p:nvPr/>
        </p:nvPicPr>
        <p:blipFill rotWithShape="1">
          <a:blip r:embed="rId3">
            <a:alphaModFix/>
          </a:blip>
          <a:srcRect l="48500" t="1569"/>
          <a:stretch/>
        </p:blipFill>
        <p:spPr>
          <a:xfrm>
            <a:off x="7869382" y="1905618"/>
            <a:ext cx="4027434" cy="4162673"/>
          </a:xfrm>
          <a:prstGeom prst="rect">
            <a:avLst/>
          </a:prstGeom>
          <a:noFill/>
          <a:ln>
            <a:noFill/>
          </a:ln>
        </p:spPr>
      </p:pic>
      <p:pic>
        <p:nvPicPr>
          <p:cNvPr id="8" name="Picture 6" descr="Ilustración de Símbolo De Tick Verde Y Cruz Roja Firman En Círculo Iconos  Para El Cuestionario De Evaluación Vector y más Vectores Libres de Derechos  de Símbolo de visto bueno - iStock"/>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5549" b="84451" l="51418" r="94707">
                        <a14:foregroundMark x1="67675" y1="35976" x2="81664" y2="59146"/>
                      </a14:backgroundRemoval>
                    </a14:imgEffect>
                  </a14:imgLayer>
                </a14:imgProps>
              </a:ext>
              <a:ext uri="{28A0092B-C50C-407E-A947-70E740481C1C}">
                <a14:useLocalDpi xmlns:a14="http://schemas.microsoft.com/office/drawing/2010/main" val="0"/>
              </a:ext>
            </a:extLst>
          </a:blip>
          <a:srcRect l="51268" t="13607" r="4948" b="14849"/>
          <a:stretch/>
        </p:blipFill>
        <p:spPr bwMode="auto">
          <a:xfrm>
            <a:off x="7356671" y="1835685"/>
            <a:ext cx="1074057" cy="1088190"/>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4"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7061344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Instalaciones de tuberías en muros</a:t>
            </a:r>
            <a:endParaRPr sz="1200" dirty="0"/>
          </a:p>
        </p:txBody>
      </p:sp>
      <p:sp>
        <p:nvSpPr>
          <p:cNvPr id="5" name="Google Shape;994;p69"/>
          <p:cNvSpPr txBox="1"/>
          <p:nvPr/>
        </p:nvSpPr>
        <p:spPr>
          <a:xfrm>
            <a:off x="232560" y="2181796"/>
            <a:ext cx="5797465" cy="332394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PE" sz="1800" b="0" i="0" u="sng" strike="noStrike" cap="none" dirty="0">
                <a:solidFill>
                  <a:schemeClr val="dk1"/>
                </a:solidFill>
                <a:latin typeface="+mn-lt"/>
                <a:ea typeface="Helvetica Neue"/>
                <a:cs typeface="Helvetica Neue"/>
                <a:sym typeface="Helvetica Neue"/>
              </a:rPr>
              <a:t>Malas prácticas</a:t>
            </a:r>
            <a:r>
              <a:rPr lang="es-PE" sz="1800" b="0" i="0" u="none" strike="noStrike" cap="none" dirty="0">
                <a:solidFill>
                  <a:schemeClr val="dk1"/>
                </a:solidFill>
                <a:latin typeface="+mn-lt"/>
                <a:ea typeface="Helvetica Neue"/>
                <a:cs typeface="Helvetica Neue"/>
                <a:sym typeface="Helvetica Neue"/>
              </a:rPr>
              <a:t>, en instalaciones de tubos de diámetro hasta 55mm.</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0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Por ejemplo, las instalaciones sanitarias deben tener un recorrido</a:t>
            </a:r>
            <a:endParaRPr sz="1800" dirty="0">
              <a:latin typeface="+mn-lt"/>
            </a:endParaRPr>
          </a:p>
          <a:p>
            <a:pPr marL="0" marR="0" lvl="0" indent="0" algn="just" rtl="0">
              <a:lnSpc>
                <a:spcPct val="150000"/>
              </a:lnSpc>
              <a:spcBef>
                <a:spcPts val="0"/>
              </a:spcBef>
              <a:spcAft>
                <a:spcPts val="0"/>
              </a:spcAft>
              <a:buClr>
                <a:srgbClr val="000000"/>
              </a:buClr>
              <a:buSzPts val="1400"/>
              <a:buFont typeface="Arial"/>
              <a:buNone/>
            </a:pPr>
            <a:endParaRPr sz="4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Fuera de los muros portantes, o</a:t>
            </a:r>
            <a:endParaRPr sz="18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Parte del muro portante o no portante con falsa columna.</a:t>
            </a:r>
            <a:endParaRPr sz="1800" b="0" i="0" u="none" strike="noStrike" cap="none" dirty="0">
              <a:solidFill>
                <a:srgbClr val="000000"/>
              </a:solidFill>
              <a:latin typeface="+mn-lt"/>
              <a:sym typeface="Arial"/>
            </a:endParaRPr>
          </a:p>
        </p:txBody>
      </p:sp>
      <p:pic>
        <p:nvPicPr>
          <p:cNvPr id="6" name="Google Shape;996;p69"/>
          <p:cNvPicPr preferRelativeResize="0"/>
          <p:nvPr/>
        </p:nvPicPr>
        <p:blipFill rotWithShape="1">
          <a:blip r:embed="rId3">
            <a:alphaModFix/>
          </a:blip>
          <a:srcRect/>
          <a:stretch/>
        </p:blipFill>
        <p:spPr>
          <a:xfrm>
            <a:off x="6567054" y="1995324"/>
            <a:ext cx="5329761" cy="3727669"/>
          </a:xfrm>
          <a:prstGeom prst="rect">
            <a:avLst/>
          </a:prstGeom>
          <a:noFill/>
          <a:ln>
            <a:noFill/>
          </a:ln>
        </p:spPr>
      </p:pic>
      <p:pic>
        <p:nvPicPr>
          <p:cNvPr id="8" name="Picture 6" descr="Ilustración de Símbolo De Tick Verde Y Cruz Roja Firman En Círculo Iconos  Para El Cuestionario De Evaluación Vector y más Vectores Libres de Derechos  de Símbolo de visto bueno - iStock"/>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5549" b="84451" l="51418" r="94707">
                        <a14:foregroundMark x1="67675" y1="35976" x2="81664" y2="59146"/>
                      </a14:backgroundRemoval>
                    </a14:imgEffect>
                  </a14:imgLayer>
                </a14:imgProps>
              </a:ext>
              <a:ext uri="{28A0092B-C50C-407E-A947-70E740481C1C}">
                <a14:useLocalDpi xmlns:a14="http://schemas.microsoft.com/office/drawing/2010/main" val="0"/>
              </a:ext>
            </a:extLst>
          </a:blip>
          <a:srcRect l="51268" t="13607" r="4948" b="14849"/>
          <a:stretch/>
        </p:blipFill>
        <p:spPr bwMode="auto">
          <a:xfrm>
            <a:off x="6030025" y="1835685"/>
            <a:ext cx="1074057" cy="1088190"/>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2"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764030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Instalaciones de tuberías en muros</a:t>
            </a:r>
            <a:endParaRPr sz="1200" dirty="0"/>
          </a:p>
        </p:txBody>
      </p:sp>
      <p:sp>
        <p:nvSpPr>
          <p:cNvPr id="5" name="Google Shape;1003;p70"/>
          <p:cNvSpPr txBox="1"/>
          <p:nvPr/>
        </p:nvSpPr>
        <p:spPr>
          <a:xfrm>
            <a:off x="232560" y="1995324"/>
            <a:ext cx="5627913" cy="300078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sng" strike="noStrike" cap="none" dirty="0">
                <a:solidFill>
                  <a:schemeClr val="dk1"/>
                </a:solidFill>
                <a:latin typeface="+mn-lt"/>
                <a:ea typeface="Helvetica Neue"/>
                <a:cs typeface="Helvetica Neue"/>
                <a:sym typeface="Helvetica Neue"/>
              </a:rPr>
              <a:t>Malas prácticas</a:t>
            </a:r>
            <a:r>
              <a:rPr lang="es-PE" sz="1800" b="0" i="0" u="none" strike="noStrike" cap="none" dirty="0">
                <a:solidFill>
                  <a:schemeClr val="dk1"/>
                </a:solidFill>
                <a:latin typeface="+mn-lt"/>
                <a:ea typeface="Helvetica Neue"/>
                <a:cs typeface="Helvetica Neue"/>
                <a:sym typeface="Helvetica Neue"/>
              </a:rPr>
              <a:t>, en la instalación de tubos de diámetro mayor a 55mm:</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Corte del muro para instalación de tubería de desagüe en muro portante a partir del segundo piso.</a:t>
            </a:r>
            <a:endParaRPr sz="18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Se observa un muro debilitado.</a:t>
            </a:r>
            <a:endParaRPr sz="18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Posible colapso ante un sismo.</a:t>
            </a:r>
            <a:endParaRPr sz="1800" b="0" i="0" u="none" strike="noStrike" cap="none" dirty="0">
              <a:solidFill>
                <a:srgbClr val="000000"/>
              </a:solidFill>
              <a:latin typeface="+mn-lt"/>
              <a:sym typeface="Arial"/>
            </a:endParaRPr>
          </a:p>
        </p:txBody>
      </p:sp>
      <p:pic>
        <p:nvPicPr>
          <p:cNvPr id="6" name="Google Shape;1005;p70"/>
          <p:cNvPicPr preferRelativeResize="0"/>
          <p:nvPr/>
        </p:nvPicPr>
        <p:blipFill rotWithShape="1">
          <a:blip r:embed="rId3">
            <a:alphaModFix/>
          </a:blip>
          <a:srcRect/>
          <a:stretch/>
        </p:blipFill>
        <p:spPr>
          <a:xfrm>
            <a:off x="6227913" y="1995324"/>
            <a:ext cx="5631752" cy="3754501"/>
          </a:xfrm>
          <a:prstGeom prst="rect">
            <a:avLst/>
          </a:prstGeom>
          <a:noFill/>
          <a:ln>
            <a:noFill/>
          </a:ln>
        </p:spPr>
      </p:pic>
      <p:pic>
        <p:nvPicPr>
          <p:cNvPr id="8" name="Picture 6" descr="Ilustración de Símbolo De Tick Verde Y Cruz Roja Firman En Círculo Iconos  Para El Cuestionario De Evaluación Vector y más Vectores Libres de Derechos  de Símbolo de visto bueno - iStock"/>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5549" b="84451" l="51418" r="94707">
                        <a14:foregroundMark x1="67675" y1="35976" x2="81664" y2="59146"/>
                      </a14:backgroundRemoval>
                    </a14:imgEffect>
                  </a14:imgLayer>
                </a14:imgProps>
              </a:ext>
              <a:ext uri="{28A0092B-C50C-407E-A947-70E740481C1C}">
                <a14:useLocalDpi xmlns:a14="http://schemas.microsoft.com/office/drawing/2010/main" val="0"/>
              </a:ext>
            </a:extLst>
          </a:blip>
          <a:srcRect l="51268" t="13607" r="4948" b="14849"/>
          <a:stretch/>
        </p:blipFill>
        <p:spPr bwMode="auto">
          <a:xfrm>
            <a:off x="5860473" y="1835685"/>
            <a:ext cx="1074057" cy="1088190"/>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2"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807755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lvl="1" algn="ctr">
              <a:buSzPts val="4000"/>
            </a:pPr>
            <a:r>
              <a:rPr lang="es-ES" sz="3200" b="1" dirty="0">
                <a:solidFill>
                  <a:schemeClr val="tx1"/>
                </a:solidFill>
              </a:rPr>
              <a:t>Recomendaciones generales</a:t>
            </a:r>
            <a:endParaRPr lang="es-ES" sz="3200" b="1" i="0" u="none" strike="noStrike" cap="none" dirty="0">
              <a:solidFill>
                <a:schemeClr val="tx1"/>
              </a:solidFill>
              <a:latin typeface="Arial"/>
              <a:ea typeface="Arial"/>
              <a:cs typeface="Arial"/>
              <a:sym typeface="Arial"/>
            </a:endParaRP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416865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Recomendaciones generales</a:t>
            </a:r>
            <a:endParaRPr sz="1200" dirty="0"/>
          </a:p>
        </p:txBody>
      </p:sp>
      <p:sp>
        <p:nvSpPr>
          <p:cNvPr id="5" name="Google Shape;1012;p71"/>
          <p:cNvSpPr txBox="1"/>
          <p:nvPr/>
        </p:nvSpPr>
        <p:spPr>
          <a:xfrm>
            <a:off x="232560" y="2113167"/>
            <a:ext cx="6639295" cy="424727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sng" strike="noStrike" cap="none" dirty="0">
                <a:solidFill>
                  <a:schemeClr val="dk1"/>
                </a:solidFill>
                <a:latin typeface="+mn-lt"/>
                <a:ea typeface="Helvetica Neue"/>
                <a:cs typeface="Helvetica Neue"/>
                <a:sym typeface="Helvetica Neue"/>
              </a:rPr>
              <a:t>Paso 1</a:t>
            </a:r>
            <a:r>
              <a:rPr lang="es-PE" sz="1800" b="0" i="0" u="none" strike="noStrike" cap="none" dirty="0">
                <a:solidFill>
                  <a:schemeClr val="dk1"/>
                </a:solidFill>
                <a:latin typeface="+mn-lt"/>
                <a:ea typeface="Helvetica Neue"/>
                <a:cs typeface="Helvetica Neue"/>
                <a:sym typeface="Helvetica Neue"/>
              </a:rPr>
              <a:t>: </a:t>
            </a:r>
            <a:endParaRPr sz="1800" dirty="0">
              <a:latin typeface="+mn-lt"/>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sym typeface="Arial"/>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Regar con agua potable los ladrillos por unos 30 minutos.</a:t>
            </a:r>
            <a:endParaRPr sz="18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endParaRPr sz="1800" b="0" i="0" u="none" strike="noStrike" cap="none" dirty="0">
              <a:solidFill>
                <a:schemeClr val="dk1"/>
              </a:solidFill>
              <a:latin typeface="+mn-lt"/>
              <a:ea typeface="Helvetica Neue"/>
              <a:cs typeface="Helvetica Neue"/>
              <a:sym typeface="Helvetica Neue"/>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El no regar los ladrillos genera que absorba el agua del mortero generando que la resistencia se reduzca en un 50% y reducción en la adherencia. </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p:txBody>
      </p:sp>
      <p:pic>
        <p:nvPicPr>
          <p:cNvPr id="6" name="Google Shape;1014;p71"/>
          <p:cNvPicPr preferRelativeResize="0"/>
          <p:nvPr/>
        </p:nvPicPr>
        <p:blipFill rotWithShape="1">
          <a:blip r:embed="rId3">
            <a:alphaModFix/>
          </a:blip>
          <a:srcRect l="10641" t="7718" r="5802" b="5945"/>
          <a:stretch/>
        </p:blipFill>
        <p:spPr>
          <a:xfrm>
            <a:off x="7924801" y="1995325"/>
            <a:ext cx="3823854" cy="4015750"/>
          </a:xfrm>
          <a:prstGeom prst="rect">
            <a:avLst/>
          </a:prstGeom>
          <a:noFill/>
          <a:ln w="57150" cap="sq" cmpd="sng">
            <a:solidFill>
              <a:srgbClr val="FFFF00"/>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313424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Recomendaciones generales</a:t>
            </a:r>
            <a:endParaRPr sz="1200" dirty="0"/>
          </a:p>
        </p:txBody>
      </p:sp>
      <p:sp>
        <p:nvSpPr>
          <p:cNvPr id="10" name="Google Shape;1021;p72"/>
          <p:cNvSpPr txBox="1"/>
          <p:nvPr/>
        </p:nvSpPr>
        <p:spPr>
          <a:xfrm>
            <a:off x="232560" y="2063681"/>
            <a:ext cx="6393441" cy="341627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sng" strike="noStrike" cap="none" dirty="0">
                <a:solidFill>
                  <a:schemeClr val="dk1"/>
                </a:solidFill>
                <a:latin typeface="+mn-lt"/>
                <a:ea typeface="Helvetica Neue"/>
                <a:cs typeface="Helvetica Neue"/>
                <a:sym typeface="Helvetica Neue"/>
              </a:rPr>
              <a:t>Paso 2</a:t>
            </a:r>
            <a:r>
              <a:rPr lang="es-PE" sz="1800" b="0" i="0" u="none" strike="noStrike" cap="none" dirty="0">
                <a:solidFill>
                  <a:schemeClr val="dk1"/>
                </a:solidFill>
                <a:latin typeface="+mn-lt"/>
                <a:ea typeface="Helvetica Neue"/>
                <a:cs typeface="Helvetica Neue"/>
                <a:sym typeface="Helvetica Neue"/>
              </a:rPr>
              <a:t>: </a:t>
            </a:r>
            <a:endParaRPr sz="1800" b="0" i="0" u="none" strike="noStrike" cap="none" dirty="0">
              <a:solidFill>
                <a:schemeClr val="dk1"/>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Verificar que el sobrecimiento tenga marcas en X con una profundidad de hasta 5 </a:t>
            </a:r>
            <a:r>
              <a:rPr lang="es-PE" sz="1800" b="0" i="0" u="none" strike="noStrike" cap="none" dirty="0" err="1">
                <a:solidFill>
                  <a:schemeClr val="dk1"/>
                </a:solidFill>
                <a:latin typeface="+mn-lt"/>
                <a:ea typeface="Helvetica Neue"/>
                <a:cs typeface="Helvetica Neue"/>
                <a:sym typeface="Helvetica Neue"/>
              </a:rPr>
              <a:t>mm.</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Una mala práctica es no realizar el rayado en el sobrecimiento lo que puede generar una falla por CIZALLE en la base del muro, es decir, baja adherencia entre el sobrecimiento y la primera hilada del muro. </a:t>
            </a:r>
            <a:endParaRPr sz="1800" b="0" i="0" u="none" strike="noStrike" cap="none" dirty="0">
              <a:solidFill>
                <a:srgbClr val="000000"/>
              </a:solidFill>
              <a:latin typeface="+mn-lt"/>
              <a:sym typeface="Arial"/>
            </a:endParaRPr>
          </a:p>
        </p:txBody>
      </p:sp>
      <p:grpSp>
        <p:nvGrpSpPr>
          <p:cNvPr id="11" name="Google Shape;1023;p72"/>
          <p:cNvGrpSpPr/>
          <p:nvPr/>
        </p:nvGrpSpPr>
        <p:grpSpPr>
          <a:xfrm>
            <a:off x="6895307" y="2039356"/>
            <a:ext cx="5001509" cy="3544026"/>
            <a:chOff x="6216434" y="2467428"/>
            <a:chExt cx="5833960" cy="3679205"/>
          </a:xfrm>
        </p:grpSpPr>
        <p:pic>
          <p:nvPicPr>
            <p:cNvPr id="12" name="Google Shape;1024;p72"/>
            <p:cNvPicPr preferRelativeResize="0"/>
            <p:nvPr/>
          </p:nvPicPr>
          <p:blipFill rotWithShape="1">
            <a:blip r:embed="rId3">
              <a:alphaModFix/>
            </a:blip>
            <a:srcRect/>
            <a:stretch/>
          </p:blipFill>
          <p:spPr>
            <a:xfrm>
              <a:off x="6216434" y="2467428"/>
              <a:ext cx="5833960" cy="3679205"/>
            </a:xfrm>
            <a:prstGeom prst="rect">
              <a:avLst/>
            </a:prstGeom>
            <a:noFill/>
            <a:ln>
              <a:noFill/>
            </a:ln>
          </p:spPr>
        </p:pic>
        <p:pic>
          <p:nvPicPr>
            <p:cNvPr id="13" name="Google Shape;1025;p72"/>
            <p:cNvPicPr preferRelativeResize="0"/>
            <p:nvPr/>
          </p:nvPicPr>
          <p:blipFill rotWithShape="1">
            <a:blip r:embed="rId4">
              <a:alphaModFix/>
            </a:blip>
            <a:srcRect/>
            <a:stretch/>
          </p:blipFill>
          <p:spPr>
            <a:xfrm>
              <a:off x="9322184" y="2887404"/>
              <a:ext cx="1853892" cy="1215432"/>
            </a:xfrm>
            <a:prstGeom prst="rect">
              <a:avLst/>
            </a:prstGeom>
            <a:noFill/>
            <a:ln>
              <a:noFill/>
            </a:ln>
          </p:spPr>
        </p:pic>
      </p:grpSp>
      <p:sp>
        <p:nvSpPr>
          <p:cNvPr id="9"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6"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8120053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Recomendaciones generales</a:t>
            </a:r>
            <a:endParaRPr sz="1200" dirty="0"/>
          </a:p>
        </p:txBody>
      </p:sp>
      <p:sp>
        <p:nvSpPr>
          <p:cNvPr id="5" name="Google Shape;1032;p73"/>
          <p:cNvSpPr txBox="1"/>
          <p:nvPr/>
        </p:nvSpPr>
        <p:spPr>
          <a:xfrm>
            <a:off x="182507" y="2060456"/>
            <a:ext cx="6329130" cy="407415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sng" strike="noStrike" cap="none" dirty="0">
                <a:solidFill>
                  <a:schemeClr val="dk1"/>
                </a:solidFill>
                <a:latin typeface="+mn-lt"/>
                <a:ea typeface="Helvetica Neue"/>
                <a:cs typeface="Helvetica Neue"/>
                <a:sym typeface="Helvetica Neue"/>
              </a:rPr>
              <a:t>Paso 3</a:t>
            </a:r>
            <a:r>
              <a:rPr lang="es-PE" sz="1800" b="0" i="0" u="none" strike="noStrike" cap="none" dirty="0">
                <a:solidFill>
                  <a:schemeClr val="dk1"/>
                </a:solidFill>
                <a:latin typeface="+mn-lt"/>
                <a:ea typeface="Helvetica Neue"/>
                <a:cs typeface="Helvetica Neue"/>
                <a:sym typeface="Helvetica Neue"/>
              </a:rPr>
              <a:t>: </a:t>
            </a:r>
          </a:p>
          <a:p>
            <a:pPr marL="0" marR="0" lvl="0" indent="0" algn="just" rtl="0">
              <a:lnSpc>
                <a:spcPct val="150000"/>
              </a:lnSpc>
              <a:spcBef>
                <a:spcPts val="0"/>
              </a:spcBef>
              <a:spcAft>
                <a:spcPts val="0"/>
              </a:spcAft>
              <a:buClr>
                <a:srgbClr val="000000"/>
              </a:buClr>
              <a:buSzPts val="1800"/>
              <a:buFont typeface="Arial"/>
              <a:buNone/>
            </a:pPr>
            <a:endParaRPr sz="1050" b="0" i="0" u="none" strike="noStrike" cap="none" dirty="0">
              <a:solidFill>
                <a:schemeClr val="dk1"/>
              </a:solidFill>
              <a:latin typeface="+mn-lt"/>
              <a:sym typeface="Arial"/>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Limpiar la superficie donde se construirá el muro</a:t>
            </a:r>
            <a:endParaRPr sz="18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Realizar el trazado sobre la superficie donde se construirá el muro.</a:t>
            </a:r>
            <a:endParaRPr sz="18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Efectuar el plantillado del muro con la primera hilada sin colocar el mortero, teniendo en cuenta si el muro es de cabeza o soga y el tipo de conexión muro-columna a ras o dentado.</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p:txBody>
      </p:sp>
      <p:pic>
        <p:nvPicPr>
          <p:cNvPr id="6" name="Google Shape;1034;p73"/>
          <p:cNvPicPr preferRelativeResize="0"/>
          <p:nvPr/>
        </p:nvPicPr>
        <p:blipFill rotWithShape="1">
          <a:blip r:embed="rId3">
            <a:alphaModFix/>
          </a:blip>
          <a:srcRect l="24013" t="17801" r="28736" b="17800"/>
          <a:stretch/>
        </p:blipFill>
        <p:spPr>
          <a:xfrm>
            <a:off x="7057582" y="1995324"/>
            <a:ext cx="4663363" cy="3823585"/>
          </a:xfrm>
          <a:prstGeom prst="rect">
            <a:avLst/>
          </a:prstGeom>
          <a:noFill/>
          <a:ln>
            <a:noFill/>
          </a:ln>
        </p:spPr>
      </p:pic>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891735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 name="Rectángulo 1"/>
          <p:cNvSpPr/>
          <p:nvPr/>
        </p:nvSpPr>
        <p:spPr>
          <a:xfrm>
            <a:off x="3990538" y="1926050"/>
            <a:ext cx="3671026" cy="430849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6" name="Rectángulo 25"/>
          <p:cNvSpPr/>
          <p:nvPr/>
        </p:nvSpPr>
        <p:spPr>
          <a:xfrm>
            <a:off x="7793462" y="1926050"/>
            <a:ext cx="4103354" cy="430849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Recomendaciones generales</a:t>
            </a:r>
            <a:endParaRPr sz="1200" dirty="0"/>
          </a:p>
        </p:txBody>
      </p:sp>
      <p:sp>
        <p:nvSpPr>
          <p:cNvPr id="10" name="Google Shape;1041;p74"/>
          <p:cNvSpPr txBox="1"/>
          <p:nvPr/>
        </p:nvSpPr>
        <p:spPr>
          <a:xfrm>
            <a:off x="232560" y="2135137"/>
            <a:ext cx="3465952" cy="341627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sng" strike="noStrike" cap="none" dirty="0">
                <a:solidFill>
                  <a:schemeClr val="dk1"/>
                </a:solidFill>
                <a:latin typeface="Helvetica Neue"/>
                <a:ea typeface="Helvetica Neue"/>
                <a:cs typeface="Helvetica Neue"/>
                <a:sym typeface="Helvetica Neue"/>
              </a:rPr>
              <a:t>Paso 4</a:t>
            </a:r>
            <a:r>
              <a:rPr lang="es-PE" sz="1800" b="0" i="0" u="none" strike="noStrike" cap="none" dirty="0">
                <a:solidFill>
                  <a:schemeClr val="dk1"/>
                </a:solidFill>
                <a:latin typeface="Helvetica Neue"/>
                <a:ea typeface="Helvetica Neue"/>
                <a:cs typeface="Helvetica Neue"/>
                <a:sym typeface="Helvetica Neue"/>
              </a:rPr>
              <a:t>: </a:t>
            </a:r>
            <a:endParaRPr sz="1800" b="0" i="0" u="none" strike="noStrike" cap="none" dirty="0">
              <a:solidFill>
                <a:schemeClr val="dk1"/>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Helvetica Neue"/>
              <a:ea typeface="Helvetica Neue"/>
              <a:cs typeface="Helvetica Neue"/>
              <a:sym typeface="Helvetica Neue"/>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Helvetica Neue"/>
                <a:ea typeface="Helvetica Neue"/>
                <a:cs typeface="Helvetica Neue"/>
                <a:sym typeface="Helvetica Neue"/>
              </a:rPr>
              <a:t>Asentar los ladrillos maestros en los extremos del muro.</a:t>
            </a:r>
            <a:endParaRPr sz="1400" b="0" i="0" u="none" strike="noStrike" cap="none" dirty="0">
              <a:solidFill>
                <a:srgbClr val="000000"/>
              </a:solidFill>
              <a:latin typeface="Arial"/>
              <a:ea typeface="Arial"/>
              <a:cs typeface="Arial"/>
              <a:sym typeface="Arial"/>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Helvetica Neue"/>
                <a:ea typeface="Helvetica Neue"/>
                <a:cs typeface="Helvetica Neue"/>
                <a:sym typeface="Helvetica Neue"/>
              </a:rPr>
              <a:t>Alinear los ladrillos horizontalmente con el uso del cordel y verticalmente con la plomada o nivel.</a:t>
            </a:r>
            <a:endParaRPr sz="1400" b="0" i="0" u="none" strike="noStrike" cap="none" dirty="0">
              <a:solidFill>
                <a:srgbClr val="000000"/>
              </a:solidFill>
              <a:latin typeface="Arial"/>
              <a:ea typeface="Arial"/>
              <a:cs typeface="Arial"/>
              <a:sym typeface="Arial"/>
            </a:endParaRPr>
          </a:p>
        </p:txBody>
      </p:sp>
      <p:grpSp>
        <p:nvGrpSpPr>
          <p:cNvPr id="11" name="Google Shape;1043;p74"/>
          <p:cNvGrpSpPr/>
          <p:nvPr/>
        </p:nvGrpSpPr>
        <p:grpSpPr>
          <a:xfrm>
            <a:off x="8002314" y="2686379"/>
            <a:ext cx="3766544" cy="2297482"/>
            <a:chOff x="6387099" y="1628102"/>
            <a:chExt cx="5804901" cy="3431318"/>
          </a:xfrm>
        </p:grpSpPr>
        <p:pic>
          <p:nvPicPr>
            <p:cNvPr id="12" name="Google Shape;1044;p74" descr="E:\1. acá\asentado de ladrillo v2.png"/>
            <p:cNvPicPr preferRelativeResize="0"/>
            <p:nvPr/>
          </p:nvPicPr>
          <p:blipFill rotWithShape="1">
            <a:blip r:embed="rId3">
              <a:alphaModFix/>
            </a:blip>
            <a:srcRect/>
            <a:stretch/>
          </p:blipFill>
          <p:spPr>
            <a:xfrm>
              <a:off x="6634725" y="1628102"/>
              <a:ext cx="5557275" cy="3125967"/>
            </a:xfrm>
            <a:prstGeom prst="rect">
              <a:avLst/>
            </a:prstGeom>
            <a:noFill/>
            <a:ln>
              <a:noFill/>
            </a:ln>
          </p:spPr>
        </p:pic>
        <p:sp>
          <p:nvSpPr>
            <p:cNvPr id="13" name="Google Shape;1045;p74"/>
            <p:cNvSpPr txBox="1"/>
            <p:nvPr/>
          </p:nvSpPr>
          <p:spPr>
            <a:xfrm>
              <a:off x="6387099" y="2431604"/>
              <a:ext cx="1787981" cy="5055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600" i="0" u="none" strike="noStrike" cap="none">
                  <a:solidFill>
                    <a:schemeClr val="tx1"/>
                  </a:solidFill>
                  <a:latin typeface="Arial"/>
                  <a:ea typeface="Arial"/>
                  <a:cs typeface="Arial"/>
                  <a:sym typeface="Arial"/>
                </a:rPr>
                <a:t>Apoyo</a:t>
              </a:r>
              <a:endParaRPr sz="1200" i="0" u="none" strike="noStrike" cap="none">
                <a:solidFill>
                  <a:schemeClr val="tx1"/>
                </a:solidFill>
                <a:latin typeface="Arial"/>
                <a:ea typeface="Arial"/>
                <a:cs typeface="Arial"/>
                <a:sym typeface="Arial"/>
              </a:endParaRPr>
            </a:p>
          </p:txBody>
        </p:sp>
        <p:cxnSp>
          <p:nvCxnSpPr>
            <p:cNvPr id="14" name="Google Shape;1046;p74"/>
            <p:cNvCxnSpPr/>
            <p:nvPr/>
          </p:nvCxnSpPr>
          <p:spPr>
            <a:xfrm>
              <a:off x="7542065" y="2817213"/>
              <a:ext cx="559357" cy="364855"/>
            </a:xfrm>
            <a:prstGeom prst="straightConnector1">
              <a:avLst/>
            </a:prstGeom>
            <a:noFill/>
            <a:ln w="38100" cap="flat" cmpd="sng">
              <a:solidFill>
                <a:srgbClr val="00B050"/>
              </a:solidFill>
              <a:prstDash val="solid"/>
              <a:miter lim="800000"/>
              <a:headEnd type="none" w="sm" len="sm"/>
              <a:tailEnd type="triangle" w="med" len="med"/>
            </a:ln>
          </p:spPr>
        </p:cxnSp>
        <p:cxnSp>
          <p:nvCxnSpPr>
            <p:cNvPr id="15" name="Google Shape;1047;p74"/>
            <p:cNvCxnSpPr/>
            <p:nvPr/>
          </p:nvCxnSpPr>
          <p:spPr>
            <a:xfrm rot="10800000" flipH="1">
              <a:off x="7484753" y="3558003"/>
              <a:ext cx="630332" cy="585361"/>
            </a:xfrm>
            <a:prstGeom prst="straightConnector1">
              <a:avLst/>
            </a:prstGeom>
            <a:noFill/>
            <a:ln w="38100" cap="flat" cmpd="sng">
              <a:solidFill>
                <a:srgbClr val="00B050"/>
              </a:solidFill>
              <a:prstDash val="solid"/>
              <a:miter lim="800000"/>
              <a:headEnd type="none" w="sm" len="sm"/>
              <a:tailEnd type="triangle" w="med" len="med"/>
            </a:ln>
          </p:spPr>
        </p:cxnSp>
        <p:sp>
          <p:nvSpPr>
            <p:cNvPr id="16" name="Google Shape;1048;p74"/>
            <p:cNvSpPr txBox="1"/>
            <p:nvPr/>
          </p:nvSpPr>
          <p:spPr>
            <a:xfrm>
              <a:off x="6431448" y="4186111"/>
              <a:ext cx="2362793" cy="8733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600" i="0" u="none" strike="noStrike" cap="none" dirty="0">
                  <a:solidFill>
                    <a:schemeClr val="tx1"/>
                  </a:solidFill>
                  <a:latin typeface="Arial"/>
                  <a:ea typeface="Arial"/>
                  <a:cs typeface="Arial"/>
                  <a:sym typeface="Arial"/>
                </a:rPr>
                <a:t>Ladrillo maestro</a:t>
              </a:r>
              <a:endParaRPr sz="1200" i="0" u="none" strike="noStrike" cap="none" dirty="0">
                <a:solidFill>
                  <a:schemeClr val="tx1"/>
                </a:solidFill>
                <a:latin typeface="Arial"/>
                <a:ea typeface="Arial"/>
                <a:cs typeface="Arial"/>
                <a:sym typeface="Arial"/>
              </a:endParaRPr>
            </a:p>
          </p:txBody>
        </p:sp>
        <p:sp>
          <p:nvSpPr>
            <p:cNvPr id="17" name="Google Shape;1049;p74"/>
            <p:cNvSpPr txBox="1"/>
            <p:nvPr/>
          </p:nvSpPr>
          <p:spPr>
            <a:xfrm>
              <a:off x="9130090" y="1993220"/>
              <a:ext cx="2199162" cy="5055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600" i="0" u="none" strike="noStrike" cap="none">
                  <a:solidFill>
                    <a:schemeClr val="tx1"/>
                  </a:solidFill>
                  <a:latin typeface="Arial"/>
                  <a:ea typeface="Arial"/>
                  <a:cs typeface="Arial"/>
                  <a:sym typeface="Arial"/>
                </a:rPr>
                <a:t>Cordel guía</a:t>
              </a:r>
              <a:endParaRPr sz="1200" i="0" u="none" strike="noStrike" cap="none">
                <a:solidFill>
                  <a:schemeClr val="tx1"/>
                </a:solidFill>
                <a:latin typeface="Arial"/>
                <a:ea typeface="Arial"/>
                <a:cs typeface="Arial"/>
                <a:sym typeface="Arial"/>
              </a:endParaRPr>
            </a:p>
          </p:txBody>
        </p:sp>
      </p:grpSp>
      <p:grpSp>
        <p:nvGrpSpPr>
          <p:cNvPr id="18" name="Google Shape;1050;p74"/>
          <p:cNvGrpSpPr/>
          <p:nvPr/>
        </p:nvGrpSpPr>
        <p:grpSpPr>
          <a:xfrm>
            <a:off x="4209568" y="2488878"/>
            <a:ext cx="3262416" cy="3122390"/>
            <a:chOff x="1618760" y="1916832"/>
            <a:chExt cx="4537416" cy="4280494"/>
          </a:xfrm>
        </p:grpSpPr>
        <p:pic>
          <p:nvPicPr>
            <p:cNvPr id="19" name="Google Shape;1051;p74" descr="E:\1. acá\aplome de muro 2.png"/>
            <p:cNvPicPr preferRelativeResize="0"/>
            <p:nvPr/>
          </p:nvPicPr>
          <p:blipFill rotWithShape="1">
            <a:blip r:embed="rId4">
              <a:alphaModFix/>
            </a:blip>
            <a:srcRect l="15421" r="25979"/>
            <a:stretch/>
          </p:blipFill>
          <p:spPr>
            <a:xfrm>
              <a:off x="2051720" y="1916832"/>
              <a:ext cx="4104456" cy="3939902"/>
            </a:xfrm>
            <a:prstGeom prst="rect">
              <a:avLst/>
            </a:prstGeom>
            <a:noFill/>
            <a:ln>
              <a:noFill/>
            </a:ln>
          </p:spPr>
        </p:pic>
        <p:cxnSp>
          <p:nvCxnSpPr>
            <p:cNvPr id="20" name="Google Shape;1052;p74"/>
            <p:cNvCxnSpPr/>
            <p:nvPr/>
          </p:nvCxnSpPr>
          <p:spPr>
            <a:xfrm rot="10800000">
              <a:off x="4427984" y="4941168"/>
              <a:ext cx="432048" cy="792088"/>
            </a:xfrm>
            <a:prstGeom prst="straightConnector1">
              <a:avLst/>
            </a:prstGeom>
            <a:noFill/>
            <a:ln w="38100" cap="flat" cmpd="sng">
              <a:solidFill>
                <a:schemeClr val="accent1"/>
              </a:solidFill>
              <a:prstDash val="solid"/>
              <a:miter lim="800000"/>
              <a:headEnd type="none" w="sm" len="sm"/>
              <a:tailEnd type="stealth" w="med" len="med"/>
            </a:ln>
          </p:spPr>
        </p:cxnSp>
        <p:cxnSp>
          <p:nvCxnSpPr>
            <p:cNvPr id="21" name="Google Shape;1053;p74"/>
            <p:cNvCxnSpPr/>
            <p:nvPr/>
          </p:nvCxnSpPr>
          <p:spPr>
            <a:xfrm>
              <a:off x="2915816" y="3789040"/>
              <a:ext cx="648072" cy="504056"/>
            </a:xfrm>
            <a:prstGeom prst="straightConnector1">
              <a:avLst/>
            </a:prstGeom>
            <a:noFill/>
            <a:ln w="38100" cap="flat" cmpd="sng">
              <a:solidFill>
                <a:schemeClr val="accent1"/>
              </a:solidFill>
              <a:prstDash val="solid"/>
              <a:miter lim="800000"/>
              <a:headEnd type="none" w="sm" len="sm"/>
              <a:tailEnd type="stealth" w="med" len="med"/>
            </a:ln>
          </p:spPr>
        </p:cxnSp>
        <p:cxnSp>
          <p:nvCxnSpPr>
            <p:cNvPr id="22" name="Google Shape;1054;p74"/>
            <p:cNvCxnSpPr/>
            <p:nvPr/>
          </p:nvCxnSpPr>
          <p:spPr>
            <a:xfrm>
              <a:off x="3500264" y="2717304"/>
              <a:ext cx="648072" cy="504056"/>
            </a:xfrm>
            <a:prstGeom prst="straightConnector1">
              <a:avLst/>
            </a:prstGeom>
            <a:noFill/>
            <a:ln w="38100" cap="flat" cmpd="sng">
              <a:solidFill>
                <a:schemeClr val="accent1"/>
              </a:solidFill>
              <a:prstDash val="solid"/>
              <a:miter lim="800000"/>
              <a:headEnd type="none" w="sm" len="sm"/>
              <a:tailEnd type="stealth" w="med" len="med"/>
            </a:ln>
          </p:spPr>
        </p:cxnSp>
        <p:sp>
          <p:nvSpPr>
            <p:cNvPr id="23" name="Google Shape;1055;p74"/>
            <p:cNvSpPr/>
            <p:nvPr/>
          </p:nvSpPr>
          <p:spPr>
            <a:xfrm>
              <a:off x="1618760" y="3549615"/>
              <a:ext cx="1730018" cy="4640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600" i="0" u="none" strike="noStrike" cap="none">
                  <a:solidFill>
                    <a:schemeClr val="tx1"/>
                  </a:solidFill>
                  <a:latin typeface="Arial"/>
                  <a:ea typeface="Arial"/>
                  <a:cs typeface="Arial"/>
                  <a:sym typeface="Arial"/>
                </a:rPr>
                <a:t>Muro</a:t>
              </a:r>
              <a:endParaRPr sz="1200" i="0" u="none" strike="noStrike" cap="none">
                <a:solidFill>
                  <a:schemeClr val="tx1"/>
                </a:solidFill>
                <a:latin typeface="Arial"/>
                <a:ea typeface="Arial"/>
                <a:cs typeface="Arial"/>
                <a:sym typeface="Arial"/>
              </a:endParaRPr>
            </a:p>
          </p:txBody>
        </p:sp>
        <p:sp>
          <p:nvSpPr>
            <p:cNvPr id="24" name="Google Shape;1056;p74"/>
            <p:cNvSpPr/>
            <p:nvPr/>
          </p:nvSpPr>
          <p:spPr>
            <a:xfrm>
              <a:off x="2051721" y="2420887"/>
              <a:ext cx="1425529" cy="4640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600" i="0" u="none" strike="noStrike" cap="none">
                  <a:solidFill>
                    <a:schemeClr val="tx1"/>
                  </a:solidFill>
                  <a:latin typeface="Arial"/>
                  <a:ea typeface="Arial"/>
                  <a:cs typeface="Arial"/>
                  <a:sym typeface="Arial"/>
                </a:rPr>
                <a:t>Regla</a:t>
              </a:r>
              <a:endParaRPr sz="1200" i="0" u="none" strike="noStrike" cap="none">
                <a:solidFill>
                  <a:schemeClr val="tx1"/>
                </a:solidFill>
                <a:latin typeface="Arial"/>
                <a:ea typeface="Arial"/>
                <a:cs typeface="Arial"/>
                <a:sym typeface="Arial"/>
              </a:endParaRPr>
            </a:p>
          </p:txBody>
        </p:sp>
        <p:sp>
          <p:nvSpPr>
            <p:cNvPr id="25" name="Google Shape;1057;p74"/>
            <p:cNvSpPr/>
            <p:nvPr/>
          </p:nvSpPr>
          <p:spPr>
            <a:xfrm>
              <a:off x="4788025" y="5733256"/>
              <a:ext cx="1368151" cy="4640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600" i="0" u="none" strike="noStrike" cap="none">
                  <a:solidFill>
                    <a:schemeClr val="tx1"/>
                  </a:solidFill>
                  <a:latin typeface="Arial"/>
                  <a:ea typeface="Arial"/>
                  <a:cs typeface="Arial"/>
                  <a:sym typeface="Arial"/>
                </a:rPr>
                <a:t>Nivel</a:t>
              </a:r>
              <a:endParaRPr sz="1200" i="0" u="none" strike="noStrike" cap="none">
                <a:solidFill>
                  <a:schemeClr val="tx1"/>
                </a:solidFill>
                <a:latin typeface="Arial"/>
                <a:ea typeface="Arial"/>
                <a:cs typeface="Arial"/>
                <a:sym typeface="Arial"/>
              </a:endParaRPr>
            </a:p>
          </p:txBody>
        </p:sp>
      </p:grpSp>
      <p:sp>
        <p:nvSpPr>
          <p:cNvPr id="29"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30"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2110359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Recomendaciones generales</a:t>
            </a:r>
            <a:endParaRPr sz="1200" dirty="0"/>
          </a:p>
        </p:txBody>
      </p:sp>
      <p:sp>
        <p:nvSpPr>
          <p:cNvPr id="5" name="Google Shape;1064;p75"/>
          <p:cNvSpPr txBox="1"/>
          <p:nvPr/>
        </p:nvSpPr>
        <p:spPr>
          <a:xfrm>
            <a:off x="232560" y="2054062"/>
            <a:ext cx="6704718" cy="360094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sng" strike="noStrike" cap="none" dirty="0">
                <a:solidFill>
                  <a:schemeClr val="dk1"/>
                </a:solidFill>
                <a:latin typeface="+mn-lt"/>
                <a:ea typeface="Helvetica Neue"/>
                <a:cs typeface="Helvetica Neue"/>
                <a:sym typeface="Helvetica Neue"/>
              </a:rPr>
              <a:t>Paso 5</a:t>
            </a:r>
            <a:r>
              <a:rPr lang="es-PE" sz="1800" b="0" i="0" u="none" strike="noStrike" cap="none" dirty="0">
                <a:solidFill>
                  <a:schemeClr val="dk1"/>
                </a:solidFill>
                <a:latin typeface="+mn-lt"/>
                <a:ea typeface="Helvetica Neue"/>
                <a:cs typeface="Helvetica Neue"/>
                <a:sym typeface="Helvetica Neue"/>
              </a:rPr>
              <a:t>: </a:t>
            </a:r>
            <a:endParaRPr sz="1800" b="0" i="0" u="none" strike="noStrike" cap="none" dirty="0">
              <a:solidFill>
                <a:schemeClr val="dk1"/>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800" b="0" i="0" u="none" strike="noStrike" cap="none" dirty="0">
              <a:solidFill>
                <a:schemeClr val="dk1"/>
              </a:solidFill>
              <a:latin typeface="+mn-lt"/>
              <a:ea typeface="Helvetica Neue"/>
              <a:cs typeface="Helvetica Neue"/>
              <a:sym typeface="Helvetica Neue"/>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Construir el muro hasta una altura de 1.30 m por jornada de trabajo, verificando su niveles y verticalidad.</a:t>
            </a:r>
            <a:endParaRPr sz="18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Se deberá tener cuenta las mechas de anclajes entre muro-columna.</a:t>
            </a:r>
            <a:endParaRPr sz="18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Dejar libre las juntas verticales en la última hilada de la primera jornada para obtener una buena adherencia cuando </a:t>
            </a:r>
            <a:r>
              <a:rPr lang="es-PE" sz="1800" b="0" i="0" u="none" strike="noStrike" cap="none">
                <a:solidFill>
                  <a:schemeClr val="dk1"/>
                </a:solidFill>
                <a:latin typeface="+mn-lt"/>
                <a:ea typeface="Helvetica Neue"/>
                <a:cs typeface="Helvetica Neue"/>
                <a:sym typeface="Helvetica Neue"/>
              </a:rPr>
              <a:t>se termine el muro.</a:t>
            </a:r>
            <a:endParaRPr sz="1800" b="0" i="0" u="none" strike="noStrike" cap="none" dirty="0">
              <a:solidFill>
                <a:schemeClr val="dk1"/>
              </a:solidFill>
              <a:latin typeface="+mn-lt"/>
              <a:ea typeface="Helvetica Neue"/>
              <a:cs typeface="Helvetica Neue"/>
              <a:sym typeface="Helvetica Neue"/>
            </a:endParaRPr>
          </a:p>
        </p:txBody>
      </p:sp>
      <p:pic>
        <p:nvPicPr>
          <p:cNvPr id="6" name="Google Shape;1066;p75"/>
          <p:cNvPicPr preferRelativeResize="0"/>
          <p:nvPr/>
        </p:nvPicPr>
        <p:blipFill rotWithShape="1">
          <a:blip r:embed="rId3">
            <a:alphaModFix/>
          </a:blip>
          <a:srcRect l="854" t="21108" r="-854" b="15372"/>
          <a:stretch/>
        </p:blipFill>
        <p:spPr>
          <a:xfrm>
            <a:off x="9421090" y="2054062"/>
            <a:ext cx="2475725" cy="1174047"/>
          </a:xfrm>
          <a:prstGeom prst="rect">
            <a:avLst/>
          </a:prstGeom>
          <a:noFill/>
          <a:ln>
            <a:noFill/>
          </a:ln>
        </p:spPr>
      </p:pic>
      <p:pic>
        <p:nvPicPr>
          <p:cNvPr id="10" name="Google Shape;1068;p75" descr="E:\1. acá\altura máxima de jornada.png"/>
          <p:cNvPicPr preferRelativeResize="0"/>
          <p:nvPr/>
        </p:nvPicPr>
        <p:blipFill rotWithShape="1">
          <a:blip r:embed="rId4">
            <a:alphaModFix/>
          </a:blip>
          <a:srcRect l="31500" t="13733" r="34636" b="10667"/>
          <a:stretch/>
        </p:blipFill>
        <p:spPr>
          <a:xfrm>
            <a:off x="6989168" y="2124671"/>
            <a:ext cx="3350939" cy="4208155"/>
          </a:xfrm>
          <a:prstGeom prst="rect">
            <a:avLst/>
          </a:prstGeom>
          <a:noFill/>
          <a:ln>
            <a:noFill/>
          </a:ln>
        </p:spPr>
      </p:pic>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8336070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Recomendaciones generales</a:t>
            </a:r>
            <a:endParaRPr sz="1200" dirty="0"/>
          </a:p>
        </p:txBody>
      </p:sp>
      <p:sp>
        <p:nvSpPr>
          <p:cNvPr id="5" name="Google Shape;1075;p77"/>
          <p:cNvSpPr txBox="1"/>
          <p:nvPr/>
        </p:nvSpPr>
        <p:spPr>
          <a:xfrm>
            <a:off x="232560" y="1995324"/>
            <a:ext cx="4533404" cy="258528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sng" strike="noStrike" cap="none" dirty="0">
                <a:solidFill>
                  <a:schemeClr val="dk1"/>
                </a:solidFill>
                <a:latin typeface="+mn-lt"/>
                <a:ea typeface="Helvetica Neue"/>
                <a:cs typeface="Helvetica Neue"/>
                <a:sym typeface="Helvetica Neue"/>
              </a:rPr>
              <a:t>Paso 6:</a:t>
            </a:r>
            <a:endParaRPr sz="1800" b="0" i="0" u="sng"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Asentar los ladrillos hasta completar con la altura requerida del muro. </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p:txBody>
      </p:sp>
      <p:pic>
        <p:nvPicPr>
          <p:cNvPr id="6" name="Google Shape;1077;p77"/>
          <p:cNvPicPr preferRelativeResize="0"/>
          <p:nvPr/>
        </p:nvPicPr>
        <p:blipFill rotWithShape="1">
          <a:blip r:embed="rId3">
            <a:alphaModFix/>
          </a:blip>
          <a:srcRect/>
          <a:stretch/>
        </p:blipFill>
        <p:spPr>
          <a:xfrm>
            <a:off x="5264727" y="1995324"/>
            <a:ext cx="6632089" cy="4059112"/>
          </a:xfrm>
          <a:prstGeom prst="rect">
            <a:avLst/>
          </a:prstGeom>
          <a:noFill/>
          <a:ln>
            <a:noFill/>
          </a:ln>
        </p:spPr>
      </p:pic>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682652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12" name="Grupo 11"/>
          <p:cNvGrpSpPr/>
          <p:nvPr/>
        </p:nvGrpSpPr>
        <p:grpSpPr>
          <a:xfrm>
            <a:off x="1520440" y="2025428"/>
            <a:ext cx="7981769" cy="4212433"/>
            <a:chOff x="1060746" y="1216328"/>
            <a:chExt cx="9111954" cy="5073882"/>
          </a:xfrm>
        </p:grpSpPr>
        <p:pic>
          <p:nvPicPr>
            <p:cNvPr id="13" name="Imagen 12"/>
            <p:cNvPicPr>
              <a:picLocks noChangeAspect="1"/>
            </p:cNvPicPr>
            <p:nvPr/>
          </p:nvPicPr>
          <p:blipFill>
            <a:blip r:embed="rId3">
              <a:extLst>
                <a:ext uri="{BEBA8EAE-BF5A-486C-A8C5-ECC9F3942E4B}">
                  <a14:imgProps xmlns:a14="http://schemas.microsoft.com/office/drawing/2010/main">
                    <a14:imgLayer r:embed="rId4">
                      <a14:imgEffect>
                        <a14:backgroundRemoval t="0" b="100000" l="0" r="97895">
                          <a14:backgroundMark x1="64842" y1="88426" x2="40000" y2="87500"/>
                          <a14:backgroundMark x1="11579" y1="88426" x2="4632" y2="85185"/>
                          <a14:backgroundMark x1="1474" y1="4630" x2="1474" y2="90278"/>
                        </a14:backgroundRemoval>
                      </a14:imgEffect>
                    </a14:imgLayer>
                  </a14:imgProps>
                </a:ext>
              </a:extLst>
            </a:blip>
            <a:stretch>
              <a:fillRect/>
            </a:stretch>
          </p:blipFill>
          <p:spPr>
            <a:xfrm>
              <a:off x="3540369" y="1377904"/>
              <a:ext cx="3458308" cy="1244769"/>
            </a:xfrm>
            <a:prstGeom prst="rect">
              <a:avLst/>
            </a:prstGeom>
          </p:spPr>
        </p:pic>
        <p:sp>
          <p:nvSpPr>
            <p:cNvPr id="14" name="CuadroTexto 13"/>
            <p:cNvSpPr txBox="1"/>
            <p:nvPr/>
          </p:nvSpPr>
          <p:spPr>
            <a:xfrm>
              <a:off x="3722077" y="1494044"/>
              <a:ext cx="3094892" cy="738664"/>
            </a:xfrm>
            <a:prstGeom prst="rect">
              <a:avLst/>
            </a:prstGeom>
            <a:noFill/>
          </p:spPr>
          <p:txBody>
            <a:bodyPr wrap="square" rtlCol="0">
              <a:spAutoFit/>
            </a:bodyPr>
            <a:lstStyle/>
            <a:p>
              <a:pPr algn="ctr"/>
              <a:r>
                <a:rPr lang="es-PE" dirty="0">
                  <a:solidFill>
                    <a:schemeClr val="bg1"/>
                  </a:solidFill>
                </a:rPr>
                <a:t>Hola Armando, estoy muy contento  de aprender más sobre instalaciones eléctricas de interiores</a:t>
              </a:r>
            </a:p>
          </p:txBody>
        </p:sp>
        <p:pic>
          <p:nvPicPr>
            <p:cNvPr id="15" name="Imagen 14"/>
            <p:cNvPicPr>
              <a:picLocks noChangeAspect="1"/>
            </p:cNvPicPr>
            <p:nvPr/>
          </p:nvPicPr>
          <p:blipFill>
            <a:blip r:embed="rId3">
              <a:extLst>
                <a:ext uri="{BEBA8EAE-BF5A-486C-A8C5-ECC9F3942E4B}">
                  <a14:imgProps xmlns:a14="http://schemas.microsoft.com/office/drawing/2010/main">
                    <a14:imgLayer r:embed="rId4">
                      <a14:imgEffect>
                        <a14:backgroundRemoval t="0" b="100000" l="0" r="97895">
                          <a14:backgroundMark x1="64842" y1="88426" x2="40000" y2="87500"/>
                          <a14:backgroundMark x1="11579" y1="88426" x2="4632" y2="85185"/>
                          <a14:backgroundMark x1="1474" y1="4630" x2="1474" y2="90278"/>
                        </a14:backgroundRemoval>
                      </a14:imgEffect>
                    </a14:imgLayer>
                  </a14:imgProps>
                </a:ext>
              </a:extLst>
            </a:blip>
            <a:stretch>
              <a:fillRect/>
            </a:stretch>
          </p:blipFill>
          <p:spPr>
            <a:xfrm flipH="1">
              <a:off x="5193323" y="2552333"/>
              <a:ext cx="3122527" cy="1361048"/>
            </a:xfrm>
            <a:prstGeom prst="rect">
              <a:avLst/>
            </a:prstGeom>
          </p:spPr>
        </p:pic>
        <p:sp>
          <p:nvSpPr>
            <p:cNvPr id="16" name="CuadroTexto 15"/>
            <p:cNvSpPr txBox="1"/>
            <p:nvPr/>
          </p:nvSpPr>
          <p:spPr>
            <a:xfrm>
              <a:off x="5380055" y="2684025"/>
              <a:ext cx="2749062" cy="738664"/>
            </a:xfrm>
            <a:prstGeom prst="rect">
              <a:avLst/>
            </a:prstGeom>
            <a:noFill/>
          </p:spPr>
          <p:txBody>
            <a:bodyPr wrap="square" rtlCol="0">
              <a:spAutoFit/>
            </a:bodyPr>
            <a:lstStyle/>
            <a:p>
              <a:pPr algn="ctr"/>
              <a:r>
                <a:rPr lang="es-PE" dirty="0">
                  <a:solidFill>
                    <a:schemeClr val="bg1"/>
                  </a:solidFill>
                </a:rPr>
                <a:t>Hola Mario, me alegra mucho. En esta unidad vamos a aprender lo siguiente.</a:t>
              </a:r>
            </a:p>
          </p:txBody>
        </p:sp>
        <p:grpSp>
          <p:nvGrpSpPr>
            <p:cNvPr id="17" name="Grupo 16"/>
            <p:cNvGrpSpPr/>
            <p:nvPr/>
          </p:nvGrpSpPr>
          <p:grpSpPr>
            <a:xfrm>
              <a:off x="1060746" y="1216328"/>
              <a:ext cx="9111954" cy="5073882"/>
              <a:chOff x="1060746" y="1216328"/>
              <a:chExt cx="9111954" cy="5073882"/>
            </a:xfrm>
          </p:grpSpPr>
          <p:sp>
            <p:nvSpPr>
              <p:cNvPr id="19" name="Rectángulo 18"/>
              <p:cNvSpPr/>
              <p:nvPr/>
            </p:nvSpPr>
            <p:spPr>
              <a:xfrm>
                <a:off x="2533650" y="1863376"/>
                <a:ext cx="7277100" cy="4023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1" name="Imagen 20"/>
              <p:cNvPicPr>
                <a:picLocks noChangeAspect="1"/>
              </p:cNvPicPr>
              <p:nvPr/>
            </p:nvPicPr>
            <p:blipFill>
              <a:blip r:embed="rId5">
                <a:extLst>
                  <a:ext uri="{BEBA8EAE-BF5A-486C-A8C5-ECC9F3942E4B}">
                    <a14:imgProps xmlns:a14="http://schemas.microsoft.com/office/drawing/2010/main">
                      <a14:imgLayer r:embed="rId6">
                        <a14:imgEffect>
                          <a14:backgroundRemoval t="104" b="97202" l="1039" r="100000"/>
                        </a14:imgEffect>
                      </a14:imgLayer>
                    </a14:imgProps>
                  </a:ext>
                </a:extLst>
              </a:blip>
              <a:stretch>
                <a:fillRect/>
              </a:stretch>
            </p:blipFill>
            <p:spPr>
              <a:xfrm>
                <a:off x="1060746" y="1216328"/>
                <a:ext cx="9111954" cy="5073882"/>
              </a:xfrm>
              <a:prstGeom prst="rect">
                <a:avLst/>
              </a:prstGeom>
            </p:spPr>
          </p:pic>
        </p:grpSp>
      </p:grpSp>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lvl="0"/>
            <a:r>
              <a:rPr lang="es-ES" sz="2000" b="1" dirty="0">
                <a:solidFill>
                  <a:srgbClr val="FFFFFF"/>
                </a:solidFill>
              </a:rPr>
              <a:t>¿Por qué se debe utilizar el SCTR?</a:t>
            </a:r>
            <a:endParaRPr lang="es-ES" sz="1200" dirty="0"/>
          </a:p>
        </p:txBody>
      </p:sp>
      <p:sp>
        <p:nvSpPr>
          <p:cNvPr id="11" name="Google Shape;215;p8"/>
          <p:cNvSpPr/>
          <p:nvPr/>
        </p:nvSpPr>
        <p:spPr>
          <a:xfrm>
            <a:off x="4306837" y="2793367"/>
            <a:ext cx="4242077" cy="2676554"/>
          </a:xfrm>
          <a:prstGeom prst="rect">
            <a:avLst/>
          </a:prstGeom>
          <a:noFill/>
          <a:ln w="381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s-PE" sz="1800" i="0" u="none" strike="noStrike" cap="none" dirty="0">
                <a:solidFill>
                  <a:schemeClr val="dk1"/>
                </a:solidFill>
                <a:latin typeface="Arial"/>
                <a:ea typeface="Arial"/>
                <a:cs typeface="Arial"/>
                <a:sym typeface="Arial"/>
              </a:rPr>
              <a:t>Por ejemplo, </a:t>
            </a:r>
            <a:r>
              <a:rPr lang="es-PE" sz="1800" b="0" i="0" u="none" strike="noStrike" cap="none" dirty="0">
                <a:solidFill>
                  <a:schemeClr val="dk1"/>
                </a:solidFill>
                <a:latin typeface="Arial"/>
                <a:ea typeface="Arial"/>
                <a:cs typeface="Arial"/>
                <a:sym typeface="Arial"/>
              </a:rPr>
              <a:t>en obra, los accidentes frecuentes son las caídas de personas, golpes con objetos, ingreso de objetos en los ojos, cortes, entre otros</a:t>
            </a:r>
            <a:r>
              <a:rPr lang="es-PE" sz="1800" dirty="0">
                <a:solidFill>
                  <a:schemeClr val="dk1"/>
                </a:solidFill>
              </a:rPr>
              <a:t>.</a:t>
            </a:r>
            <a:endParaRPr dirty="0"/>
          </a:p>
        </p:txBody>
      </p:sp>
      <p:sp>
        <p:nvSpPr>
          <p:cNvPr id="18"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r>
              <a:rPr lang="es-ES" sz="18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2"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
        <p:nvSpPr>
          <p:cNvPr id="3" name="Elipse 2"/>
          <p:cNvSpPr/>
          <p:nvPr/>
        </p:nvSpPr>
        <p:spPr>
          <a:xfrm>
            <a:off x="10881480" y="892724"/>
            <a:ext cx="2960915" cy="29621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0418306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p:nvPr/>
        </p:nvSpPr>
        <p:spPr>
          <a:xfrm>
            <a:off x="1466126" y="2468736"/>
            <a:ext cx="9259747" cy="1754286"/>
          </a:xfrm>
          <a:prstGeom prst="rect">
            <a:avLst/>
          </a:prstGeom>
          <a:noFill/>
          <a:ln>
            <a:noFill/>
          </a:ln>
        </p:spPr>
        <p:txBody>
          <a:bodyPr spcFirstLastPara="1" wrap="square" lIns="91425" tIns="45700" rIns="91425" bIns="45700" anchor="t" anchorCtr="0">
            <a:spAutoFit/>
          </a:bodyPr>
          <a:lstStyle/>
          <a:p>
            <a:pPr lvl="0" algn="ctr">
              <a:buSzPts val="3600"/>
            </a:pPr>
            <a:r>
              <a:rPr lang="es-ES" sz="3600" b="1" dirty="0">
                <a:solidFill>
                  <a:schemeClr val="dk1"/>
                </a:solidFill>
              </a:rPr>
              <a:t>EVALUACIÓN BÁSICA PARA LA CONSTRUCCIÓN DE MUROS DE ALBAÑILERÍA CONFINADA</a:t>
            </a:r>
            <a:endParaRPr lang="es-ES" sz="3600" dirty="0"/>
          </a:p>
        </p:txBody>
      </p:sp>
      <p:sp>
        <p:nvSpPr>
          <p:cNvPr id="92" name="Google Shape;92;p1"/>
          <p:cNvSpPr txBox="1"/>
          <p:nvPr/>
        </p:nvSpPr>
        <p:spPr>
          <a:xfrm>
            <a:off x="3598812" y="1616976"/>
            <a:ext cx="457508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PE" sz="3500" b="1" i="0" u="none" strike="noStrike" cap="none" dirty="0">
                <a:solidFill>
                  <a:srgbClr val="7F7F7F"/>
                </a:solidFill>
                <a:latin typeface="Arial"/>
                <a:ea typeface="Arial"/>
                <a:cs typeface="Arial"/>
                <a:sym typeface="Arial"/>
              </a:rPr>
              <a:t>CURSO</a:t>
            </a:r>
            <a:endParaRPr sz="3500" b="1" i="0" u="none" strike="noStrike" cap="none" dirty="0">
              <a:solidFill>
                <a:srgbClr val="7F7F7F"/>
              </a:solidFill>
              <a:latin typeface="Arial"/>
              <a:ea typeface="Arial"/>
              <a:cs typeface="Arial"/>
              <a:sym typeface="Arial"/>
            </a:endParaRPr>
          </a:p>
        </p:txBody>
      </p:sp>
    </p:spTree>
    <p:extLst>
      <p:ext uri="{BB962C8B-B14F-4D97-AF65-F5344CB8AC3E}">
        <p14:creationId xmlns:p14="http://schemas.microsoft.com/office/powerpoint/2010/main" val="3576365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5" name="Rectángulo 4"/>
          <p:cNvSpPr/>
          <p:nvPr/>
        </p:nvSpPr>
        <p:spPr>
          <a:xfrm>
            <a:off x="0" y="3674225"/>
            <a:ext cx="12192000" cy="74524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Google Shape;100;p2"/>
          <p:cNvSpPr txBox="1"/>
          <p:nvPr/>
        </p:nvSpPr>
        <p:spPr>
          <a:xfrm>
            <a:off x="325439" y="3754460"/>
            <a:ext cx="8267749" cy="5847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PE" sz="3200" b="1" i="0" u="none" strike="noStrike" cap="none" dirty="0">
                <a:solidFill>
                  <a:schemeClr val="tx1"/>
                </a:solidFill>
                <a:latin typeface="Arial"/>
                <a:ea typeface="Arial"/>
                <a:cs typeface="Arial"/>
                <a:sym typeface="Arial"/>
              </a:rPr>
              <a:t>SESIÓN N° 01</a:t>
            </a:r>
            <a:endParaRPr sz="3200" b="1" i="0" u="none" strike="noStrike" cap="none" dirty="0">
              <a:solidFill>
                <a:schemeClr val="tx1"/>
              </a:solidFill>
              <a:latin typeface="Arial"/>
              <a:ea typeface="Arial"/>
              <a:cs typeface="Arial"/>
              <a:sym typeface="Arial"/>
            </a:endParaRPr>
          </a:p>
        </p:txBody>
      </p:sp>
      <p:sp>
        <p:nvSpPr>
          <p:cNvPr id="8" name="Google Shape;101;p2"/>
          <p:cNvSpPr txBox="1"/>
          <p:nvPr/>
        </p:nvSpPr>
        <p:spPr>
          <a:xfrm>
            <a:off x="325439" y="4499706"/>
            <a:ext cx="10609261"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PE" sz="2400" b="1" i="0" u="none" strike="noStrike" cap="none" dirty="0">
                <a:solidFill>
                  <a:schemeClr val="tx1">
                    <a:lumMod val="50000"/>
                    <a:lumOff val="50000"/>
                  </a:schemeClr>
                </a:solidFill>
                <a:sym typeface="Arial"/>
              </a:rPr>
              <a:t>TIPOS DE SUELO</a:t>
            </a:r>
            <a:endParaRPr sz="2400" dirty="0">
              <a:solidFill>
                <a:schemeClr val="tx1">
                  <a:lumMod val="50000"/>
                  <a:lumOff val="50000"/>
                </a:schemeClr>
              </a:solidFill>
            </a:endParaRPr>
          </a:p>
        </p:txBody>
      </p:sp>
      <p:sp>
        <p:nvSpPr>
          <p:cNvPr id="10"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¿Qué malas prácticas identificas en las imágenes?</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i="0" strike="noStrike" cap="none" dirty="0">
                <a:solidFill>
                  <a:schemeClr val="bg1">
                    <a:lumMod val="50000"/>
                  </a:schemeClr>
                </a:solidFill>
                <a:latin typeface="Calibri" panose="020F0502020204030204" pitchFamily="34" charset="0"/>
                <a:cs typeface="Calibri" panose="020F0502020204030204" pitchFamily="34" charset="0"/>
                <a:sym typeface="Arial"/>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0"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2480129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5" name="Google Shape;115;p4">
            <a:extLst>
              <a:ext uri="{FF2B5EF4-FFF2-40B4-BE49-F238E27FC236}">
                <a16:creationId xmlns:a16="http://schemas.microsoft.com/office/drawing/2014/main" id="{D2D91FF3-22FF-4DDF-8B3A-B6CABFB2CBE1}"/>
              </a:ext>
            </a:extLst>
          </p:cNvPr>
          <p:cNvSpPr/>
          <p:nvPr/>
        </p:nvSpPr>
        <p:spPr>
          <a:xfrm>
            <a:off x="141169" y="523433"/>
            <a:ext cx="11868319" cy="892512"/>
          </a:xfrm>
          <a:prstGeom prst="rect">
            <a:avLst/>
          </a:prstGeom>
          <a:noFill/>
          <a:ln>
            <a:noFill/>
          </a:ln>
        </p:spPr>
        <p:txBody>
          <a:bodyPr spcFirstLastPara="1" wrap="square" lIns="91425" tIns="45700" rIns="91425" bIns="45700" anchor="t" anchorCtr="0">
            <a:spAutoFit/>
          </a:bodyPr>
          <a:lstStyle/>
          <a:p>
            <a:pPr algn="ctr">
              <a:buSzPts val="2000"/>
            </a:pPr>
            <a:r>
              <a:rPr lang="es-PE" sz="2000" b="1" i="0" strike="noStrike" cap="none" dirty="0">
                <a:solidFill>
                  <a:schemeClr val="bg1">
                    <a:lumMod val="50000"/>
                  </a:schemeClr>
                </a:solidFill>
                <a:latin typeface="Calibri" panose="020F0502020204030204" pitchFamily="34" charset="0"/>
                <a:cs typeface="Calibri" panose="020F0502020204030204" pitchFamily="34" charset="0"/>
                <a:sym typeface="Arial"/>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p>
          <a:p>
            <a:pPr marL="0" marR="0" lvl="0" indent="0" algn="ctr" rtl="0">
              <a:lnSpc>
                <a:spcPct val="100000"/>
              </a:lnSpc>
              <a:spcBef>
                <a:spcPts val="0"/>
              </a:spcBef>
              <a:spcAft>
                <a:spcPts val="0"/>
              </a:spcAft>
              <a:buClr>
                <a:srgbClr val="000000"/>
              </a:buClr>
              <a:buSzPts val="2000"/>
              <a:buFont typeface="Arial"/>
              <a:buNone/>
            </a:pPr>
            <a:endParaRPr lang="es-PE" sz="2000" i="0" strike="noStrike" cap="none" dirty="0">
              <a:solidFill>
                <a:schemeClr val="bg1">
                  <a:lumMod val="50000"/>
                </a:schemeClr>
              </a:solidFill>
              <a:latin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0" name="Picture 2" descr="Ilustración de signo de mano en blanco y negro, dedo índice apuntando,  puntero dedo s, texto, mano png | PNGEg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1960" l="10000" r="90000">
                        <a14:foregroundMark x1="30111" y1="45896" x2="46333" y2="84757"/>
                        <a14:foregroundMark x1="47000" y1="12563" x2="47000" y2="88610"/>
                        <a14:foregroundMark x1="52222" y1="55946" x2="52444" y2="91960"/>
                        <a14:foregroundMark x1="58667" y1="47571" x2="60889" y2="83082"/>
                      </a14:backgroundRemoval>
                    </a14:imgEffect>
                  </a14:imgLayer>
                </a14:imgProps>
              </a:ext>
              <a:ext uri="{28A0092B-C50C-407E-A947-70E740481C1C}">
                <a14:useLocalDpi xmlns:a14="http://schemas.microsoft.com/office/drawing/2010/main" val="0"/>
              </a:ext>
            </a:extLst>
          </a:blip>
          <a:srcRect l="19579" r="22640"/>
          <a:stretch/>
        </p:blipFill>
        <p:spPr bwMode="auto">
          <a:xfrm rot="19729375">
            <a:off x="5889284" y="3955388"/>
            <a:ext cx="670245" cy="769442"/>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172;p100"/>
          <p:cNvPicPr preferRelativeResize="0"/>
          <p:nvPr/>
        </p:nvPicPr>
        <p:blipFill rotWithShape="1">
          <a:blip r:embed="rId5">
            <a:alphaModFix/>
          </a:blip>
          <a:srcRect/>
          <a:stretch/>
        </p:blipFill>
        <p:spPr>
          <a:xfrm>
            <a:off x="1880146" y="892724"/>
            <a:ext cx="8677018" cy="5215468"/>
          </a:xfrm>
          <a:prstGeom prst="rect">
            <a:avLst/>
          </a:prstGeom>
          <a:noFill/>
          <a:ln>
            <a:noFill/>
          </a:ln>
        </p:spPr>
      </p:pic>
      <p:pic>
        <p:nvPicPr>
          <p:cNvPr id="8" name="Picture 2" descr="Ilustración de signo de mano en blanco y negro, dedo índice apuntando,  puntero dedo s, texto, mano png | PNGEgg"/>
          <p:cNvPicPr>
            <a:picLocks noChangeAspect="1" noChangeArrowheads="1"/>
          </p:cNvPicPr>
          <p:nvPr/>
        </p:nvPicPr>
        <p:blipFill rotWithShape="1">
          <a:blip r:embed="rId3">
            <a:extLst>
              <a:ext uri="{28A0092B-C50C-407E-A947-70E740481C1C}">
                <a14:useLocalDpi xmlns:a14="http://schemas.microsoft.com/office/drawing/2010/main" val="0"/>
              </a:ext>
            </a:extLst>
          </a:blip>
          <a:srcRect l="19579" r="22640"/>
          <a:stretch/>
        </p:blipFill>
        <p:spPr bwMode="auto">
          <a:xfrm rot="9064447">
            <a:off x="6541550" y="2760787"/>
            <a:ext cx="695935" cy="7989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lustración de signo de mano en blanco y negro, dedo índice apuntando,  puntero dedo s, texto, mano png | PNGEgg"/>
          <p:cNvPicPr>
            <a:picLocks noChangeAspect="1" noChangeArrowheads="1"/>
          </p:cNvPicPr>
          <p:nvPr/>
        </p:nvPicPr>
        <p:blipFill rotWithShape="1">
          <a:blip r:embed="rId3">
            <a:extLst>
              <a:ext uri="{28A0092B-C50C-407E-A947-70E740481C1C}">
                <a14:useLocalDpi xmlns:a14="http://schemas.microsoft.com/office/drawing/2010/main" val="0"/>
              </a:ext>
            </a:extLst>
          </a:blip>
          <a:srcRect l="19579" r="22640"/>
          <a:stretch/>
        </p:blipFill>
        <p:spPr bwMode="auto">
          <a:xfrm rot="13596000">
            <a:off x="8248971" y="1715557"/>
            <a:ext cx="695935" cy="798934"/>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104775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36" name="Google Shape;115;p4">
            <a:extLst>
              <a:ext uri="{FF2B5EF4-FFF2-40B4-BE49-F238E27FC236}">
                <a16:creationId xmlns:a16="http://schemas.microsoft.com/office/drawing/2014/main" id="{D2D91FF3-22FF-4DDF-8B3A-B6CABFB2CBE1}"/>
              </a:ext>
            </a:extLst>
          </p:cNvPr>
          <p:cNvSpPr/>
          <p:nvPr/>
        </p:nvSpPr>
        <p:spPr>
          <a:xfrm>
            <a:off x="141169" y="523433"/>
            <a:ext cx="11868319" cy="584735"/>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Clr>
                <a:srgbClr val="000000"/>
              </a:buClr>
              <a:buSzPts val="2000"/>
              <a:buFont typeface="Arial"/>
              <a:buNone/>
            </a:pPr>
            <a:endParaRPr lang="es-PE" sz="1200" b="1"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7" name="Imagen 6">
            <a:extLst>
              <a:ext uri="{FF2B5EF4-FFF2-40B4-BE49-F238E27FC236}">
                <a16:creationId xmlns:a16="http://schemas.microsoft.com/office/drawing/2014/main" id="{CAAE44A8-06B8-420B-A8C7-5B220506EBF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402251" y="851785"/>
            <a:ext cx="9587174" cy="5352531"/>
          </a:xfrm>
          <a:prstGeom prst="rect">
            <a:avLst/>
          </a:prstGeom>
        </p:spPr>
      </p:pic>
      <p:sp>
        <p:nvSpPr>
          <p:cNvPr id="5"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153001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7"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a:solidFill>
                  <a:schemeClr val="bg1">
                    <a:lumMod val="50000"/>
                  </a:schemeClr>
                </a:solidFill>
                <a:latin typeface="Calibri" panose="020F0502020204030204" pitchFamily="34" charset="0"/>
                <a:cs typeface="Calibri" panose="020F0502020204030204" pitchFamily="34" charset="0"/>
              </a:rPr>
              <a:t>Sesión 1: </a:t>
            </a:r>
            <a:r>
              <a:rPr lang="es-ES" sz="200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pic>
        <p:nvPicPr>
          <p:cNvPr id="6" name="Imagen 5" descr="Imagen que contiene rock, piedra, suelo, animal&#10;&#10;Descripción generada con confianza alta">
            <a:extLst>
              <a:ext uri="{FF2B5EF4-FFF2-40B4-BE49-F238E27FC236}">
                <a16:creationId xmlns:a16="http://schemas.microsoft.com/office/drawing/2014/main" id="{563A2894-89ED-4200-A71D-50B36BB647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757"/>
          <a:stretch/>
        </p:blipFill>
        <p:spPr>
          <a:xfrm>
            <a:off x="1256144" y="892724"/>
            <a:ext cx="9763620" cy="5311591"/>
          </a:xfrm>
          <a:prstGeom prst="rect">
            <a:avLst/>
          </a:prstGeom>
        </p:spPr>
      </p:pic>
      <p:sp>
        <p:nvSpPr>
          <p:cNvPr id="5"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1503708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7"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pic>
        <p:nvPicPr>
          <p:cNvPr id="7" name="Imagen 6">
            <a:extLst>
              <a:ext uri="{FF2B5EF4-FFF2-40B4-BE49-F238E27FC236}">
                <a16:creationId xmlns:a16="http://schemas.microsoft.com/office/drawing/2014/main" id="{91B5680E-FBCE-4B1C-AC9F-7C87467C0669}"/>
              </a:ext>
            </a:extLst>
          </p:cNvPr>
          <p:cNvPicPr>
            <a:picLocks noChangeAspect="1"/>
          </p:cNvPicPr>
          <p:nvPr/>
        </p:nvPicPr>
        <p:blipFill>
          <a:blip r:embed="rId3"/>
          <a:stretch>
            <a:fillRect/>
          </a:stretch>
        </p:blipFill>
        <p:spPr>
          <a:xfrm>
            <a:off x="2302929" y="892724"/>
            <a:ext cx="7823372" cy="5311591"/>
          </a:xfrm>
          <a:prstGeom prst="rect">
            <a:avLst/>
          </a:prstGeom>
        </p:spPr>
      </p:pic>
      <p:sp>
        <p:nvSpPr>
          <p:cNvPr id="5"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1839370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Trabajo Grupal</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
        <p:nvSpPr>
          <p:cNvPr id="10"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3347180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7"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
        <p:nvSpPr>
          <p:cNvPr id="11" name="Rectángulo redondeado 10"/>
          <p:cNvSpPr/>
          <p:nvPr/>
        </p:nvSpPr>
        <p:spPr>
          <a:xfrm>
            <a:off x="8287670" y="2268845"/>
            <a:ext cx="3624349" cy="1066598"/>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Rectángulo redondeado 11"/>
          <p:cNvSpPr/>
          <p:nvPr/>
        </p:nvSpPr>
        <p:spPr>
          <a:xfrm>
            <a:off x="346841" y="2268844"/>
            <a:ext cx="7710773" cy="3200303"/>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3"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bg1"/>
              </a:solidFill>
              <a:latin typeface="Arial"/>
              <a:ea typeface="Arial"/>
              <a:cs typeface="Arial"/>
              <a:sym typeface="Arial"/>
            </a:endParaRPr>
          </a:p>
        </p:txBody>
      </p:sp>
      <p:pic>
        <p:nvPicPr>
          <p:cNvPr id="14" name="Picture 2" descr="Iconos De Equipo, El Trabajo En Equipo, Negocio imagen png - imagen  transparente descarga gratuita"/>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08;p3"/>
          <p:cNvSpPr txBox="1"/>
          <p:nvPr/>
        </p:nvSpPr>
        <p:spPr>
          <a:xfrm>
            <a:off x="867103" y="1315277"/>
            <a:ext cx="9823064"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000"/>
              <a:buFont typeface="Arial"/>
              <a:buNone/>
            </a:pPr>
            <a:r>
              <a:rPr lang="es-ES" sz="2000" b="1" i="0" u="none" strike="noStrike" cap="none" dirty="0">
                <a:solidFill>
                  <a:schemeClr val="bg1"/>
                </a:solidFill>
                <a:latin typeface="Arial"/>
                <a:ea typeface="Arial"/>
                <a:cs typeface="Arial"/>
                <a:sym typeface="Arial"/>
              </a:rPr>
              <a:t>Trabajo Grupal: </a:t>
            </a:r>
            <a:r>
              <a:rPr lang="es-ES" sz="2000" i="0" u="none" strike="noStrike" cap="none" dirty="0">
                <a:solidFill>
                  <a:schemeClr val="bg1"/>
                </a:solidFill>
                <a:latin typeface="Arial"/>
                <a:ea typeface="Arial"/>
                <a:cs typeface="Arial"/>
                <a:sym typeface="Arial"/>
              </a:rPr>
              <a:t>Desplazamiento de suelos</a:t>
            </a:r>
          </a:p>
        </p:txBody>
      </p:sp>
      <p:sp>
        <p:nvSpPr>
          <p:cNvPr id="16" name="Google Shape;108;p3"/>
          <p:cNvSpPr txBox="1"/>
          <p:nvPr/>
        </p:nvSpPr>
        <p:spPr>
          <a:xfrm>
            <a:off x="1263967" y="2268844"/>
            <a:ext cx="1956760" cy="507791"/>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800" b="1" i="0" u="none" strike="noStrike" cap="none" dirty="0">
                <a:solidFill>
                  <a:schemeClr val="tx1"/>
                </a:solidFill>
                <a:sym typeface="Arial"/>
              </a:rPr>
              <a:t>Materiales:</a:t>
            </a:r>
          </a:p>
        </p:txBody>
      </p:sp>
      <p:sp>
        <p:nvSpPr>
          <p:cNvPr id="19" name="Google Shape;108;p3"/>
          <p:cNvSpPr txBox="1"/>
          <p:nvPr/>
        </p:nvSpPr>
        <p:spPr>
          <a:xfrm>
            <a:off x="589700" y="2883200"/>
            <a:ext cx="7104996" cy="1754286"/>
          </a:xfrm>
          <a:prstGeom prst="rect">
            <a:avLst/>
          </a:prstGeom>
          <a:noFill/>
          <a:ln>
            <a:noFill/>
          </a:ln>
        </p:spPr>
        <p:txBody>
          <a:bodyPr spcFirstLastPara="1" wrap="square" lIns="91425" tIns="45700" rIns="91425" bIns="45700" anchor="t" anchorCtr="0">
            <a:spAutoFit/>
          </a:bodyPr>
          <a:lstStyle/>
          <a:p>
            <a:pPr marL="285750" lvl="0" indent="-285750">
              <a:lnSpc>
                <a:spcPct val="150000"/>
              </a:lnSpc>
              <a:buFontTx/>
              <a:buChar char="-"/>
            </a:pPr>
            <a:r>
              <a:rPr lang="es-ES" sz="1800" dirty="0">
                <a:solidFill>
                  <a:schemeClr val="tx1"/>
                </a:solidFill>
                <a:latin typeface="+mn-lt"/>
                <a:ea typeface="Calibri"/>
                <a:cs typeface="Calibri"/>
                <a:sym typeface="Calibri"/>
              </a:rPr>
              <a:t>1 bandeja móvil de acrílico</a:t>
            </a:r>
          </a:p>
          <a:p>
            <a:pPr marL="285750" lvl="0" indent="-285750">
              <a:lnSpc>
                <a:spcPct val="150000"/>
              </a:lnSpc>
              <a:buFontTx/>
              <a:buChar char="-"/>
            </a:pPr>
            <a:r>
              <a:rPr lang="es-ES" sz="1800" dirty="0">
                <a:solidFill>
                  <a:schemeClr val="tx1"/>
                </a:solidFill>
                <a:latin typeface="+mn-lt"/>
                <a:cs typeface="Calibri"/>
                <a:sym typeface="Calibri"/>
              </a:rPr>
              <a:t>1 arena gruesa</a:t>
            </a:r>
          </a:p>
          <a:p>
            <a:pPr marL="285750" lvl="0" indent="-285750">
              <a:lnSpc>
                <a:spcPct val="150000"/>
              </a:lnSpc>
              <a:buFontTx/>
              <a:buChar char="-"/>
            </a:pPr>
            <a:r>
              <a:rPr lang="es-ES" sz="1800" dirty="0">
                <a:solidFill>
                  <a:schemeClr val="tx1"/>
                </a:solidFill>
                <a:latin typeface="+mn-lt"/>
                <a:cs typeface="Calibri"/>
                <a:sym typeface="Calibri"/>
              </a:rPr>
              <a:t>1 arena fina</a:t>
            </a:r>
          </a:p>
          <a:p>
            <a:pPr marL="285750" lvl="0" indent="-285750">
              <a:lnSpc>
                <a:spcPct val="150000"/>
              </a:lnSpc>
              <a:buFontTx/>
              <a:buChar char="-"/>
            </a:pPr>
            <a:r>
              <a:rPr lang="es-ES" sz="1800" dirty="0">
                <a:solidFill>
                  <a:schemeClr val="tx1"/>
                </a:solidFill>
                <a:latin typeface="+mn-lt"/>
                <a:cs typeface="Calibri"/>
                <a:sym typeface="Calibri"/>
              </a:rPr>
              <a:t>20 Ladrillos a escala</a:t>
            </a:r>
            <a:endParaRPr lang="es-ES" sz="1800" dirty="0">
              <a:solidFill>
                <a:schemeClr val="tx1"/>
              </a:solidFill>
              <a:latin typeface="+mn-lt"/>
            </a:endParaRPr>
          </a:p>
        </p:txBody>
      </p:sp>
      <p:pic>
        <p:nvPicPr>
          <p:cNvPr id="20" name="Picture 8" descr="Icono Diseño, lápiz, regla, grid, guía Gratis de Free Set Color Out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85" y="2243769"/>
            <a:ext cx="491627" cy="4916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Vector Transparente PNG Y SVG De Icono De Trazo De Maleta De Ceja"/>
          <p:cNvPicPr>
            <a:picLocks noChangeAspect="1" noChangeArrowheads="1"/>
          </p:cNvPicPr>
          <p:nvPr/>
        </p:nvPicPr>
        <p:blipFill rotWithShape="1">
          <a:blip r:embed="rId5">
            <a:extLst>
              <a:ext uri="{28A0092B-C50C-407E-A947-70E740481C1C}">
                <a14:useLocalDpi xmlns:a14="http://schemas.microsoft.com/office/drawing/2010/main" val="0"/>
              </a:ext>
            </a:extLst>
          </a:blip>
          <a:srcRect t="15962" b="10964"/>
          <a:stretch/>
        </p:blipFill>
        <p:spPr bwMode="auto">
          <a:xfrm>
            <a:off x="8584422" y="2516561"/>
            <a:ext cx="614652" cy="520147"/>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08;p3"/>
          <p:cNvSpPr txBox="1"/>
          <p:nvPr/>
        </p:nvSpPr>
        <p:spPr>
          <a:xfrm>
            <a:off x="9310116" y="2604241"/>
            <a:ext cx="2052073" cy="369291"/>
          </a:xfrm>
          <a:prstGeom prst="rect">
            <a:avLst/>
          </a:prstGeom>
          <a:noFill/>
          <a:ln>
            <a:noFill/>
          </a:ln>
        </p:spPr>
        <p:txBody>
          <a:bodyPr spcFirstLastPara="1" wrap="square" lIns="91425" tIns="45700" rIns="91425" bIns="45700" anchor="t" anchorCtr="0">
            <a:spAutoFit/>
          </a:bodyPr>
          <a:lstStyle/>
          <a:p>
            <a:pPr lvl="0" algn="just"/>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Maleta Construya</a:t>
            </a:r>
          </a:p>
        </p:txBody>
      </p:sp>
      <p:sp>
        <p:nvSpPr>
          <p:cNvPr id="23" name="Rectángulo redondeado 22"/>
          <p:cNvSpPr/>
          <p:nvPr/>
        </p:nvSpPr>
        <p:spPr>
          <a:xfrm>
            <a:off x="8294141" y="3468044"/>
            <a:ext cx="3617878" cy="83751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Google Shape;108;p3"/>
          <p:cNvSpPr txBox="1"/>
          <p:nvPr/>
        </p:nvSpPr>
        <p:spPr>
          <a:xfrm>
            <a:off x="9345120" y="3569068"/>
            <a:ext cx="2455377" cy="646290"/>
          </a:xfrm>
          <a:prstGeom prst="rect">
            <a:avLst/>
          </a:prstGeom>
          <a:noFill/>
          <a:ln>
            <a:noFill/>
          </a:ln>
        </p:spPr>
        <p:txBody>
          <a:bodyPr spcFirstLastPara="1" wrap="square" lIns="91425" tIns="45700" rIns="91425" bIns="45700" anchor="t" anchorCtr="0">
            <a:spAutoFit/>
          </a:bodyPr>
          <a:lstStyle/>
          <a:p>
            <a:pPr lvl="0"/>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Guía del Participante Pg. 36</a:t>
            </a:r>
          </a:p>
        </p:txBody>
      </p:sp>
      <p:pic>
        <p:nvPicPr>
          <p:cNvPr id="25" name="Imagen 24"/>
          <p:cNvPicPr>
            <a:picLocks noChangeAspect="1"/>
          </p:cNvPicPr>
          <p:nvPr/>
        </p:nvPicPr>
        <p:blipFill>
          <a:blip r:embed="rId6"/>
          <a:stretch>
            <a:fillRect/>
          </a:stretch>
        </p:blipFill>
        <p:spPr>
          <a:xfrm>
            <a:off x="8674902" y="3569068"/>
            <a:ext cx="433691" cy="585926"/>
          </a:xfrm>
          <a:prstGeom prst="rect">
            <a:avLst/>
          </a:prstGeom>
        </p:spPr>
      </p:pic>
      <p:sp>
        <p:nvSpPr>
          <p:cNvPr id="26"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913213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Rectángulo 1"/>
          <p:cNvSpPr/>
          <p:nvPr/>
        </p:nvSpPr>
        <p:spPr>
          <a:xfrm>
            <a:off x="0" y="3674225"/>
            <a:ext cx="12192000" cy="74524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00" name="Google Shape;100;p2"/>
          <p:cNvSpPr txBox="1"/>
          <p:nvPr/>
        </p:nvSpPr>
        <p:spPr>
          <a:xfrm>
            <a:off x="325439" y="3754460"/>
            <a:ext cx="8267749" cy="5847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PE" sz="3200" b="1" i="0" u="none" strike="noStrike" cap="none" dirty="0">
                <a:solidFill>
                  <a:schemeClr val="tx1"/>
                </a:solidFill>
                <a:latin typeface="Arial"/>
                <a:ea typeface="Arial"/>
                <a:cs typeface="Arial"/>
                <a:sym typeface="Arial"/>
              </a:rPr>
              <a:t>UNIDAD DE APRENDIZAJE N° 03</a:t>
            </a:r>
            <a:endParaRPr sz="3200" b="1" i="0" u="none" strike="noStrike" cap="none" dirty="0">
              <a:solidFill>
                <a:schemeClr val="tx1"/>
              </a:solidFill>
              <a:latin typeface="Arial"/>
              <a:ea typeface="Arial"/>
              <a:cs typeface="Arial"/>
              <a:sym typeface="Arial"/>
            </a:endParaRPr>
          </a:p>
        </p:txBody>
      </p:sp>
      <p:sp>
        <p:nvSpPr>
          <p:cNvPr id="101" name="Google Shape;101;p2"/>
          <p:cNvSpPr txBox="1"/>
          <p:nvPr/>
        </p:nvSpPr>
        <p:spPr>
          <a:xfrm>
            <a:off x="325439" y="4499706"/>
            <a:ext cx="11146125" cy="830956"/>
          </a:xfrm>
          <a:prstGeom prst="rect">
            <a:avLst/>
          </a:prstGeom>
          <a:noFill/>
          <a:ln>
            <a:noFill/>
          </a:ln>
        </p:spPr>
        <p:txBody>
          <a:bodyPr spcFirstLastPara="1" wrap="square" lIns="91425" tIns="45700" rIns="91425" bIns="45700" anchor="t" anchorCtr="0">
            <a:spAutoFit/>
          </a:bodyPr>
          <a:lstStyle/>
          <a:p>
            <a:r>
              <a:rPr lang="es-ES" sz="2400" b="1" dirty="0">
                <a:solidFill>
                  <a:schemeClr val="tx1">
                    <a:lumMod val="50000"/>
                    <a:lumOff val="50000"/>
                  </a:schemeClr>
                </a:solidFill>
                <a:sym typeface="Calibri"/>
              </a:rPr>
              <a:t>IDENTIFICACIÓN DE LA CONFIGURACIÓN Y CONSTRUCCIÓN DE MUROS PARA UNA VIVIENDA DE ALBAÑILERÍA CONFINADA.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7"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
        <p:nvSpPr>
          <p:cNvPr id="13"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pic>
        <p:nvPicPr>
          <p:cNvPr id="14" name="Picture 2" descr="Iconos De Equipo, El Trabajo En Equipo, Negocio imagen png - imagen  transparente descarga gratuita"/>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08;p3"/>
          <p:cNvSpPr txBox="1"/>
          <p:nvPr/>
        </p:nvSpPr>
        <p:spPr>
          <a:xfrm>
            <a:off x="867103" y="1315277"/>
            <a:ext cx="9823064"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000"/>
              <a:buFont typeface="Arial"/>
              <a:buNone/>
            </a:pPr>
            <a:r>
              <a:rPr lang="es-ES" sz="2000" b="1" i="0" u="none" strike="noStrike" cap="none" dirty="0">
                <a:solidFill>
                  <a:schemeClr val="bg1"/>
                </a:solidFill>
                <a:latin typeface="Arial"/>
                <a:ea typeface="Arial"/>
                <a:cs typeface="Arial"/>
                <a:sym typeface="Arial"/>
              </a:rPr>
              <a:t>Trabajo Grupal: </a:t>
            </a:r>
            <a:r>
              <a:rPr lang="es-ES" sz="2000" i="0" u="none" strike="noStrike" cap="none" dirty="0">
                <a:solidFill>
                  <a:schemeClr val="bg1"/>
                </a:solidFill>
                <a:latin typeface="Arial"/>
                <a:ea typeface="Arial"/>
                <a:cs typeface="Arial"/>
                <a:sym typeface="Arial"/>
              </a:rPr>
              <a:t>Desplazamiento de suelos</a:t>
            </a:r>
          </a:p>
        </p:txBody>
      </p:sp>
      <p:sp>
        <p:nvSpPr>
          <p:cNvPr id="26" name="Google Shape;108;p3"/>
          <p:cNvSpPr txBox="1"/>
          <p:nvPr/>
        </p:nvSpPr>
        <p:spPr>
          <a:xfrm>
            <a:off x="272146" y="1897971"/>
            <a:ext cx="8317672" cy="4247276"/>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800" b="1" i="0" u="none" strike="noStrike" cap="none" dirty="0">
                <a:solidFill>
                  <a:schemeClr val="tx1"/>
                </a:solidFill>
                <a:sym typeface="Arial"/>
              </a:rPr>
              <a:t>Actividades:</a:t>
            </a:r>
          </a:p>
          <a:p>
            <a:pPr marL="342900" indent="-342900">
              <a:lnSpc>
                <a:spcPct val="150000"/>
              </a:lnSpc>
              <a:buSzPct val="100000"/>
              <a:buFont typeface="Wingdings" panose="05000000000000000000" pitchFamily="2" charset="2"/>
              <a:buChar char="ü"/>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Llenar la mitad de la bandeja acrílica con arena fina y la otra mitad con la arena gruesa, sin compactar y dejando un espacio libre de 10 cm entre ambas. </a:t>
            </a:r>
          </a:p>
          <a:p>
            <a:pPr marL="342900" indent="-342900">
              <a:lnSpc>
                <a:spcPct val="150000"/>
              </a:lnSpc>
              <a:buSzPct val="100000"/>
              <a:buFont typeface="Wingdings" panose="05000000000000000000" pitchFamily="2" charset="2"/>
              <a:buChar char="ü"/>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Luego colocar los ladrillos encima en cada tipo de arena, simulando que son viviendas. </a:t>
            </a:r>
          </a:p>
          <a:p>
            <a:pPr marL="342900" indent="-342900">
              <a:lnSpc>
                <a:spcPct val="150000"/>
              </a:lnSpc>
              <a:buSzPct val="100000"/>
              <a:buFont typeface="Wingdings" panose="05000000000000000000" pitchFamily="2" charset="2"/>
              <a:buChar char="ü"/>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Realizar movimientos de vaivén en la bandeja acrílica (de arriba hacia abajo y de derecha a izquierda), simulando un movimiento sísmico.</a:t>
            </a:r>
          </a:p>
          <a:p>
            <a:pPr marL="342900" indent="-342900">
              <a:lnSpc>
                <a:spcPct val="150000"/>
              </a:lnSpc>
              <a:buSzPct val="100000"/>
              <a:buFont typeface="Wingdings" panose="05000000000000000000" pitchFamily="2" charset="2"/>
              <a:buChar char="ü"/>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Observar, registrar y comparar el comportamiento del material (arena gruesa y arena delgada), especialmente cuando se realiza el movimiento de vaivén.</a:t>
            </a:r>
          </a:p>
        </p:txBody>
      </p:sp>
      <p:sp>
        <p:nvSpPr>
          <p:cNvPr id="27" name="Rectángulo redondeado 26"/>
          <p:cNvSpPr/>
          <p:nvPr/>
        </p:nvSpPr>
        <p:spPr>
          <a:xfrm>
            <a:off x="8825494" y="2067399"/>
            <a:ext cx="3109902" cy="83751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8" name="Picture 6" descr="Icono De Reloj De Diseño, Clipart De Reloj, Reloj Los Iconos, Icono De Reloj  PNG y Vector para Descargar Gratis | Pngtree"/>
          <p:cNvPicPr>
            <a:picLocks noChangeAspect="1" noChangeArrowheads="1"/>
          </p:cNvPicPr>
          <p:nvPr/>
        </p:nvPicPr>
        <p:blipFill rotWithShape="1">
          <a:blip r:embed="rId4">
            <a:extLst>
              <a:ext uri="{28A0092B-C50C-407E-A947-70E740481C1C}">
                <a14:useLocalDpi xmlns:a14="http://schemas.microsoft.com/office/drawing/2010/main" val="0"/>
              </a:ext>
            </a:extLst>
          </a:blip>
          <a:srcRect l="8951" t="8219" r="6853" b="10061"/>
          <a:stretch/>
        </p:blipFill>
        <p:spPr bwMode="auto">
          <a:xfrm>
            <a:off x="9348484" y="2304352"/>
            <a:ext cx="449417" cy="436199"/>
          </a:xfrm>
          <a:prstGeom prst="rect">
            <a:avLst/>
          </a:prstGeom>
          <a:noFill/>
          <a:extLst>
            <a:ext uri="{909E8E84-426E-40DD-AFC4-6F175D3DCCD1}">
              <a14:hiddenFill xmlns:a14="http://schemas.microsoft.com/office/drawing/2010/main">
                <a:solidFill>
                  <a:srgbClr val="FFFFFF"/>
                </a:solidFill>
              </a14:hiddenFill>
            </a:ext>
          </a:extLst>
        </p:spPr>
      </p:pic>
      <p:sp>
        <p:nvSpPr>
          <p:cNvPr id="29" name="Rectángulo 28"/>
          <p:cNvSpPr/>
          <p:nvPr/>
        </p:nvSpPr>
        <p:spPr>
          <a:xfrm>
            <a:off x="10033577" y="2291422"/>
            <a:ext cx="1313180" cy="388696"/>
          </a:xfrm>
          <a:prstGeom prst="rect">
            <a:avLst/>
          </a:prstGeom>
        </p:spPr>
        <p:txBody>
          <a:bodyPr wrap="none">
            <a:spAutoFit/>
          </a:bodyPr>
          <a:lstStyle/>
          <a:p>
            <a:pPr lvl="0" algn="just">
              <a:lnSpc>
                <a:spcPct val="107000"/>
              </a:lnSpc>
              <a:spcAft>
                <a:spcPts val="800"/>
              </a:spcAft>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20 minutos</a:t>
            </a:r>
          </a:p>
        </p:txBody>
      </p:sp>
      <p:grpSp>
        <p:nvGrpSpPr>
          <p:cNvPr id="30" name="Grupo 29"/>
          <p:cNvGrpSpPr/>
          <p:nvPr/>
        </p:nvGrpSpPr>
        <p:grpSpPr>
          <a:xfrm>
            <a:off x="10209705" y="801052"/>
            <a:ext cx="1982295" cy="722731"/>
            <a:chOff x="10209705" y="801053"/>
            <a:chExt cx="1982295" cy="527450"/>
          </a:xfrm>
          <a:solidFill>
            <a:srgbClr val="FF4747"/>
          </a:solidFill>
        </p:grpSpPr>
        <p:sp>
          <p:nvSpPr>
            <p:cNvPr id="31" name="Rectángulo 30"/>
            <p:cNvSpPr/>
            <p:nvPr/>
          </p:nvSpPr>
          <p:spPr>
            <a:xfrm>
              <a:off x="10690167" y="801056"/>
              <a:ext cx="1501833" cy="5274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solidFill>
                    <a:schemeClr val="bg1"/>
                  </a:solidFill>
                </a:rPr>
                <a:t>FASE 1</a:t>
              </a:r>
            </a:p>
          </p:txBody>
        </p:sp>
        <p:sp>
          <p:nvSpPr>
            <p:cNvPr id="32" name="Triángulo isósceles 31"/>
            <p:cNvSpPr/>
            <p:nvPr/>
          </p:nvSpPr>
          <p:spPr>
            <a:xfrm rot="16200000">
              <a:off x="10186212" y="824546"/>
              <a:ext cx="527449" cy="480463"/>
            </a:xfrm>
            <a:prstGeom prst="triangle">
              <a:avLst>
                <a:gd name="adj" fmla="val 515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33" name="Rectángulo redondeado 32"/>
          <p:cNvSpPr/>
          <p:nvPr/>
        </p:nvSpPr>
        <p:spPr>
          <a:xfrm>
            <a:off x="8831494" y="3242155"/>
            <a:ext cx="3103902" cy="2756863"/>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4" name="Picture 4" descr="Responder - Iconos gratis de educació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1488" y="2920592"/>
            <a:ext cx="903534" cy="903534"/>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108;p3"/>
          <p:cNvSpPr txBox="1"/>
          <p:nvPr/>
        </p:nvSpPr>
        <p:spPr>
          <a:xfrm>
            <a:off x="8978120" y="3689518"/>
            <a:ext cx="2804650" cy="2169784"/>
          </a:xfrm>
          <a:prstGeom prst="rect">
            <a:avLst/>
          </a:prstGeom>
          <a:noFill/>
          <a:ln>
            <a:noFill/>
          </a:ln>
        </p:spPr>
        <p:txBody>
          <a:bodyPr spcFirstLastPara="1" wrap="square" lIns="91425" tIns="45700" rIns="91425" bIns="45700" anchor="t" anchorCtr="0">
            <a:spAutoFit/>
          </a:bodyPr>
          <a:lstStyle/>
          <a:p>
            <a:pPr marL="342900" lvl="0" indent="-342900">
              <a:lnSpc>
                <a:spcPct val="150000"/>
              </a:lnSpc>
              <a:buSzPct val="100000"/>
              <a:buFont typeface="Wingdings" panose="05000000000000000000" pitchFamily="2" charset="2"/>
              <a:buChar char="ü"/>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Al realizar el vaivén con la bandeja, ¿Qué sucedió con la arena gruesa y la arena fina?</a:t>
            </a:r>
          </a:p>
        </p:txBody>
      </p:sp>
      <p:sp>
        <p:nvSpPr>
          <p:cNvPr id="36" name="Rectángulo 35"/>
          <p:cNvSpPr/>
          <p:nvPr/>
        </p:nvSpPr>
        <p:spPr>
          <a:xfrm>
            <a:off x="10066678" y="3202563"/>
            <a:ext cx="1467068" cy="456535"/>
          </a:xfrm>
          <a:prstGeom prst="rect">
            <a:avLst/>
          </a:prstGeom>
        </p:spPr>
        <p:txBody>
          <a:bodyPr wrap="none">
            <a:spAutoFit/>
          </a:bodyPr>
          <a:lstStyle/>
          <a:p>
            <a:pPr lvl="0">
              <a:lnSpc>
                <a:spcPct val="150000"/>
              </a:lnSpc>
              <a:buSzPts val="4000"/>
            </a:pPr>
            <a:r>
              <a:rPr lang="es-ES" sz="1800" b="1" dirty="0">
                <a:solidFill>
                  <a:schemeClr val="tx1"/>
                </a:solidFill>
              </a:rPr>
              <a:t>Responder:</a:t>
            </a:r>
          </a:p>
        </p:txBody>
      </p:sp>
      <p:sp>
        <p:nvSpPr>
          <p:cNvPr id="19"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1554204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7"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
        <p:nvSpPr>
          <p:cNvPr id="13"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pic>
        <p:nvPicPr>
          <p:cNvPr id="14" name="Picture 2" descr="Iconos De Equipo, El Trabajo En Equipo, Negocio imagen png - imagen  transparente descarga gratuita"/>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08;p3"/>
          <p:cNvSpPr txBox="1"/>
          <p:nvPr/>
        </p:nvSpPr>
        <p:spPr>
          <a:xfrm>
            <a:off x="867103" y="1315277"/>
            <a:ext cx="9823064"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000"/>
              <a:buFont typeface="Arial"/>
              <a:buNone/>
            </a:pPr>
            <a:r>
              <a:rPr lang="es-ES" sz="2000" b="1" i="0" u="none" strike="noStrike" cap="none" dirty="0">
                <a:solidFill>
                  <a:schemeClr val="bg1"/>
                </a:solidFill>
                <a:latin typeface="Arial"/>
                <a:ea typeface="Arial"/>
                <a:cs typeface="Arial"/>
                <a:sym typeface="Arial"/>
              </a:rPr>
              <a:t>Trabajo Grupal: </a:t>
            </a:r>
            <a:r>
              <a:rPr lang="es-ES" sz="2000" i="0" u="none" strike="noStrike" cap="none" dirty="0">
                <a:solidFill>
                  <a:schemeClr val="bg1"/>
                </a:solidFill>
                <a:latin typeface="Arial"/>
                <a:ea typeface="Arial"/>
                <a:cs typeface="Arial"/>
                <a:sym typeface="Arial"/>
              </a:rPr>
              <a:t>Desplazamiento de suelos</a:t>
            </a:r>
          </a:p>
        </p:txBody>
      </p:sp>
      <p:sp>
        <p:nvSpPr>
          <p:cNvPr id="41" name="Google Shape;108;p3"/>
          <p:cNvSpPr txBox="1"/>
          <p:nvPr/>
        </p:nvSpPr>
        <p:spPr>
          <a:xfrm>
            <a:off x="272146" y="2006102"/>
            <a:ext cx="8418914" cy="3831778"/>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800" b="1" i="0" u="none" strike="noStrike" cap="none" dirty="0">
                <a:solidFill>
                  <a:schemeClr val="tx1"/>
                </a:solidFill>
                <a:sym typeface="Arial"/>
              </a:rPr>
              <a:t>Actividades:</a:t>
            </a:r>
          </a:p>
          <a:p>
            <a:pPr marL="342900" indent="-342900">
              <a:lnSpc>
                <a:spcPct val="150000"/>
              </a:lnSpc>
              <a:buSzPct val="100000"/>
              <a:buFont typeface="Wingdings" panose="05000000000000000000" pitchFamily="2" charset="2"/>
              <a:buChar char="ü"/>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Compactar la arena fina y la arena gruesa, dejando un espacio libre de 10 cm entre ambas. </a:t>
            </a:r>
          </a:p>
          <a:p>
            <a:pPr marL="342900" indent="-342900">
              <a:lnSpc>
                <a:spcPct val="150000"/>
              </a:lnSpc>
              <a:buSzPct val="100000"/>
              <a:buFont typeface="Wingdings" panose="05000000000000000000" pitchFamily="2" charset="2"/>
              <a:buChar char="ü"/>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Luego colocar los ladrillos encima en cada tipo de arena, simulando que son viviendas. </a:t>
            </a:r>
          </a:p>
          <a:p>
            <a:pPr marL="342900" indent="-342900">
              <a:lnSpc>
                <a:spcPct val="150000"/>
              </a:lnSpc>
              <a:buSzPct val="100000"/>
              <a:buFont typeface="Wingdings" panose="05000000000000000000" pitchFamily="2" charset="2"/>
              <a:buChar char="ü"/>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Realizar movimientos de vaivén en la bandeja acrílica (de arriba hacia abajo y de derecha a izquierda) simulando un movimiento sísmico.</a:t>
            </a:r>
          </a:p>
          <a:p>
            <a:pPr marL="342900" indent="-342900">
              <a:lnSpc>
                <a:spcPct val="150000"/>
              </a:lnSpc>
              <a:buSzPct val="100000"/>
              <a:buFont typeface="Wingdings" panose="05000000000000000000" pitchFamily="2" charset="2"/>
              <a:buChar char="ü"/>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Observar, registrar y comparar el comportamiento del material (arena gruesa y arena delgada), especialmente cuando se realiza el movimiento de vaivén.</a:t>
            </a:r>
          </a:p>
        </p:txBody>
      </p:sp>
      <p:sp>
        <p:nvSpPr>
          <p:cNvPr id="42" name="Rectángulo redondeado 41"/>
          <p:cNvSpPr/>
          <p:nvPr/>
        </p:nvSpPr>
        <p:spPr>
          <a:xfrm>
            <a:off x="8825494" y="2036909"/>
            <a:ext cx="3109902" cy="83751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3" name="Picture 6" descr="Icono De Reloj De Diseño, Clipart De Reloj, Reloj Los Iconos, Icono De Reloj  PNG y Vector para Descargar Gratis | Pngtree"/>
          <p:cNvPicPr>
            <a:picLocks noChangeAspect="1" noChangeArrowheads="1"/>
          </p:cNvPicPr>
          <p:nvPr/>
        </p:nvPicPr>
        <p:blipFill rotWithShape="1">
          <a:blip r:embed="rId4">
            <a:extLst>
              <a:ext uri="{28A0092B-C50C-407E-A947-70E740481C1C}">
                <a14:useLocalDpi xmlns:a14="http://schemas.microsoft.com/office/drawing/2010/main" val="0"/>
              </a:ext>
            </a:extLst>
          </a:blip>
          <a:srcRect l="8951" t="8219" r="6853" b="10061"/>
          <a:stretch/>
        </p:blipFill>
        <p:spPr bwMode="auto">
          <a:xfrm>
            <a:off x="9348484" y="2235935"/>
            <a:ext cx="449417" cy="436199"/>
          </a:xfrm>
          <a:prstGeom prst="rect">
            <a:avLst/>
          </a:prstGeom>
          <a:noFill/>
          <a:extLst>
            <a:ext uri="{909E8E84-426E-40DD-AFC4-6F175D3DCCD1}">
              <a14:hiddenFill xmlns:a14="http://schemas.microsoft.com/office/drawing/2010/main">
                <a:solidFill>
                  <a:srgbClr val="FFFFFF"/>
                </a:solidFill>
              </a14:hiddenFill>
            </a:ext>
          </a:extLst>
        </p:spPr>
      </p:pic>
      <p:sp>
        <p:nvSpPr>
          <p:cNvPr id="44" name="Rectángulo 43"/>
          <p:cNvSpPr/>
          <p:nvPr/>
        </p:nvSpPr>
        <p:spPr>
          <a:xfrm>
            <a:off x="10033577" y="2259687"/>
            <a:ext cx="1313180" cy="388696"/>
          </a:xfrm>
          <a:prstGeom prst="rect">
            <a:avLst/>
          </a:prstGeom>
        </p:spPr>
        <p:txBody>
          <a:bodyPr wrap="none">
            <a:spAutoFit/>
          </a:bodyPr>
          <a:lstStyle/>
          <a:p>
            <a:pPr lvl="0" algn="just">
              <a:lnSpc>
                <a:spcPct val="107000"/>
              </a:lnSpc>
              <a:spcAft>
                <a:spcPts val="800"/>
              </a:spcAft>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20 minutos</a:t>
            </a:r>
          </a:p>
        </p:txBody>
      </p:sp>
      <p:grpSp>
        <p:nvGrpSpPr>
          <p:cNvPr id="45" name="Grupo 44"/>
          <p:cNvGrpSpPr/>
          <p:nvPr/>
        </p:nvGrpSpPr>
        <p:grpSpPr>
          <a:xfrm>
            <a:off x="10209705" y="801052"/>
            <a:ext cx="1982295" cy="722731"/>
            <a:chOff x="10209705" y="801053"/>
            <a:chExt cx="1982295" cy="527450"/>
          </a:xfrm>
          <a:solidFill>
            <a:srgbClr val="FF4747"/>
          </a:solidFill>
        </p:grpSpPr>
        <p:sp>
          <p:nvSpPr>
            <p:cNvPr id="46" name="Rectángulo 45"/>
            <p:cNvSpPr/>
            <p:nvPr/>
          </p:nvSpPr>
          <p:spPr>
            <a:xfrm>
              <a:off x="10690167" y="801056"/>
              <a:ext cx="1501833" cy="5274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b="1" dirty="0">
                  <a:solidFill>
                    <a:schemeClr val="bg1"/>
                  </a:solidFill>
                </a:rPr>
                <a:t>FASE 2</a:t>
              </a:r>
            </a:p>
          </p:txBody>
        </p:sp>
        <p:sp>
          <p:nvSpPr>
            <p:cNvPr id="47" name="Triángulo isósceles 46"/>
            <p:cNvSpPr/>
            <p:nvPr/>
          </p:nvSpPr>
          <p:spPr>
            <a:xfrm rot="16200000">
              <a:off x="10186212" y="824546"/>
              <a:ext cx="527449" cy="480463"/>
            </a:xfrm>
            <a:prstGeom prst="triangle">
              <a:avLst>
                <a:gd name="adj" fmla="val 515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48" name="Rectángulo redondeado 47"/>
          <p:cNvSpPr/>
          <p:nvPr/>
        </p:nvSpPr>
        <p:spPr>
          <a:xfrm>
            <a:off x="8831494" y="3242155"/>
            <a:ext cx="3103902" cy="2756863"/>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9" name="Picture 4" descr="Responder - Iconos gratis de educació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1488" y="2920592"/>
            <a:ext cx="903534" cy="903534"/>
          </a:xfrm>
          <a:prstGeom prst="rect">
            <a:avLst/>
          </a:prstGeom>
          <a:noFill/>
          <a:extLst>
            <a:ext uri="{909E8E84-426E-40DD-AFC4-6F175D3DCCD1}">
              <a14:hiddenFill xmlns:a14="http://schemas.microsoft.com/office/drawing/2010/main">
                <a:solidFill>
                  <a:srgbClr val="FFFFFF"/>
                </a:solidFill>
              </a14:hiddenFill>
            </a:ext>
          </a:extLst>
        </p:spPr>
      </p:pic>
      <p:sp>
        <p:nvSpPr>
          <p:cNvPr id="50" name="Google Shape;108;p3"/>
          <p:cNvSpPr txBox="1"/>
          <p:nvPr/>
        </p:nvSpPr>
        <p:spPr>
          <a:xfrm>
            <a:off x="8901488" y="3744166"/>
            <a:ext cx="2899474" cy="2169784"/>
          </a:xfrm>
          <a:prstGeom prst="rect">
            <a:avLst/>
          </a:prstGeom>
          <a:noFill/>
          <a:ln>
            <a:noFill/>
          </a:ln>
        </p:spPr>
        <p:txBody>
          <a:bodyPr spcFirstLastPara="1" wrap="square" lIns="91425" tIns="45700" rIns="91425" bIns="45700" anchor="t" anchorCtr="0">
            <a:spAutoFit/>
          </a:bodyPr>
          <a:lstStyle/>
          <a:p>
            <a:pPr marL="342900" lvl="0" indent="-342900">
              <a:lnSpc>
                <a:spcPct val="150000"/>
              </a:lnSpc>
              <a:buSzPct val="100000"/>
              <a:buFont typeface="Wingdings" panose="05000000000000000000" pitchFamily="2" charset="2"/>
              <a:buChar char="ü"/>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Al realizar el vaivén con la bandeja, ¿Cuál es la diferencia entre la primera y segunda fase?</a:t>
            </a:r>
          </a:p>
        </p:txBody>
      </p:sp>
      <p:sp>
        <p:nvSpPr>
          <p:cNvPr id="51" name="Rectángulo 50"/>
          <p:cNvSpPr/>
          <p:nvPr/>
        </p:nvSpPr>
        <p:spPr>
          <a:xfrm>
            <a:off x="10066678" y="3202563"/>
            <a:ext cx="1467068" cy="456535"/>
          </a:xfrm>
          <a:prstGeom prst="rect">
            <a:avLst/>
          </a:prstGeom>
        </p:spPr>
        <p:txBody>
          <a:bodyPr wrap="none">
            <a:spAutoFit/>
          </a:bodyPr>
          <a:lstStyle/>
          <a:p>
            <a:pPr lvl="0">
              <a:lnSpc>
                <a:spcPct val="150000"/>
              </a:lnSpc>
              <a:buSzPts val="4000"/>
            </a:pPr>
            <a:r>
              <a:rPr lang="es-ES" sz="1800" b="1" dirty="0">
                <a:solidFill>
                  <a:schemeClr val="tx1"/>
                </a:solidFill>
              </a:rPr>
              <a:t>Responder:</a:t>
            </a:r>
          </a:p>
        </p:txBody>
      </p:sp>
      <p:sp>
        <p:nvSpPr>
          <p:cNvPr id="19"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3610319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Tipos de suelo</a:t>
            </a:r>
          </a:p>
        </p:txBody>
      </p:sp>
      <p:sp>
        <p:nvSpPr>
          <p:cNvPr id="11"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3996681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Tipo de suelo</a:t>
            </a:r>
            <a:endParaRPr sz="1200" dirty="0"/>
          </a:p>
        </p:txBody>
      </p:sp>
      <p:pic>
        <p:nvPicPr>
          <p:cNvPr id="18" name="Picture 4" descr="Resultado de imagen para suelo arcilloso">
            <a:extLst>
              <a:ext uri="{FF2B5EF4-FFF2-40B4-BE49-F238E27FC236}">
                <a16:creationId xmlns:a16="http://schemas.microsoft.com/office/drawing/2014/main" id="{D35EC01D-CA7B-4C3B-8935-4AADF17FE3EB}"/>
              </a:ext>
            </a:extLst>
          </p:cNvPr>
          <p:cNvPicPr>
            <a:picLocks noChangeAspect="1" noChangeArrowheads="1"/>
          </p:cNvPicPr>
          <p:nvPr/>
        </p:nvPicPr>
        <p:blipFill>
          <a:blip r:embed="rId3" cstate="print"/>
          <a:srcRect/>
          <a:stretch>
            <a:fillRect/>
          </a:stretch>
        </p:blipFill>
        <p:spPr bwMode="auto">
          <a:xfrm>
            <a:off x="5020887" y="1996531"/>
            <a:ext cx="6875928" cy="4078507"/>
          </a:xfrm>
          <a:prstGeom prst="rect">
            <a:avLst/>
          </a:prstGeom>
          <a:noFill/>
        </p:spPr>
      </p:pic>
      <p:sp>
        <p:nvSpPr>
          <p:cNvPr id="2" name="Rectángulo 1"/>
          <p:cNvSpPr/>
          <p:nvPr/>
        </p:nvSpPr>
        <p:spPr>
          <a:xfrm>
            <a:off x="232560" y="1978429"/>
            <a:ext cx="4622073" cy="19618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Google Shape;108;p3"/>
          <p:cNvSpPr txBox="1"/>
          <p:nvPr/>
        </p:nvSpPr>
        <p:spPr>
          <a:xfrm>
            <a:off x="293088" y="2670934"/>
            <a:ext cx="4501016"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2000" i="0" u="none" strike="noStrike" cap="none" dirty="0">
                <a:solidFill>
                  <a:schemeClr val="tx1"/>
                </a:solidFill>
                <a:latin typeface="Arial"/>
                <a:ea typeface="Arial"/>
                <a:cs typeface="Arial"/>
                <a:sym typeface="Arial"/>
              </a:rPr>
              <a:t>¿Qué tipo de cimentación recomiendas para este tipo de suelo?</a:t>
            </a:r>
          </a:p>
        </p:txBody>
      </p:sp>
      <p:sp>
        <p:nvSpPr>
          <p:cNvPr id="23" name="Rectángulo 22"/>
          <p:cNvSpPr/>
          <p:nvPr/>
        </p:nvSpPr>
        <p:spPr>
          <a:xfrm>
            <a:off x="232560" y="4082977"/>
            <a:ext cx="4622073" cy="19920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Google Shape;108;p3"/>
          <p:cNvSpPr txBox="1"/>
          <p:nvPr/>
        </p:nvSpPr>
        <p:spPr>
          <a:xfrm>
            <a:off x="232560" y="4725084"/>
            <a:ext cx="4501016"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2000" b="1" i="0" u="none" strike="noStrike" cap="none" dirty="0">
                <a:solidFill>
                  <a:schemeClr val="tx1"/>
                </a:solidFill>
                <a:latin typeface="Arial"/>
                <a:ea typeface="Arial"/>
                <a:cs typeface="Arial"/>
                <a:sym typeface="Arial"/>
              </a:rPr>
              <a:t>SUELO ARCILLOSO</a:t>
            </a:r>
          </a:p>
        </p:txBody>
      </p:sp>
      <p:sp>
        <p:nvSpPr>
          <p:cNvPr id="11" name="Google Shape;115;p4">
            <a:extLst>
              <a:ext uri="{FF2B5EF4-FFF2-40B4-BE49-F238E27FC236}">
                <a16:creationId xmlns:a16="http://schemas.microsoft.com/office/drawing/2014/main" id="{D2D91FF3-22FF-4DDF-8B3A-B6CABFB2CBE1}"/>
              </a:ext>
            </a:extLst>
          </p:cNvPr>
          <p:cNvSpPr/>
          <p:nvPr/>
        </p:nvSpPr>
        <p:spPr>
          <a:xfrm>
            <a:off x="182506" y="509837"/>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
        <p:nvSpPr>
          <p:cNvPr id="12"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143399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lvl="0"/>
            <a:r>
              <a:rPr lang="es-PE" sz="2000" b="1" dirty="0">
                <a:solidFill>
                  <a:srgbClr val="FFFFFF"/>
                </a:solidFill>
              </a:rPr>
              <a:t>Tipo de suelo</a:t>
            </a:r>
            <a:endParaRPr lang="es-PE" sz="1200" dirty="0"/>
          </a:p>
        </p:txBody>
      </p:sp>
      <p:sp>
        <p:nvSpPr>
          <p:cNvPr id="2" name="Rectángulo 1"/>
          <p:cNvSpPr/>
          <p:nvPr/>
        </p:nvSpPr>
        <p:spPr>
          <a:xfrm>
            <a:off x="232560" y="1978429"/>
            <a:ext cx="4622073" cy="19618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Google Shape;108;p3"/>
          <p:cNvSpPr txBox="1"/>
          <p:nvPr/>
        </p:nvSpPr>
        <p:spPr>
          <a:xfrm>
            <a:off x="293088" y="2670934"/>
            <a:ext cx="4501016"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2000" i="0" u="none" strike="noStrike" cap="none" dirty="0">
                <a:solidFill>
                  <a:schemeClr val="tx1"/>
                </a:solidFill>
                <a:latin typeface="Arial"/>
                <a:ea typeface="Arial"/>
                <a:cs typeface="Arial"/>
                <a:sym typeface="Arial"/>
              </a:rPr>
              <a:t>¿Qué tipo de cimentación recomiendas para este tipo de suelo?</a:t>
            </a:r>
          </a:p>
        </p:txBody>
      </p:sp>
      <p:sp>
        <p:nvSpPr>
          <p:cNvPr id="23" name="Rectángulo 22"/>
          <p:cNvSpPr/>
          <p:nvPr/>
        </p:nvSpPr>
        <p:spPr>
          <a:xfrm>
            <a:off x="232560" y="4082977"/>
            <a:ext cx="4622073" cy="19920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Google Shape;108;p3"/>
          <p:cNvSpPr txBox="1"/>
          <p:nvPr/>
        </p:nvSpPr>
        <p:spPr>
          <a:xfrm>
            <a:off x="232560" y="4725084"/>
            <a:ext cx="4501016"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2000" b="1" i="0" u="none" strike="noStrike" cap="none" dirty="0">
                <a:solidFill>
                  <a:schemeClr val="tx1"/>
                </a:solidFill>
                <a:latin typeface="Arial"/>
                <a:ea typeface="Arial"/>
                <a:cs typeface="Arial"/>
                <a:sym typeface="Arial"/>
              </a:rPr>
              <a:t>SUELO CONGLOMERADO</a:t>
            </a:r>
          </a:p>
        </p:txBody>
      </p:sp>
      <p:pic>
        <p:nvPicPr>
          <p:cNvPr id="10" name="Picture 2" descr="Costa Verde: sí se podrá construir en acantilados si los estudios lo avalan  | Municipalidad de Lima | Jorge Muñoz | Miraflores | Magdalena | San Isidro  | LIMA | EL COMERCIO PERÚ">
            <a:extLst>
              <a:ext uri="{FF2B5EF4-FFF2-40B4-BE49-F238E27FC236}">
                <a16:creationId xmlns:a16="http://schemas.microsoft.com/office/drawing/2014/main" id="{0FE0EE0B-4D02-4FCF-9040-114A3BEB7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246" y="1995324"/>
            <a:ext cx="6851569" cy="4079714"/>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
        <p:nvSpPr>
          <p:cNvPr id="13"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4257330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lvl="0"/>
            <a:r>
              <a:rPr lang="es-PE" sz="2000" b="1" dirty="0">
                <a:solidFill>
                  <a:srgbClr val="FFFFFF"/>
                </a:solidFill>
              </a:rPr>
              <a:t>Tipo de suelo</a:t>
            </a:r>
            <a:endParaRPr lang="es-PE" sz="1200" dirty="0"/>
          </a:p>
        </p:txBody>
      </p:sp>
      <p:sp>
        <p:nvSpPr>
          <p:cNvPr id="2" name="Rectángulo 1"/>
          <p:cNvSpPr/>
          <p:nvPr/>
        </p:nvSpPr>
        <p:spPr>
          <a:xfrm>
            <a:off x="232560" y="1978429"/>
            <a:ext cx="4622073" cy="19618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Google Shape;108;p3"/>
          <p:cNvSpPr txBox="1"/>
          <p:nvPr/>
        </p:nvSpPr>
        <p:spPr>
          <a:xfrm>
            <a:off x="293088" y="2670934"/>
            <a:ext cx="4501016"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2000" i="0" u="none" strike="noStrike" cap="none" dirty="0">
                <a:solidFill>
                  <a:schemeClr val="tx1"/>
                </a:solidFill>
                <a:latin typeface="Arial"/>
                <a:ea typeface="Arial"/>
                <a:cs typeface="Arial"/>
                <a:sym typeface="Arial"/>
              </a:rPr>
              <a:t>¿Qué tipo de cimentación recomiendas para este tipo de suelo?</a:t>
            </a:r>
          </a:p>
        </p:txBody>
      </p:sp>
      <p:sp>
        <p:nvSpPr>
          <p:cNvPr id="23" name="Rectángulo 22"/>
          <p:cNvSpPr/>
          <p:nvPr/>
        </p:nvSpPr>
        <p:spPr>
          <a:xfrm>
            <a:off x="232560" y="4082977"/>
            <a:ext cx="4622073" cy="19920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Google Shape;108;p3"/>
          <p:cNvSpPr txBox="1"/>
          <p:nvPr/>
        </p:nvSpPr>
        <p:spPr>
          <a:xfrm>
            <a:off x="232560" y="4725084"/>
            <a:ext cx="4501016"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2000" b="1" i="0" u="none" strike="noStrike" cap="none" dirty="0">
                <a:solidFill>
                  <a:schemeClr val="tx1"/>
                </a:solidFill>
                <a:latin typeface="Arial"/>
                <a:ea typeface="Arial"/>
                <a:cs typeface="Arial"/>
                <a:sym typeface="Arial"/>
              </a:rPr>
              <a:t>SUELO ARENA SUELTA O EÓLICA</a:t>
            </a:r>
          </a:p>
        </p:txBody>
      </p:sp>
      <p:pic>
        <p:nvPicPr>
          <p:cNvPr id="11" name="Picture 10" descr="Resultado de imagen para suelo villa el salvador">
            <a:extLst>
              <a:ext uri="{FF2B5EF4-FFF2-40B4-BE49-F238E27FC236}">
                <a16:creationId xmlns:a16="http://schemas.microsoft.com/office/drawing/2014/main" id="{DB94AA2D-C7F2-416B-AE34-85322E5EF747}"/>
              </a:ext>
            </a:extLst>
          </p:cNvPr>
          <p:cNvPicPr>
            <a:picLocks noChangeAspect="1" noChangeArrowheads="1"/>
          </p:cNvPicPr>
          <p:nvPr/>
        </p:nvPicPr>
        <p:blipFill>
          <a:blip r:embed="rId3" cstate="print"/>
          <a:srcRect r="12370"/>
          <a:stretch>
            <a:fillRect/>
          </a:stretch>
        </p:blipFill>
        <p:spPr bwMode="auto">
          <a:xfrm>
            <a:off x="5035768" y="1978428"/>
            <a:ext cx="6861048" cy="4096609"/>
          </a:xfrm>
          <a:prstGeom prst="rect">
            <a:avLst/>
          </a:prstGeom>
          <a:noFill/>
        </p:spPr>
      </p:pic>
      <p:sp>
        <p:nvSpPr>
          <p:cNvPr id="12"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
        <p:nvSpPr>
          <p:cNvPr id="13"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380596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lvl="0"/>
            <a:r>
              <a:rPr lang="es-PE" sz="2000" b="1" dirty="0">
                <a:solidFill>
                  <a:srgbClr val="FFFFFF"/>
                </a:solidFill>
              </a:rPr>
              <a:t>Tipo de suelo</a:t>
            </a:r>
            <a:endParaRPr lang="es-PE" sz="1200" dirty="0"/>
          </a:p>
        </p:txBody>
      </p:sp>
      <p:sp>
        <p:nvSpPr>
          <p:cNvPr id="2" name="Rectángulo 1"/>
          <p:cNvSpPr/>
          <p:nvPr/>
        </p:nvSpPr>
        <p:spPr>
          <a:xfrm>
            <a:off x="232560" y="1978429"/>
            <a:ext cx="4622073" cy="19618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Google Shape;108;p3"/>
          <p:cNvSpPr txBox="1"/>
          <p:nvPr/>
        </p:nvSpPr>
        <p:spPr>
          <a:xfrm>
            <a:off x="353617" y="2170297"/>
            <a:ext cx="4379959" cy="1569620"/>
          </a:xfrm>
          <a:prstGeom prst="rect">
            <a:avLst/>
          </a:prstGeom>
          <a:noFill/>
          <a:ln>
            <a:noFill/>
          </a:ln>
        </p:spPr>
        <p:txBody>
          <a:bodyPr spcFirstLastPara="1" wrap="square" lIns="91425" tIns="45700" rIns="91425" bIns="45700" anchor="t" anchorCtr="0">
            <a:spAutoFit/>
          </a:bodyPr>
          <a:lstStyle/>
          <a:p>
            <a:pPr algn="just">
              <a:lnSpc>
                <a:spcPct val="150000"/>
              </a:lnSpc>
            </a:pPr>
            <a:r>
              <a:rPr lang="es-PE" sz="1600" b="1" dirty="0">
                <a:latin typeface="+mn-lt"/>
              </a:rPr>
              <a:t>ZONA 1:</a:t>
            </a:r>
          </a:p>
          <a:p>
            <a:pPr>
              <a:lnSpc>
                <a:spcPct val="150000"/>
              </a:lnSpc>
            </a:pPr>
            <a:r>
              <a:rPr lang="es-PE" sz="1600" dirty="0">
                <a:latin typeface="+mn-lt"/>
              </a:rPr>
              <a:t>Este es el mejor suelo. Esta conformado por afloramientos rocosos. Se puede construir con tranquilidad.</a:t>
            </a:r>
          </a:p>
        </p:txBody>
      </p:sp>
      <p:sp>
        <p:nvSpPr>
          <p:cNvPr id="23" name="Rectángulo 22"/>
          <p:cNvSpPr/>
          <p:nvPr/>
        </p:nvSpPr>
        <p:spPr>
          <a:xfrm>
            <a:off x="232560" y="4082977"/>
            <a:ext cx="4622073" cy="19920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Google Shape;108;p3"/>
          <p:cNvSpPr txBox="1"/>
          <p:nvPr/>
        </p:nvSpPr>
        <p:spPr>
          <a:xfrm>
            <a:off x="293088" y="4263419"/>
            <a:ext cx="4440488" cy="1569620"/>
          </a:xfrm>
          <a:prstGeom prst="rect">
            <a:avLst/>
          </a:prstGeom>
          <a:noFill/>
          <a:ln>
            <a:noFill/>
          </a:ln>
        </p:spPr>
        <p:txBody>
          <a:bodyPr spcFirstLastPara="1" wrap="square" lIns="91425" tIns="45700" rIns="91425" bIns="45700" anchor="t" anchorCtr="0">
            <a:spAutoFit/>
          </a:bodyPr>
          <a:lstStyle/>
          <a:p>
            <a:pPr algn="just">
              <a:lnSpc>
                <a:spcPct val="150000"/>
              </a:lnSpc>
            </a:pPr>
            <a:r>
              <a:rPr lang="es-PE" sz="1600" b="1" dirty="0"/>
              <a:t>ZONA 2:</a:t>
            </a:r>
          </a:p>
          <a:p>
            <a:pPr algn="just">
              <a:lnSpc>
                <a:spcPct val="150000"/>
              </a:lnSpc>
            </a:pPr>
            <a:r>
              <a:rPr lang="es-PE" sz="1600" dirty="0"/>
              <a:t>Terreno conformado por estrato superficial de suelos granulares finos y arcillosos. El grado de amplificación sísmica es LEVE.</a:t>
            </a:r>
          </a:p>
        </p:txBody>
      </p:sp>
      <p:pic>
        <p:nvPicPr>
          <p:cNvPr id="11" name="Imagen 10">
            <a:extLst>
              <a:ext uri="{FF2B5EF4-FFF2-40B4-BE49-F238E27FC236}">
                <a16:creationId xmlns:a16="http://schemas.microsoft.com/office/drawing/2014/main" id="{85A91547-111A-45EA-A05F-3DF5DD4AED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613"/>
          <a:stretch/>
        </p:blipFill>
        <p:spPr>
          <a:xfrm>
            <a:off x="4955945" y="1995324"/>
            <a:ext cx="3168363" cy="4079714"/>
          </a:xfrm>
          <a:prstGeom prst="rect">
            <a:avLst/>
          </a:prstGeom>
        </p:spPr>
      </p:pic>
      <p:sp>
        <p:nvSpPr>
          <p:cNvPr id="13" name="CuadroTexto 12">
            <a:extLst>
              <a:ext uri="{FF2B5EF4-FFF2-40B4-BE49-F238E27FC236}">
                <a16:creationId xmlns:a16="http://schemas.microsoft.com/office/drawing/2014/main" id="{0AB20209-B18D-49FD-A5BD-E326DBAE3C97}"/>
              </a:ext>
            </a:extLst>
          </p:cNvPr>
          <p:cNvSpPr txBox="1"/>
          <p:nvPr/>
        </p:nvSpPr>
        <p:spPr>
          <a:xfrm>
            <a:off x="4955945" y="5767261"/>
            <a:ext cx="6940871" cy="307777"/>
          </a:xfrm>
          <a:prstGeom prst="rect">
            <a:avLst/>
          </a:prstGeom>
          <a:solidFill>
            <a:schemeClr val="bg1">
              <a:lumMod val="85000"/>
            </a:schemeClr>
          </a:solidFill>
        </p:spPr>
        <p:txBody>
          <a:bodyPr wrap="square" rtlCol="0">
            <a:spAutoFit/>
          </a:bodyPr>
          <a:lstStyle/>
          <a:p>
            <a:r>
              <a:rPr lang="es-PE" b="1" dirty="0"/>
              <a:t>M.P.: Construcción de Vivienda en Lomas de Arenas</a:t>
            </a:r>
          </a:p>
        </p:txBody>
      </p:sp>
      <p:sp>
        <p:nvSpPr>
          <p:cNvPr id="14"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pic>
        <p:nvPicPr>
          <p:cNvPr id="17" name="Imagen 16">
            <a:extLst>
              <a:ext uri="{FF2B5EF4-FFF2-40B4-BE49-F238E27FC236}">
                <a16:creationId xmlns:a16="http://schemas.microsoft.com/office/drawing/2014/main" id="{A16BB87A-C550-43EC-8775-E55CC9863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157337" y="2004526"/>
            <a:ext cx="3748679" cy="3730278"/>
          </a:xfrm>
          <a:prstGeom prst="rect">
            <a:avLst/>
          </a:prstGeom>
        </p:spPr>
      </p:pic>
      <p:sp>
        <p:nvSpPr>
          <p:cNvPr id="15"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348797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lvl="0"/>
            <a:r>
              <a:rPr lang="es-PE" sz="2000" b="1" dirty="0">
                <a:solidFill>
                  <a:srgbClr val="FFFFFF"/>
                </a:solidFill>
              </a:rPr>
              <a:t>Tipo de suelo</a:t>
            </a:r>
            <a:endParaRPr lang="es-PE" sz="1200" dirty="0"/>
          </a:p>
        </p:txBody>
      </p:sp>
      <p:sp>
        <p:nvSpPr>
          <p:cNvPr id="2" name="Rectángulo 1"/>
          <p:cNvSpPr/>
          <p:nvPr/>
        </p:nvSpPr>
        <p:spPr>
          <a:xfrm>
            <a:off x="232560" y="1978429"/>
            <a:ext cx="4622073" cy="19618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Google Shape;108;p3"/>
          <p:cNvSpPr txBox="1"/>
          <p:nvPr/>
        </p:nvSpPr>
        <p:spPr>
          <a:xfrm>
            <a:off x="353617" y="2170297"/>
            <a:ext cx="4379959" cy="1569620"/>
          </a:xfrm>
          <a:prstGeom prst="rect">
            <a:avLst/>
          </a:prstGeom>
          <a:noFill/>
          <a:ln>
            <a:noFill/>
          </a:ln>
        </p:spPr>
        <p:txBody>
          <a:bodyPr spcFirstLastPara="1" wrap="square" lIns="91425" tIns="45700" rIns="91425" bIns="45700" anchor="t" anchorCtr="0">
            <a:spAutoFit/>
          </a:bodyPr>
          <a:lstStyle/>
          <a:p>
            <a:pPr algn="just">
              <a:lnSpc>
                <a:spcPct val="150000"/>
              </a:lnSpc>
            </a:pPr>
            <a:r>
              <a:rPr lang="es-PE" sz="1600" b="1" dirty="0"/>
              <a:t>ZONA 3:</a:t>
            </a:r>
          </a:p>
          <a:p>
            <a:pPr algn="just">
              <a:lnSpc>
                <a:spcPct val="150000"/>
              </a:lnSpc>
            </a:pPr>
            <a:r>
              <a:rPr lang="es-PE" sz="1600" dirty="0"/>
              <a:t>Conformado en su mayoría por depósitos de suelos finos y arenas de gran espesor. Todavía se puede construir</a:t>
            </a:r>
            <a:endParaRPr lang="es-ES" sz="1600" i="0" u="none" strike="noStrike" cap="none" dirty="0">
              <a:solidFill>
                <a:schemeClr val="tx1"/>
              </a:solidFill>
              <a:sym typeface="Arial"/>
            </a:endParaRPr>
          </a:p>
        </p:txBody>
      </p:sp>
      <p:pic>
        <p:nvPicPr>
          <p:cNvPr id="10" name="Imagen 9">
            <a:extLst>
              <a:ext uri="{FF2B5EF4-FFF2-40B4-BE49-F238E27FC236}">
                <a16:creationId xmlns:a16="http://schemas.microsoft.com/office/drawing/2014/main" id="{8457F29D-0682-4986-A5A2-48E1D32CD2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8818" y="2002655"/>
            <a:ext cx="6907998" cy="3695830"/>
          </a:xfrm>
          <a:prstGeom prst="rect">
            <a:avLst/>
          </a:prstGeom>
        </p:spPr>
      </p:pic>
      <p:sp>
        <p:nvSpPr>
          <p:cNvPr id="12" name="CuadroTexto 11">
            <a:extLst>
              <a:ext uri="{FF2B5EF4-FFF2-40B4-BE49-F238E27FC236}">
                <a16:creationId xmlns:a16="http://schemas.microsoft.com/office/drawing/2014/main" id="{0AB20209-B18D-49FD-A5BD-E326DBAE3C97}"/>
              </a:ext>
            </a:extLst>
          </p:cNvPr>
          <p:cNvSpPr txBox="1"/>
          <p:nvPr/>
        </p:nvSpPr>
        <p:spPr>
          <a:xfrm>
            <a:off x="4988818" y="5767261"/>
            <a:ext cx="6907998" cy="307777"/>
          </a:xfrm>
          <a:prstGeom prst="rect">
            <a:avLst/>
          </a:prstGeom>
          <a:solidFill>
            <a:schemeClr val="bg1">
              <a:lumMod val="85000"/>
            </a:schemeClr>
          </a:solidFill>
        </p:spPr>
        <p:txBody>
          <a:bodyPr wrap="square" rtlCol="0">
            <a:spAutoFit/>
          </a:bodyPr>
          <a:lstStyle/>
          <a:p>
            <a:r>
              <a:rPr lang="es-PE" b="1" dirty="0"/>
              <a:t>M.P.: Construcción de Vivienda en Lomas de Arenas</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
        <p:nvSpPr>
          <p:cNvPr id="9"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277660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lvl="0"/>
            <a:r>
              <a:rPr lang="es-PE" sz="2000" b="1" dirty="0">
                <a:solidFill>
                  <a:srgbClr val="FFFFFF"/>
                </a:solidFill>
              </a:rPr>
              <a:t>Tipo de suelo</a:t>
            </a:r>
            <a:endParaRPr lang="es-PE" sz="1200" dirty="0"/>
          </a:p>
        </p:txBody>
      </p:sp>
      <p:sp>
        <p:nvSpPr>
          <p:cNvPr id="23" name="Rectángulo 22"/>
          <p:cNvSpPr/>
          <p:nvPr/>
        </p:nvSpPr>
        <p:spPr>
          <a:xfrm>
            <a:off x="7274743" y="2104477"/>
            <a:ext cx="4622073" cy="19920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Google Shape;108;p3"/>
          <p:cNvSpPr txBox="1"/>
          <p:nvPr/>
        </p:nvSpPr>
        <p:spPr>
          <a:xfrm>
            <a:off x="7335271" y="2284919"/>
            <a:ext cx="4440488" cy="1569620"/>
          </a:xfrm>
          <a:prstGeom prst="rect">
            <a:avLst/>
          </a:prstGeom>
          <a:noFill/>
          <a:ln>
            <a:noFill/>
          </a:ln>
        </p:spPr>
        <p:txBody>
          <a:bodyPr spcFirstLastPara="1" wrap="square" lIns="91425" tIns="45700" rIns="91425" bIns="45700" anchor="t" anchorCtr="0">
            <a:spAutoFit/>
          </a:bodyPr>
          <a:lstStyle/>
          <a:p>
            <a:pPr algn="just">
              <a:lnSpc>
                <a:spcPct val="150000"/>
              </a:lnSpc>
            </a:pPr>
            <a:r>
              <a:rPr lang="es-PE" sz="1600" b="1" dirty="0"/>
              <a:t>ZONA 5:</a:t>
            </a:r>
          </a:p>
          <a:p>
            <a:pPr algn="just">
              <a:lnSpc>
                <a:spcPct val="150000"/>
              </a:lnSpc>
            </a:pPr>
            <a:r>
              <a:rPr lang="es-PE" sz="1600" dirty="0"/>
              <a:t>Es una ZONA critica. Constituida por depósitos de rellenos sueltos de desmontes. La amplificación sísmica es grave.</a:t>
            </a:r>
          </a:p>
        </p:txBody>
      </p:sp>
      <p:sp>
        <p:nvSpPr>
          <p:cNvPr id="12" name="CuadroTexto 11">
            <a:extLst>
              <a:ext uri="{FF2B5EF4-FFF2-40B4-BE49-F238E27FC236}">
                <a16:creationId xmlns:a16="http://schemas.microsoft.com/office/drawing/2014/main" id="{0AB20209-B18D-49FD-A5BD-E326DBAE3C97}"/>
              </a:ext>
            </a:extLst>
          </p:cNvPr>
          <p:cNvSpPr txBox="1"/>
          <p:nvPr/>
        </p:nvSpPr>
        <p:spPr>
          <a:xfrm>
            <a:off x="256187" y="5872190"/>
            <a:ext cx="6907998" cy="307777"/>
          </a:xfrm>
          <a:prstGeom prst="rect">
            <a:avLst/>
          </a:prstGeom>
          <a:solidFill>
            <a:schemeClr val="bg1">
              <a:lumMod val="85000"/>
            </a:schemeClr>
          </a:solidFill>
        </p:spPr>
        <p:txBody>
          <a:bodyPr wrap="square" rtlCol="0">
            <a:spAutoFit/>
          </a:bodyPr>
          <a:lstStyle/>
          <a:p>
            <a:r>
              <a:rPr lang="es-PE" b="1" dirty="0"/>
              <a:t>M.P.: Construcción de Vivienda en Lomas de Arenas</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pic>
        <p:nvPicPr>
          <p:cNvPr id="14" name="Imagen 13">
            <a:extLst>
              <a:ext uri="{FF2B5EF4-FFF2-40B4-BE49-F238E27FC236}">
                <a16:creationId xmlns:a16="http://schemas.microsoft.com/office/drawing/2014/main" id="{A0980D2D-8A04-4D8F-ACB9-3231ED41AA7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6187" y="1940112"/>
            <a:ext cx="4916704" cy="3856565"/>
          </a:xfrm>
          <a:prstGeom prst="rect">
            <a:avLst/>
          </a:prstGeom>
        </p:spPr>
      </p:pic>
      <p:sp>
        <p:nvSpPr>
          <p:cNvPr id="9"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162518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lvl="0"/>
            <a:r>
              <a:rPr lang="es-PE" sz="2000" b="1" dirty="0">
                <a:solidFill>
                  <a:srgbClr val="FFFFFF"/>
                </a:solidFill>
              </a:rPr>
              <a:t>Mapa de microzonificación sísmica</a:t>
            </a:r>
            <a:endParaRPr lang="es-PE" sz="1200" dirty="0"/>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pic>
        <p:nvPicPr>
          <p:cNvPr id="14" name="Imagen 13">
            <a:extLst>
              <a:ext uri="{FF2B5EF4-FFF2-40B4-BE49-F238E27FC236}">
                <a16:creationId xmlns:a16="http://schemas.microsoft.com/office/drawing/2014/main" id="{E778BF14-1DE4-4378-B754-A882500DDECC}"/>
              </a:ext>
            </a:extLst>
          </p:cNvPr>
          <p:cNvPicPr>
            <a:picLocks noChangeAspect="1"/>
          </p:cNvPicPr>
          <p:nvPr/>
        </p:nvPicPr>
        <p:blipFill>
          <a:blip r:embed="rId3"/>
          <a:stretch>
            <a:fillRect/>
          </a:stretch>
        </p:blipFill>
        <p:spPr>
          <a:xfrm>
            <a:off x="392201" y="1979785"/>
            <a:ext cx="4092857" cy="3891347"/>
          </a:xfrm>
          <a:prstGeom prst="rect">
            <a:avLst/>
          </a:prstGeom>
        </p:spPr>
      </p:pic>
      <p:sp>
        <p:nvSpPr>
          <p:cNvPr id="16" name="CuadroTexto 15">
            <a:extLst>
              <a:ext uri="{FF2B5EF4-FFF2-40B4-BE49-F238E27FC236}">
                <a16:creationId xmlns:a16="http://schemas.microsoft.com/office/drawing/2014/main" id="{BDD9A930-4009-4D28-A76D-DD92B0004258}"/>
              </a:ext>
            </a:extLst>
          </p:cNvPr>
          <p:cNvSpPr txBox="1"/>
          <p:nvPr/>
        </p:nvSpPr>
        <p:spPr>
          <a:xfrm>
            <a:off x="392201" y="5871132"/>
            <a:ext cx="4287371" cy="307777"/>
          </a:xfrm>
          <a:prstGeom prst="rect">
            <a:avLst/>
          </a:prstGeom>
          <a:noFill/>
        </p:spPr>
        <p:txBody>
          <a:bodyPr wrap="square" rtlCol="0">
            <a:spAutoFit/>
          </a:bodyPr>
          <a:lstStyle/>
          <a:p>
            <a:r>
              <a:rPr lang="es-PE" sz="1400" dirty="0"/>
              <a:t>Fuente: CISMID, actualizada al 2016.</a:t>
            </a: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CuadroTexto 8">
            <a:extLst>
              <a:ext uri="{FF2B5EF4-FFF2-40B4-BE49-F238E27FC236}">
                <a16:creationId xmlns:a16="http://schemas.microsoft.com/office/drawing/2014/main" id="{179B66D8-AA38-F38B-E65A-7174CC7A39A0}"/>
              </a:ext>
            </a:extLst>
          </p:cNvPr>
          <p:cNvSpPr txBox="1"/>
          <p:nvPr/>
        </p:nvSpPr>
        <p:spPr>
          <a:xfrm>
            <a:off x="4962607" y="1804400"/>
            <a:ext cx="5170412" cy="461665"/>
          </a:xfrm>
          <a:prstGeom prst="rect">
            <a:avLst/>
          </a:prstGeom>
          <a:noFill/>
        </p:spPr>
        <p:txBody>
          <a:bodyPr wrap="square" rtlCol="0">
            <a:spAutoFit/>
          </a:bodyPr>
          <a:lstStyle/>
          <a:p>
            <a:pPr algn="ctr"/>
            <a:r>
              <a:rPr lang="es-PE" sz="2400" b="1" dirty="0"/>
              <a:t>Perfiles de suelos de la ciudad de Lima</a:t>
            </a:r>
          </a:p>
        </p:txBody>
      </p:sp>
      <p:sp>
        <p:nvSpPr>
          <p:cNvPr id="10" name="Rectángulo 9">
            <a:extLst>
              <a:ext uri="{FF2B5EF4-FFF2-40B4-BE49-F238E27FC236}">
                <a16:creationId xmlns:a16="http://schemas.microsoft.com/office/drawing/2014/main" id="{804B8468-637E-5976-217A-716FB235E3C5}"/>
              </a:ext>
            </a:extLst>
          </p:cNvPr>
          <p:cNvSpPr/>
          <p:nvPr/>
        </p:nvSpPr>
        <p:spPr>
          <a:xfrm>
            <a:off x="5929542" y="2277811"/>
            <a:ext cx="4122664" cy="954107"/>
          </a:xfrm>
          <a:prstGeom prst="rect">
            <a:avLst/>
          </a:prstGeom>
          <a:noFill/>
        </p:spPr>
        <p:txBody>
          <a:bodyPr wrap="square">
            <a:spAutoFit/>
          </a:bodyPr>
          <a:lstStyle/>
          <a:p>
            <a:pPr lvl="0" algn="just" eaLnBrk="0" fontAlgn="base" hangingPunct="0">
              <a:spcBef>
                <a:spcPct val="0"/>
              </a:spcBef>
              <a:spcAft>
                <a:spcPct val="0"/>
              </a:spcAft>
            </a:pPr>
            <a:r>
              <a:rPr lang="es-PE" altLang="es-PE" sz="1400" dirty="0"/>
              <a:t>Zonas de afloramiento de roca con diferentes grados de fracturación, depósitos de grava y arena de compacidad densa a muy densa, depósitos de limos y arcillas de consistencia rígida a muy rígida.</a:t>
            </a:r>
          </a:p>
        </p:txBody>
      </p:sp>
      <p:sp>
        <p:nvSpPr>
          <p:cNvPr id="11" name="Rectángulo 10">
            <a:extLst>
              <a:ext uri="{FF2B5EF4-FFF2-40B4-BE49-F238E27FC236}">
                <a16:creationId xmlns:a16="http://schemas.microsoft.com/office/drawing/2014/main" id="{64AFD263-FC84-02D3-877C-4E88A1C75DE7}"/>
              </a:ext>
            </a:extLst>
          </p:cNvPr>
          <p:cNvSpPr/>
          <p:nvPr/>
        </p:nvSpPr>
        <p:spPr>
          <a:xfrm>
            <a:off x="5929542" y="3303673"/>
            <a:ext cx="4122664" cy="523220"/>
          </a:xfrm>
          <a:prstGeom prst="rect">
            <a:avLst/>
          </a:prstGeom>
          <a:noFill/>
        </p:spPr>
        <p:txBody>
          <a:bodyPr wrap="square">
            <a:spAutoFit/>
          </a:bodyPr>
          <a:lstStyle/>
          <a:p>
            <a:pPr lvl="0" algn="just" eaLnBrk="0" fontAlgn="base" hangingPunct="0">
              <a:spcBef>
                <a:spcPct val="0"/>
              </a:spcBef>
              <a:spcAft>
                <a:spcPct val="0"/>
              </a:spcAft>
            </a:pPr>
            <a:r>
              <a:rPr lang="es-PE" altLang="es-PE" sz="1400" dirty="0"/>
              <a:t>Depósitos de arena de compacidad media a densa o arcillas y limos de consistencia media.</a:t>
            </a:r>
          </a:p>
        </p:txBody>
      </p:sp>
      <p:sp>
        <p:nvSpPr>
          <p:cNvPr id="12" name="Rectángulo 11">
            <a:extLst>
              <a:ext uri="{FF2B5EF4-FFF2-40B4-BE49-F238E27FC236}">
                <a16:creationId xmlns:a16="http://schemas.microsoft.com/office/drawing/2014/main" id="{4161101E-1A58-DAE0-E3F8-476203B0EFDF}"/>
              </a:ext>
            </a:extLst>
          </p:cNvPr>
          <p:cNvSpPr/>
          <p:nvPr/>
        </p:nvSpPr>
        <p:spPr>
          <a:xfrm>
            <a:off x="5929541" y="3906141"/>
            <a:ext cx="4122662" cy="738664"/>
          </a:xfrm>
          <a:prstGeom prst="rect">
            <a:avLst/>
          </a:prstGeom>
          <a:noFill/>
        </p:spPr>
        <p:txBody>
          <a:bodyPr wrap="square">
            <a:spAutoFit/>
          </a:bodyPr>
          <a:lstStyle/>
          <a:p>
            <a:pPr lvl="0" algn="just" eaLnBrk="0" fontAlgn="base" hangingPunct="0">
              <a:spcBef>
                <a:spcPct val="0"/>
              </a:spcBef>
              <a:spcAft>
                <a:spcPct val="0"/>
              </a:spcAft>
            </a:pPr>
            <a:r>
              <a:rPr lang="es-PE" altLang="es-PE" sz="1400" dirty="0">
                <a:ea typeface="Calibri" panose="020F0502020204030204" pitchFamily="34" charset="0"/>
                <a:cs typeface="Calibri" panose="020F0502020204030204" pitchFamily="34" charset="0"/>
              </a:rPr>
              <a:t>Depósitos de arenas de compacidad suelta a media, depósitos de limos y arcillas de consistencia blanda a media. </a:t>
            </a:r>
          </a:p>
        </p:txBody>
      </p:sp>
      <p:sp>
        <p:nvSpPr>
          <p:cNvPr id="17" name="Rectángulo 16">
            <a:extLst>
              <a:ext uri="{FF2B5EF4-FFF2-40B4-BE49-F238E27FC236}">
                <a16:creationId xmlns:a16="http://schemas.microsoft.com/office/drawing/2014/main" id="{FA23A6E8-3470-A439-2DEA-4550E5512220}"/>
              </a:ext>
            </a:extLst>
          </p:cNvPr>
          <p:cNvSpPr/>
          <p:nvPr/>
        </p:nvSpPr>
        <p:spPr>
          <a:xfrm>
            <a:off x="5929540" y="4720343"/>
            <a:ext cx="4122663" cy="954107"/>
          </a:xfrm>
          <a:prstGeom prst="rect">
            <a:avLst/>
          </a:prstGeom>
          <a:noFill/>
        </p:spPr>
        <p:txBody>
          <a:bodyPr wrap="square">
            <a:spAutoFit/>
          </a:bodyPr>
          <a:lstStyle/>
          <a:p>
            <a:pPr lvl="0" algn="just" eaLnBrk="0" fontAlgn="base" hangingPunct="0">
              <a:spcBef>
                <a:spcPct val="0"/>
              </a:spcBef>
              <a:spcAft>
                <a:spcPct val="0"/>
              </a:spcAft>
            </a:pPr>
            <a:r>
              <a:rPr lang="es-PE" altLang="es-PE" sz="1400" dirty="0">
                <a:ea typeface="Calibri" panose="020F0502020204030204" pitchFamily="34" charset="0"/>
                <a:cs typeface="Calibri" panose="020F0502020204030204" pitchFamily="34" charset="0"/>
              </a:rPr>
              <a:t>Taludes inestables con fuerte pendiente, canteras informales, depósitos de suelos pantanosos </a:t>
            </a:r>
          </a:p>
          <a:p>
            <a:pPr lvl="0" algn="just" eaLnBrk="0" fontAlgn="base" hangingPunct="0">
              <a:spcBef>
                <a:spcPct val="0"/>
              </a:spcBef>
              <a:spcAft>
                <a:spcPct val="0"/>
              </a:spcAft>
            </a:pPr>
            <a:r>
              <a:rPr lang="es-PE" altLang="es-PE" sz="1400" dirty="0">
                <a:ea typeface="Calibri" panose="020F0502020204030204" pitchFamily="34" charset="0"/>
                <a:cs typeface="Calibri" panose="020F0502020204030204" pitchFamily="34" charset="0"/>
              </a:rPr>
              <a:t>depósitos de arenas eólicas de compacidad suelta potencialmente licuables </a:t>
            </a:r>
          </a:p>
        </p:txBody>
      </p:sp>
      <p:sp>
        <p:nvSpPr>
          <p:cNvPr id="18" name="Rectángulo 17">
            <a:extLst>
              <a:ext uri="{FF2B5EF4-FFF2-40B4-BE49-F238E27FC236}">
                <a16:creationId xmlns:a16="http://schemas.microsoft.com/office/drawing/2014/main" id="{B4D1B4DD-A793-FF0E-7BEF-A604A29E9F49}"/>
              </a:ext>
            </a:extLst>
          </p:cNvPr>
          <p:cNvSpPr/>
          <p:nvPr/>
        </p:nvSpPr>
        <p:spPr>
          <a:xfrm>
            <a:off x="5929539" y="5758579"/>
            <a:ext cx="4122661" cy="738664"/>
          </a:xfrm>
          <a:prstGeom prst="rect">
            <a:avLst/>
          </a:prstGeom>
          <a:noFill/>
        </p:spPr>
        <p:txBody>
          <a:bodyPr wrap="square">
            <a:spAutoFit/>
          </a:bodyPr>
          <a:lstStyle/>
          <a:p>
            <a:pPr lvl="0" algn="just" eaLnBrk="0" fontAlgn="base" hangingPunct="0">
              <a:spcBef>
                <a:spcPct val="0"/>
              </a:spcBef>
              <a:spcAft>
                <a:spcPct val="0"/>
              </a:spcAft>
            </a:pPr>
            <a:r>
              <a:rPr lang="es-PE" altLang="es-PE" sz="1400" dirty="0">
                <a:ea typeface="Calibri" panose="020F0502020204030204" pitchFamily="34" charset="0"/>
                <a:cs typeface="Calibri" panose="020F0502020204030204" pitchFamily="34" charset="0"/>
              </a:rPr>
              <a:t>Depósitos de escombros y/o desechos, rellenos antrópicos en el interior de antiguas excavaciones mineras.</a:t>
            </a:r>
            <a:endParaRPr lang="es-PE" altLang="es-PE" sz="1400" dirty="0">
              <a:cs typeface="Calibri" panose="020F0502020204030204" pitchFamily="34" charset="0"/>
            </a:endParaRPr>
          </a:p>
        </p:txBody>
      </p:sp>
      <p:sp>
        <p:nvSpPr>
          <p:cNvPr id="19" name="Rectángulo: esquinas redondeadas 18">
            <a:extLst>
              <a:ext uri="{FF2B5EF4-FFF2-40B4-BE49-F238E27FC236}">
                <a16:creationId xmlns:a16="http://schemas.microsoft.com/office/drawing/2014/main" id="{C26AA0B7-2FD5-8B1C-65D9-043AE3F2E128}"/>
              </a:ext>
            </a:extLst>
          </p:cNvPr>
          <p:cNvSpPr/>
          <p:nvPr/>
        </p:nvSpPr>
        <p:spPr>
          <a:xfrm>
            <a:off x="4909197" y="4992123"/>
            <a:ext cx="1020342" cy="32890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t>ZONA 4:</a:t>
            </a:r>
          </a:p>
        </p:txBody>
      </p:sp>
      <p:sp>
        <p:nvSpPr>
          <p:cNvPr id="21" name="Rectángulo 20">
            <a:extLst>
              <a:ext uri="{FF2B5EF4-FFF2-40B4-BE49-F238E27FC236}">
                <a16:creationId xmlns:a16="http://schemas.microsoft.com/office/drawing/2014/main" id="{374AF39D-049E-FFB4-6369-73CB8F67E6C7}"/>
              </a:ext>
            </a:extLst>
          </p:cNvPr>
          <p:cNvSpPr/>
          <p:nvPr/>
        </p:nvSpPr>
        <p:spPr>
          <a:xfrm>
            <a:off x="10133021" y="4887851"/>
            <a:ext cx="1589999" cy="523220"/>
          </a:xfrm>
          <a:prstGeom prst="rect">
            <a:avLst/>
          </a:prstGeom>
        </p:spPr>
        <p:txBody>
          <a:bodyPr wrap="square">
            <a:spAutoFit/>
          </a:bodyPr>
          <a:lstStyle/>
          <a:p>
            <a:pPr algn="ctr"/>
            <a:r>
              <a:rPr lang="es-PE" sz="1400" b="1" dirty="0"/>
              <a:t>No se recomienda Construir</a:t>
            </a:r>
          </a:p>
        </p:txBody>
      </p:sp>
      <p:sp>
        <p:nvSpPr>
          <p:cNvPr id="22" name="Rectángulo: esquinas redondeadas 21">
            <a:extLst>
              <a:ext uri="{FF2B5EF4-FFF2-40B4-BE49-F238E27FC236}">
                <a16:creationId xmlns:a16="http://schemas.microsoft.com/office/drawing/2014/main" id="{8BF4703A-C301-8081-2C0F-1CAA4A073DDE}"/>
              </a:ext>
            </a:extLst>
          </p:cNvPr>
          <p:cNvSpPr/>
          <p:nvPr/>
        </p:nvSpPr>
        <p:spPr>
          <a:xfrm>
            <a:off x="4909197" y="5941078"/>
            <a:ext cx="1020342" cy="32890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t>ZONA 5:</a:t>
            </a:r>
          </a:p>
        </p:txBody>
      </p:sp>
      <p:sp>
        <p:nvSpPr>
          <p:cNvPr id="23" name="Rectángulo 22">
            <a:extLst>
              <a:ext uri="{FF2B5EF4-FFF2-40B4-BE49-F238E27FC236}">
                <a16:creationId xmlns:a16="http://schemas.microsoft.com/office/drawing/2014/main" id="{4F84CC57-9F75-3194-0F33-AAE73DA9310A}"/>
              </a:ext>
            </a:extLst>
          </p:cNvPr>
          <p:cNvSpPr/>
          <p:nvPr/>
        </p:nvSpPr>
        <p:spPr>
          <a:xfrm>
            <a:off x="10331100" y="5745986"/>
            <a:ext cx="1193838" cy="523220"/>
          </a:xfrm>
          <a:prstGeom prst="rect">
            <a:avLst/>
          </a:prstGeom>
        </p:spPr>
        <p:txBody>
          <a:bodyPr wrap="square">
            <a:spAutoFit/>
          </a:bodyPr>
          <a:lstStyle/>
          <a:p>
            <a:pPr algn="ctr"/>
            <a:r>
              <a:rPr lang="es-PE" sz="1400" b="1" dirty="0"/>
              <a:t>Se prohíbe construir</a:t>
            </a:r>
          </a:p>
        </p:txBody>
      </p:sp>
      <p:sp>
        <p:nvSpPr>
          <p:cNvPr id="24" name="Rectángulo: esquinas redondeadas 23">
            <a:extLst>
              <a:ext uri="{FF2B5EF4-FFF2-40B4-BE49-F238E27FC236}">
                <a16:creationId xmlns:a16="http://schemas.microsoft.com/office/drawing/2014/main" id="{B3CA31F8-39CF-4024-CDF0-89CDE38AE136}"/>
              </a:ext>
            </a:extLst>
          </p:cNvPr>
          <p:cNvSpPr/>
          <p:nvPr/>
        </p:nvSpPr>
        <p:spPr>
          <a:xfrm>
            <a:off x="4909197" y="4089701"/>
            <a:ext cx="1020342" cy="32890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t>ZONA 3:</a:t>
            </a:r>
          </a:p>
        </p:txBody>
      </p:sp>
      <p:sp>
        <p:nvSpPr>
          <p:cNvPr id="25" name="Rectángulo: esquinas redondeadas 24">
            <a:extLst>
              <a:ext uri="{FF2B5EF4-FFF2-40B4-BE49-F238E27FC236}">
                <a16:creationId xmlns:a16="http://schemas.microsoft.com/office/drawing/2014/main" id="{DC589809-37D6-5834-0A15-255461ECFCCD}"/>
              </a:ext>
            </a:extLst>
          </p:cNvPr>
          <p:cNvSpPr/>
          <p:nvPr/>
        </p:nvSpPr>
        <p:spPr>
          <a:xfrm>
            <a:off x="4909197" y="3354655"/>
            <a:ext cx="1020342" cy="328908"/>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solidFill>
                  <a:schemeClr val="tx1"/>
                </a:solidFill>
              </a:rPr>
              <a:t>ZONA  2:</a:t>
            </a:r>
          </a:p>
        </p:txBody>
      </p:sp>
      <p:sp>
        <p:nvSpPr>
          <p:cNvPr id="26" name="Rectángulo: esquinas redondeadas 25">
            <a:extLst>
              <a:ext uri="{FF2B5EF4-FFF2-40B4-BE49-F238E27FC236}">
                <a16:creationId xmlns:a16="http://schemas.microsoft.com/office/drawing/2014/main" id="{31B1EC17-556D-36F1-C7AF-4A1E27259C4F}"/>
              </a:ext>
            </a:extLst>
          </p:cNvPr>
          <p:cNvSpPr/>
          <p:nvPr/>
        </p:nvSpPr>
        <p:spPr>
          <a:xfrm>
            <a:off x="4909197" y="2568875"/>
            <a:ext cx="1020342" cy="32890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t>ZONA 1:</a:t>
            </a:r>
          </a:p>
        </p:txBody>
      </p:sp>
      <p:sp>
        <p:nvSpPr>
          <p:cNvPr id="27" name="Rectángulo 26">
            <a:extLst>
              <a:ext uri="{FF2B5EF4-FFF2-40B4-BE49-F238E27FC236}">
                <a16:creationId xmlns:a16="http://schemas.microsoft.com/office/drawing/2014/main" id="{8A8B729D-FED7-73F9-25A1-C15229EC4FE6}"/>
              </a:ext>
            </a:extLst>
          </p:cNvPr>
          <p:cNvSpPr/>
          <p:nvPr/>
        </p:nvSpPr>
        <p:spPr>
          <a:xfrm>
            <a:off x="10197564" y="3944783"/>
            <a:ext cx="1589999" cy="738664"/>
          </a:xfrm>
          <a:prstGeom prst="rect">
            <a:avLst/>
          </a:prstGeom>
        </p:spPr>
        <p:txBody>
          <a:bodyPr wrap="square">
            <a:spAutoFit/>
          </a:bodyPr>
          <a:lstStyle/>
          <a:p>
            <a:pPr algn="ctr"/>
            <a:r>
              <a:rPr lang="es-PE" sz="1400" b="1" dirty="0"/>
              <a:t>Aún se recomienda Construir</a:t>
            </a:r>
          </a:p>
        </p:txBody>
      </p:sp>
      <p:sp>
        <p:nvSpPr>
          <p:cNvPr id="28" name="Rectángulo 27">
            <a:extLst>
              <a:ext uri="{FF2B5EF4-FFF2-40B4-BE49-F238E27FC236}">
                <a16:creationId xmlns:a16="http://schemas.microsoft.com/office/drawing/2014/main" id="{D133FB0B-BD7A-CB13-7C49-2DC539EE773F}"/>
              </a:ext>
            </a:extLst>
          </p:cNvPr>
          <p:cNvSpPr/>
          <p:nvPr/>
        </p:nvSpPr>
        <p:spPr>
          <a:xfrm>
            <a:off x="10133021" y="3343635"/>
            <a:ext cx="1589999" cy="523220"/>
          </a:xfrm>
          <a:prstGeom prst="rect">
            <a:avLst/>
          </a:prstGeom>
        </p:spPr>
        <p:txBody>
          <a:bodyPr wrap="square">
            <a:spAutoFit/>
          </a:bodyPr>
          <a:lstStyle/>
          <a:p>
            <a:pPr algn="ctr"/>
            <a:r>
              <a:rPr lang="es-PE" sz="1400" b="1" dirty="0"/>
              <a:t>Se recomienda Construir</a:t>
            </a:r>
          </a:p>
        </p:txBody>
      </p:sp>
      <p:sp>
        <p:nvSpPr>
          <p:cNvPr id="29" name="Rectángulo 28">
            <a:extLst>
              <a:ext uri="{FF2B5EF4-FFF2-40B4-BE49-F238E27FC236}">
                <a16:creationId xmlns:a16="http://schemas.microsoft.com/office/drawing/2014/main" id="{EBBABAA5-918C-D6E4-E655-C6D6E457B80E}"/>
              </a:ext>
            </a:extLst>
          </p:cNvPr>
          <p:cNvSpPr/>
          <p:nvPr/>
        </p:nvSpPr>
        <p:spPr>
          <a:xfrm>
            <a:off x="10133019" y="2504920"/>
            <a:ext cx="1589999" cy="523220"/>
          </a:xfrm>
          <a:prstGeom prst="rect">
            <a:avLst/>
          </a:prstGeom>
        </p:spPr>
        <p:txBody>
          <a:bodyPr wrap="square">
            <a:spAutoFit/>
          </a:bodyPr>
          <a:lstStyle/>
          <a:p>
            <a:pPr algn="ctr"/>
            <a:r>
              <a:rPr lang="es-PE" sz="1400" b="1" dirty="0"/>
              <a:t>Se recomienda Construir</a:t>
            </a:r>
          </a:p>
        </p:txBody>
      </p:sp>
      <p:cxnSp>
        <p:nvCxnSpPr>
          <p:cNvPr id="30" name="Conector recto 29">
            <a:extLst>
              <a:ext uri="{FF2B5EF4-FFF2-40B4-BE49-F238E27FC236}">
                <a16:creationId xmlns:a16="http://schemas.microsoft.com/office/drawing/2014/main" id="{05F5BF71-D606-43F9-19DE-CD0F8C5F4502}"/>
              </a:ext>
            </a:extLst>
          </p:cNvPr>
          <p:cNvCxnSpPr/>
          <p:nvPr/>
        </p:nvCxnSpPr>
        <p:spPr>
          <a:xfrm>
            <a:off x="10133021" y="2277811"/>
            <a:ext cx="0" cy="41162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1F814482-D2B7-5153-FEEE-3FB4FBDDC11D}"/>
              </a:ext>
            </a:extLst>
          </p:cNvPr>
          <p:cNvSpPr txBox="1"/>
          <p:nvPr/>
        </p:nvSpPr>
        <p:spPr>
          <a:xfrm>
            <a:off x="10179540" y="1754591"/>
            <a:ext cx="1589999" cy="523220"/>
          </a:xfrm>
          <a:prstGeom prst="rect">
            <a:avLst/>
          </a:prstGeom>
          <a:solidFill>
            <a:srgbClr val="92D050"/>
          </a:solidFill>
        </p:spPr>
        <p:txBody>
          <a:bodyPr wrap="square" rtlCol="0">
            <a:spAutoFit/>
          </a:bodyPr>
          <a:lstStyle/>
          <a:p>
            <a:pPr algn="ctr"/>
            <a:r>
              <a:rPr lang="es-PE" sz="1400" b="1" dirty="0">
                <a:solidFill>
                  <a:schemeClr val="bg1"/>
                </a:solidFill>
              </a:rPr>
              <a:t>¿Dónde se puede Construir?</a:t>
            </a:r>
          </a:p>
        </p:txBody>
      </p:sp>
      <p:sp>
        <p:nvSpPr>
          <p:cNvPr id="32" name="Signo de multiplicación 31">
            <a:extLst>
              <a:ext uri="{FF2B5EF4-FFF2-40B4-BE49-F238E27FC236}">
                <a16:creationId xmlns:a16="http://schemas.microsoft.com/office/drawing/2014/main" id="{138AB004-E86A-09CF-12C6-A51174DEFA2B}"/>
              </a:ext>
            </a:extLst>
          </p:cNvPr>
          <p:cNvSpPr/>
          <p:nvPr/>
        </p:nvSpPr>
        <p:spPr>
          <a:xfrm>
            <a:off x="11337641" y="5825912"/>
            <a:ext cx="462158" cy="382536"/>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3" name="Signo de multiplicación 32">
            <a:extLst>
              <a:ext uri="{FF2B5EF4-FFF2-40B4-BE49-F238E27FC236}">
                <a16:creationId xmlns:a16="http://schemas.microsoft.com/office/drawing/2014/main" id="{05844343-6627-DBC8-73B1-2C00522D37C9}"/>
              </a:ext>
            </a:extLst>
          </p:cNvPr>
          <p:cNvSpPr/>
          <p:nvPr/>
        </p:nvSpPr>
        <p:spPr>
          <a:xfrm>
            <a:off x="11307381" y="5082020"/>
            <a:ext cx="462158" cy="382536"/>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111562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7" grpId="0"/>
      <p:bldP spid="28" grpId="0"/>
      <p:bldP spid="29" grpId="0"/>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6" name="Rectángulo 15"/>
          <p:cNvSpPr/>
          <p:nvPr/>
        </p:nvSpPr>
        <p:spPr>
          <a:xfrm>
            <a:off x="182506" y="2677549"/>
            <a:ext cx="11789441" cy="34263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Google Shape;107;p3">
            <a:extLst>
              <a:ext uri="{FF2B5EF4-FFF2-40B4-BE49-F238E27FC236}">
                <a16:creationId xmlns:a16="http://schemas.microsoft.com/office/drawing/2014/main" id="{BAF1249D-18C2-4802-BF2E-B40C5EF3F894}"/>
              </a:ext>
            </a:extLst>
          </p:cNvPr>
          <p:cNvSpPr/>
          <p:nvPr/>
        </p:nvSpPr>
        <p:spPr>
          <a:xfrm>
            <a:off x="-3" y="1686615"/>
            <a:ext cx="12192000" cy="85338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sp>
        <p:nvSpPr>
          <p:cNvPr id="7" name="Google Shape;108;p3">
            <a:extLst>
              <a:ext uri="{FF2B5EF4-FFF2-40B4-BE49-F238E27FC236}">
                <a16:creationId xmlns:a16="http://schemas.microsoft.com/office/drawing/2014/main" id="{77C161F0-F927-4903-8112-9CF332435D3D}"/>
              </a:ext>
            </a:extLst>
          </p:cNvPr>
          <p:cNvSpPr txBox="1"/>
          <p:nvPr/>
        </p:nvSpPr>
        <p:spPr>
          <a:xfrm>
            <a:off x="1131800" y="1861476"/>
            <a:ext cx="10661241" cy="461624"/>
          </a:xfrm>
          <a:prstGeom prst="rect">
            <a:avLst/>
          </a:prstGeom>
          <a:noFill/>
          <a:ln>
            <a:noFill/>
          </a:ln>
        </p:spPr>
        <p:txBody>
          <a:bodyPr spcFirstLastPara="1" wrap="square" lIns="91425" tIns="45700" rIns="91425" bIns="45700" anchor="t" anchorCtr="0">
            <a:spAutoFit/>
          </a:bodyPr>
          <a:lstStyle/>
          <a:p>
            <a:pPr lvl="0">
              <a:buSzPts val="4000"/>
            </a:pPr>
            <a:r>
              <a:rPr lang="es-PE" sz="2400" b="1" dirty="0">
                <a:solidFill>
                  <a:schemeClr val="lt1"/>
                </a:solidFill>
                <a:latin typeface="Arial" panose="020B0604020202020204" pitchFamily="34" charset="0"/>
                <a:cs typeface="Arial" panose="020B0604020202020204" pitchFamily="34" charset="0"/>
              </a:rPr>
              <a:t>OBJETIVO</a:t>
            </a:r>
          </a:p>
        </p:txBody>
      </p:sp>
      <p:sp>
        <p:nvSpPr>
          <p:cNvPr id="24" name="Rectángulo 23"/>
          <p:cNvSpPr/>
          <p:nvPr/>
        </p:nvSpPr>
        <p:spPr>
          <a:xfrm>
            <a:off x="449489" y="2952305"/>
            <a:ext cx="11343552" cy="1338828"/>
          </a:xfrm>
          <a:prstGeom prst="rect">
            <a:avLst/>
          </a:prstGeom>
        </p:spPr>
        <p:txBody>
          <a:bodyPr wrap="square">
            <a:spAutoFit/>
          </a:bodyPr>
          <a:lstStyle/>
          <a:p>
            <a:pPr lvl="0">
              <a:lnSpc>
                <a:spcPct val="150000"/>
              </a:lnSpc>
            </a:pPr>
            <a:r>
              <a:rPr lang="es-ES" sz="1800" dirty="0">
                <a:solidFill>
                  <a:schemeClr val="tx1"/>
                </a:solidFill>
                <a:latin typeface="+mn-lt"/>
                <a:ea typeface="Calibri"/>
                <a:cs typeface="Calibri"/>
                <a:sym typeface="Calibri"/>
              </a:rPr>
              <a:t>Identificar la configuración estructural de una vivienda de albañilería confinada, así como  realizar la construcción de muros de albañilería de acuerdo con los procedimientos establecidos y la normativa de seguridad correspondiente. </a:t>
            </a:r>
          </a:p>
        </p:txBody>
      </p:sp>
      <p:sp>
        <p:nvSpPr>
          <p:cNvPr id="17"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r>
              <a:rPr lang="es-ES" sz="1800" b="1" dirty="0">
                <a:solidFill>
                  <a:schemeClr val="tx1"/>
                </a:solidFill>
                <a:latin typeface="Calibri"/>
                <a:ea typeface="Calibri"/>
                <a:cs typeface="Calibri"/>
                <a:sym typeface="Calibri"/>
              </a:rPr>
              <a:t>IDENTIFICACIÓN DE LA CONFIGURACIÓN Y CONSTRUCCIÓN DE MUROS PARA UNA VIVIENDA DE ALBAÑILERÍA CONFINADA</a:t>
            </a:r>
          </a:p>
        </p:txBody>
      </p:sp>
      <p:pic>
        <p:nvPicPr>
          <p:cNvPr id="4100" name="Picture 4" descr="con el objetivo de la audiencia objetivo icono de color rgb 2307602 Vector  en Vecteez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694" b="82857" l="18980" r="84694">
                        <a14:foregroundMark x1="29082" y1="24694" x2="29082" y2="24694"/>
                        <a14:foregroundMark x1="41327" y1="28367" x2="41327" y2="28367"/>
                        <a14:foregroundMark x1="34286" y1="37959" x2="34286" y2="37959"/>
                        <a14:foregroundMark x1="44184" y1="38163" x2="44184" y2="38163"/>
                        <a14:foregroundMark x1="39082" y1="47041" x2="39082" y2="47041"/>
                        <a14:foregroundMark x1="35510" y1="56122" x2="35510" y2="56122"/>
                        <a14:foregroundMark x1="37449" y1="65000" x2="37449" y2="65000"/>
                        <a14:foregroundMark x1="38163" y1="74184" x2="38163" y2="74184"/>
                        <a14:foregroundMark x1="44388" y1="74184" x2="44388" y2="74184"/>
                        <a14:foregroundMark x1="33673" y1="24490" x2="36224" y2="71429"/>
                        <a14:foregroundMark x1="42449" y1="23776" x2="42449" y2="68265"/>
                        <a14:foregroundMark x1="48776" y1="45102" x2="60000" y2="45714"/>
                        <a14:foregroundMark x1="24286" y1="78265" x2="50612" y2="75204"/>
                        <a14:foregroundMark x1="58163" y1="59490" x2="58776" y2="68265"/>
                        <a14:foregroundMark x1="66939" y1="55102" x2="66939" y2="66429"/>
                        <a14:foregroundMark x1="60612" y1="56327" x2="56837" y2="67653"/>
                        <a14:foregroundMark x1="58776" y1="68878" x2="63163" y2="73265"/>
                        <a14:foregroundMark x1="70000" y1="67653" x2="70612" y2="73878"/>
                        <a14:foregroundMark x1="25000" y1="23163" x2="25000" y2="70102"/>
                      </a14:backgroundRemoval>
                    </a14:imgEffect>
                  </a14:imgLayer>
                </a14:imgProps>
              </a:ext>
              <a:ext uri="{28A0092B-C50C-407E-A947-70E740481C1C}">
                <a14:useLocalDpi xmlns:a14="http://schemas.microsoft.com/office/drawing/2010/main" val="0"/>
              </a:ext>
            </a:extLst>
          </a:blip>
          <a:srcRect l="17308" t="17535" r="15416" b="16753"/>
          <a:stretch/>
        </p:blipFill>
        <p:spPr bwMode="auto">
          <a:xfrm>
            <a:off x="449489" y="1784139"/>
            <a:ext cx="682311" cy="666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757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lvl="0"/>
            <a:r>
              <a:rPr lang="es-PE" sz="2000" b="1" dirty="0">
                <a:solidFill>
                  <a:srgbClr val="FFFFFF"/>
                </a:solidFill>
              </a:rPr>
              <a:t>Ejemplo de análisis de microzonificación sísmica en Villa el Salvador</a:t>
            </a:r>
            <a:endParaRPr lang="es-PE" sz="1200" dirty="0"/>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
        <p:nvSpPr>
          <p:cNvPr id="14"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pic>
        <p:nvPicPr>
          <p:cNvPr id="15" name="Imagen 14">
            <a:extLst>
              <a:ext uri="{FF2B5EF4-FFF2-40B4-BE49-F238E27FC236}">
                <a16:creationId xmlns:a16="http://schemas.microsoft.com/office/drawing/2014/main" id="{5978F296-147E-2205-7DC6-C0BC3E352E47}"/>
              </a:ext>
            </a:extLst>
          </p:cNvPr>
          <p:cNvPicPr>
            <a:picLocks noChangeAspect="1"/>
          </p:cNvPicPr>
          <p:nvPr/>
        </p:nvPicPr>
        <p:blipFill>
          <a:blip r:embed="rId3"/>
          <a:stretch>
            <a:fillRect/>
          </a:stretch>
        </p:blipFill>
        <p:spPr>
          <a:xfrm>
            <a:off x="475586" y="1933362"/>
            <a:ext cx="4900660" cy="4401205"/>
          </a:xfrm>
          <a:prstGeom prst="rect">
            <a:avLst/>
          </a:prstGeom>
        </p:spPr>
      </p:pic>
      <p:sp>
        <p:nvSpPr>
          <p:cNvPr id="16" name="Elipse 15">
            <a:extLst>
              <a:ext uri="{FF2B5EF4-FFF2-40B4-BE49-F238E27FC236}">
                <a16:creationId xmlns:a16="http://schemas.microsoft.com/office/drawing/2014/main" id="{0F50822D-FF44-7E8B-96EA-931BFED6EDB1}"/>
              </a:ext>
            </a:extLst>
          </p:cNvPr>
          <p:cNvSpPr/>
          <p:nvPr/>
        </p:nvSpPr>
        <p:spPr>
          <a:xfrm>
            <a:off x="3663830" y="5407536"/>
            <a:ext cx="1003300" cy="596900"/>
          </a:xfrm>
          <a:prstGeom prst="ellipse">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1" name="CuadroTexto 20">
            <a:extLst>
              <a:ext uri="{FF2B5EF4-FFF2-40B4-BE49-F238E27FC236}">
                <a16:creationId xmlns:a16="http://schemas.microsoft.com/office/drawing/2014/main" id="{72DCEF6C-A089-B30B-0923-421133156BF2}"/>
              </a:ext>
            </a:extLst>
          </p:cNvPr>
          <p:cNvSpPr txBox="1"/>
          <p:nvPr/>
        </p:nvSpPr>
        <p:spPr>
          <a:xfrm>
            <a:off x="7785255" y="3344226"/>
            <a:ext cx="4224233" cy="924002"/>
          </a:xfrm>
          <a:prstGeom prst="rect">
            <a:avLst/>
          </a:prstGeom>
          <a:solidFill>
            <a:schemeClr val="bg2">
              <a:lumMod val="2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s-PE"/>
            </a:defPPr>
            <a:lvl1pPr>
              <a:defRPr sz="2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PE" sz="2400" dirty="0"/>
              <a:t>¿Cuántos Perfiles de Suelos observas?</a:t>
            </a:r>
          </a:p>
        </p:txBody>
      </p:sp>
      <p:cxnSp>
        <p:nvCxnSpPr>
          <p:cNvPr id="22" name="Conector recto de flecha 21">
            <a:extLst>
              <a:ext uri="{FF2B5EF4-FFF2-40B4-BE49-F238E27FC236}">
                <a16:creationId xmlns:a16="http://schemas.microsoft.com/office/drawing/2014/main" id="{A04151D7-F4E0-B95E-481D-85452ECEB83D}"/>
              </a:ext>
            </a:extLst>
          </p:cNvPr>
          <p:cNvCxnSpPr/>
          <p:nvPr/>
        </p:nvCxnSpPr>
        <p:spPr>
          <a:xfrm flipH="1">
            <a:off x="2805701" y="5636136"/>
            <a:ext cx="1201029" cy="190500"/>
          </a:xfrm>
          <a:prstGeom prst="straightConnector1">
            <a:avLst/>
          </a:prstGeom>
          <a:ln w="28575">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2D7FFBBC-818F-51F6-D225-7952DC189DCE}"/>
              </a:ext>
            </a:extLst>
          </p:cNvPr>
          <p:cNvSpPr txBox="1"/>
          <p:nvPr/>
        </p:nvSpPr>
        <p:spPr>
          <a:xfrm>
            <a:off x="1632253" y="5676519"/>
            <a:ext cx="1321647" cy="369332"/>
          </a:xfrm>
          <a:prstGeom prst="rect">
            <a:avLst/>
          </a:prstGeom>
          <a:noFill/>
        </p:spPr>
        <p:txBody>
          <a:bodyPr wrap="square" rtlCol="0">
            <a:spAutoFit/>
          </a:bodyPr>
          <a:lstStyle/>
          <a:p>
            <a:r>
              <a:rPr lang="es-PE" b="1" dirty="0"/>
              <a:t>Edificación</a:t>
            </a:r>
          </a:p>
        </p:txBody>
      </p:sp>
      <p:sp>
        <p:nvSpPr>
          <p:cNvPr id="24" name="Rectángulo: esquinas redondeadas 23">
            <a:extLst>
              <a:ext uri="{FF2B5EF4-FFF2-40B4-BE49-F238E27FC236}">
                <a16:creationId xmlns:a16="http://schemas.microsoft.com/office/drawing/2014/main" id="{4E97B4ED-2F9B-BFF3-3B32-AC00839120C2}"/>
              </a:ext>
            </a:extLst>
          </p:cNvPr>
          <p:cNvSpPr/>
          <p:nvPr/>
        </p:nvSpPr>
        <p:spPr>
          <a:xfrm>
            <a:off x="5899352" y="4538622"/>
            <a:ext cx="1035712" cy="477467"/>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t>ZONA 4:</a:t>
            </a:r>
          </a:p>
        </p:txBody>
      </p:sp>
      <p:sp>
        <p:nvSpPr>
          <p:cNvPr id="25" name="Rectángulo: esquinas redondeadas 24">
            <a:extLst>
              <a:ext uri="{FF2B5EF4-FFF2-40B4-BE49-F238E27FC236}">
                <a16:creationId xmlns:a16="http://schemas.microsoft.com/office/drawing/2014/main" id="{1E024A9E-4671-1AB3-C717-1374A7082C41}"/>
              </a:ext>
            </a:extLst>
          </p:cNvPr>
          <p:cNvSpPr/>
          <p:nvPr/>
        </p:nvSpPr>
        <p:spPr>
          <a:xfrm>
            <a:off x="5899352" y="5487577"/>
            <a:ext cx="1035712" cy="4774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t>ZONA 5:</a:t>
            </a:r>
          </a:p>
        </p:txBody>
      </p:sp>
      <p:sp>
        <p:nvSpPr>
          <p:cNvPr id="26" name="Rectángulo: esquinas redondeadas 25">
            <a:extLst>
              <a:ext uri="{FF2B5EF4-FFF2-40B4-BE49-F238E27FC236}">
                <a16:creationId xmlns:a16="http://schemas.microsoft.com/office/drawing/2014/main" id="{B2B4BCF6-8598-8EA1-E069-3A4A7E8BA268}"/>
              </a:ext>
            </a:extLst>
          </p:cNvPr>
          <p:cNvSpPr/>
          <p:nvPr/>
        </p:nvSpPr>
        <p:spPr>
          <a:xfrm>
            <a:off x="5899352" y="3636200"/>
            <a:ext cx="1035712" cy="47746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t>ZONA 3:</a:t>
            </a:r>
          </a:p>
        </p:txBody>
      </p:sp>
      <p:sp>
        <p:nvSpPr>
          <p:cNvPr id="27" name="Rectángulo: esquinas redondeadas 26">
            <a:extLst>
              <a:ext uri="{FF2B5EF4-FFF2-40B4-BE49-F238E27FC236}">
                <a16:creationId xmlns:a16="http://schemas.microsoft.com/office/drawing/2014/main" id="{EC77C4DE-2328-91EA-64CF-A8AE8C90C774}"/>
              </a:ext>
            </a:extLst>
          </p:cNvPr>
          <p:cNvSpPr/>
          <p:nvPr/>
        </p:nvSpPr>
        <p:spPr>
          <a:xfrm>
            <a:off x="5899352" y="2901154"/>
            <a:ext cx="1035712" cy="47746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chemeClr val="tx1"/>
                </a:solidFill>
              </a:rPr>
              <a:t>ZONA 2:</a:t>
            </a:r>
          </a:p>
        </p:txBody>
      </p:sp>
      <p:sp>
        <p:nvSpPr>
          <p:cNvPr id="28" name="Rectángulo: esquinas redondeadas 27">
            <a:extLst>
              <a:ext uri="{FF2B5EF4-FFF2-40B4-BE49-F238E27FC236}">
                <a16:creationId xmlns:a16="http://schemas.microsoft.com/office/drawing/2014/main" id="{2E8DFF5E-01BC-5059-B6E0-935E83BE5DB4}"/>
              </a:ext>
            </a:extLst>
          </p:cNvPr>
          <p:cNvSpPr/>
          <p:nvPr/>
        </p:nvSpPr>
        <p:spPr>
          <a:xfrm>
            <a:off x="5899352" y="2115374"/>
            <a:ext cx="1035712" cy="47746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t>ZONA 1:</a:t>
            </a:r>
          </a:p>
        </p:txBody>
      </p:sp>
    </p:spTree>
    <p:extLst>
      <p:ext uri="{BB962C8B-B14F-4D97-AF65-F5344CB8AC3E}">
        <p14:creationId xmlns:p14="http://schemas.microsoft.com/office/powerpoint/2010/main" val="10514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P spid="24" grpId="0" animBg="1"/>
      <p:bldP spid="25" grpId="0" animBg="1"/>
      <p:bldP spid="26" grpId="0" animBg="1"/>
      <p:bldP spid="27"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lvl="0"/>
            <a:r>
              <a:rPr lang="es-PE" sz="2000" b="1" dirty="0">
                <a:solidFill>
                  <a:srgbClr val="FFFFFF"/>
                </a:solidFill>
              </a:rPr>
              <a:t>Ejemplo de análisis de microzonificación sísmica en Villa el Salvador</a:t>
            </a:r>
            <a:endParaRPr lang="es-PE" sz="1200" dirty="0"/>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
        <p:nvSpPr>
          <p:cNvPr id="14"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pic>
        <p:nvPicPr>
          <p:cNvPr id="17" name="Imagen 16">
            <a:extLst>
              <a:ext uri="{FF2B5EF4-FFF2-40B4-BE49-F238E27FC236}">
                <a16:creationId xmlns:a16="http://schemas.microsoft.com/office/drawing/2014/main" id="{512CECF8-429F-59FD-B693-57CAE71DE65F}"/>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5419594" y="3405181"/>
            <a:ext cx="3723640" cy="2920749"/>
          </a:xfrm>
          <a:prstGeom prst="rect">
            <a:avLst/>
          </a:prstGeom>
        </p:spPr>
      </p:pic>
      <p:pic>
        <p:nvPicPr>
          <p:cNvPr id="18" name="Imagen 17">
            <a:extLst>
              <a:ext uri="{FF2B5EF4-FFF2-40B4-BE49-F238E27FC236}">
                <a16:creationId xmlns:a16="http://schemas.microsoft.com/office/drawing/2014/main" id="{09FFD127-D8F9-158C-2780-DF582124B69F}"/>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a:off x="212879" y="1835685"/>
            <a:ext cx="5206715" cy="3552133"/>
          </a:xfrm>
          <a:prstGeom prst="rect">
            <a:avLst/>
          </a:prstGeom>
        </p:spPr>
      </p:pic>
      <p:sp>
        <p:nvSpPr>
          <p:cNvPr id="19" name="Rectángulo 18">
            <a:extLst>
              <a:ext uri="{FF2B5EF4-FFF2-40B4-BE49-F238E27FC236}">
                <a16:creationId xmlns:a16="http://schemas.microsoft.com/office/drawing/2014/main" id="{0A7B7178-D281-A0AA-3E0E-1627903DBB3F}"/>
              </a:ext>
            </a:extLst>
          </p:cNvPr>
          <p:cNvSpPr/>
          <p:nvPr/>
        </p:nvSpPr>
        <p:spPr>
          <a:xfrm>
            <a:off x="9225422" y="2088566"/>
            <a:ext cx="2784066" cy="2031325"/>
          </a:xfrm>
          <a:prstGeom prst="rect">
            <a:avLst/>
          </a:prstGeom>
          <a:solidFill>
            <a:srgbClr val="FFCC00"/>
          </a:solidFill>
        </p:spPr>
        <p:txBody>
          <a:bodyPr wrap="square">
            <a:spAutoFit/>
          </a:bodyPr>
          <a:lstStyle/>
          <a:p>
            <a:pPr algn="just"/>
            <a:r>
              <a:rPr lang="es-PE" b="1" dirty="0"/>
              <a:t>ZONA 3:</a:t>
            </a:r>
          </a:p>
          <a:p>
            <a:pPr algn="just"/>
            <a:r>
              <a:rPr lang="es-PE" dirty="0"/>
              <a:t>Conformado en su mayoría por depósitos de suelos finos y arenas de gran espesor. Todavía se puede construir.</a:t>
            </a:r>
          </a:p>
          <a:p>
            <a:pPr algn="just"/>
            <a:endParaRPr lang="es-PE" dirty="0"/>
          </a:p>
        </p:txBody>
      </p:sp>
      <p:sp>
        <p:nvSpPr>
          <p:cNvPr id="29" name="Rectángulo 28">
            <a:extLst>
              <a:ext uri="{FF2B5EF4-FFF2-40B4-BE49-F238E27FC236}">
                <a16:creationId xmlns:a16="http://schemas.microsoft.com/office/drawing/2014/main" id="{91D05A86-3EAB-374C-97C9-472DAD3C01CF}"/>
              </a:ext>
            </a:extLst>
          </p:cNvPr>
          <p:cNvSpPr/>
          <p:nvPr/>
        </p:nvSpPr>
        <p:spPr>
          <a:xfrm>
            <a:off x="9225422" y="4181735"/>
            <a:ext cx="2784066" cy="2031325"/>
          </a:xfrm>
          <a:prstGeom prst="rect">
            <a:avLst/>
          </a:prstGeom>
          <a:solidFill>
            <a:srgbClr val="FF5050"/>
          </a:solidFill>
        </p:spPr>
        <p:txBody>
          <a:bodyPr wrap="square">
            <a:spAutoFit/>
          </a:bodyPr>
          <a:lstStyle/>
          <a:p>
            <a:pPr algn="just"/>
            <a:r>
              <a:rPr lang="es-PE" b="1" dirty="0"/>
              <a:t>ZONA 5:</a:t>
            </a:r>
          </a:p>
          <a:p>
            <a:pPr algn="just"/>
            <a:r>
              <a:rPr lang="es-PE" dirty="0"/>
              <a:t>Es una ZONA critica. Constituida por depósitos de rellenos sueltos de desmontes. La amplificación sísmica es grave.</a:t>
            </a:r>
          </a:p>
        </p:txBody>
      </p:sp>
      <p:sp>
        <p:nvSpPr>
          <p:cNvPr id="30" name="CuadroTexto 29">
            <a:extLst>
              <a:ext uri="{FF2B5EF4-FFF2-40B4-BE49-F238E27FC236}">
                <a16:creationId xmlns:a16="http://schemas.microsoft.com/office/drawing/2014/main" id="{E8A909D4-236D-7495-AF98-BEBFCA95E402}"/>
              </a:ext>
            </a:extLst>
          </p:cNvPr>
          <p:cNvSpPr txBox="1"/>
          <p:nvPr/>
        </p:nvSpPr>
        <p:spPr>
          <a:xfrm>
            <a:off x="212879" y="5531388"/>
            <a:ext cx="5096262" cy="769441"/>
          </a:xfrm>
          <a:prstGeom prst="rect">
            <a:avLst/>
          </a:prstGeom>
          <a:solidFill>
            <a:schemeClr val="bg2">
              <a:lumMod val="2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s-PE"/>
            </a:defPPr>
            <a:lvl1pPr>
              <a:defRPr sz="2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PE" dirty="0"/>
              <a:t>¿Recomendarías Construir una vivienda?</a:t>
            </a:r>
          </a:p>
        </p:txBody>
      </p:sp>
    </p:spTree>
    <p:extLst>
      <p:ext uri="{BB962C8B-B14F-4D97-AF65-F5344CB8AC3E}">
        <p14:creationId xmlns:p14="http://schemas.microsoft.com/office/powerpoint/2010/main" val="23156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lvl="0"/>
            <a:r>
              <a:rPr lang="es-PE" sz="2000" b="1" dirty="0">
                <a:solidFill>
                  <a:srgbClr val="FFFFFF"/>
                </a:solidFill>
              </a:rPr>
              <a:t>Ejemplo de análisis de microzonificación sísmica en Villa el Salvador</a:t>
            </a:r>
            <a:endParaRPr lang="es-PE" sz="1200" dirty="0"/>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
        <p:nvSpPr>
          <p:cNvPr id="14"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pic>
        <p:nvPicPr>
          <p:cNvPr id="10" name="Imagen 9">
            <a:extLst>
              <a:ext uri="{FF2B5EF4-FFF2-40B4-BE49-F238E27FC236}">
                <a16:creationId xmlns:a16="http://schemas.microsoft.com/office/drawing/2014/main" id="{F5D74E5E-7706-02FD-2420-5A3CDAFF037E}"/>
              </a:ext>
            </a:extLst>
          </p:cNvPr>
          <p:cNvPicPr>
            <a:picLocks noChangeAspect="1"/>
          </p:cNvPicPr>
          <p:nvPr/>
        </p:nvPicPr>
        <p:blipFill>
          <a:blip r:embed="rId3"/>
          <a:stretch>
            <a:fillRect/>
          </a:stretch>
        </p:blipFill>
        <p:spPr>
          <a:xfrm>
            <a:off x="809338" y="1963152"/>
            <a:ext cx="4287837" cy="4574442"/>
          </a:xfrm>
          <a:prstGeom prst="rect">
            <a:avLst/>
          </a:prstGeom>
        </p:spPr>
      </p:pic>
      <p:sp>
        <p:nvSpPr>
          <p:cNvPr id="11" name="Elipse 10">
            <a:extLst>
              <a:ext uri="{FF2B5EF4-FFF2-40B4-BE49-F238E27FC236}">
                <a16:creationId xmlns:a16="http://schemas.microsoft.com/office/drawing/2014/main" id="{3947BE1E-C5F2-C7A3-A957-FB81E2413BCB}"/>
              </a:ext>
            </a:extLst>
          </p:cNvPr>
          <p:cNvSpPr/>
          <p:nvPr/>
        </p:nvSpPr>
        <p:spPr>
          <a:xfrm>
            <a:off x="2134932" y="4962187"/>
            <a:ext cx="596300" cy="335280"/>
          </a:xfrm>
          <a:prstGeom prst="ellipse">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CuadroTexto 11">
            <a:extLst>
              <a:ext uri="{FF2B5EF4-FFF2-40B4-BE49-F238E27FC236}">
                <a16:creationId xmlns:a16="http://schemas.microsoft.com/office/drawing/2014/main" id="{E95154AB-563D-5E9C-97A4-06FCEC1B5312}"/>
              </a:ext>
            </a:extLst>
          </p:cNvPr>
          <p:cNvSpPr txBox="1"/>
          <p:nvPr/>
        </p:nvSpPr>
        <p:spPr>
          <a:xfrm>
            <a:off x="7948572" y="3655306"/>
            <a:ext cx="3948244" cy="1017322"/>
          </a:xfrm>
          <a:prstGeom prst="rect">
            <a:avLst/>
          </a:prstGeom>
          <a:solidFill>
            <a:schemeClr val="bg2">
              <a:lumMod val="2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s-PE"/>
            </a:defPPr>
            <a:lvl1pPr>
              <a:defRPr sz="2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s-PE" sz="2400" dirty="0"/>
              <a:t>¿Cuántos Perfiles de Suelos observas?</a:t>
            </a:r>
          </a:p>
        </p:txBody>
      </p:sp>
      <p:sp>
        <p:nvSpPr>
          <p:cNvPr id="15" name="Rectángulo: esquinas redondeadas 14">
            <a:extLst>
              <a:ext uri="{FF2B5EF4-FFF2-40B4-BE49-F238E27FC236}">
                <a16:creationId xmlns:a16="http://schemas.microsoft.com/office/drawing/2014/main" id="{1F8F0B36-A797-EBDC-643D-61D6D2C3EF5D}"/>
              </a:ext>
            </a:extLst>
          </p:cNvPr>
          <p:cNvSpPr/>
          <p:nvPr/>
        </p:nvSpPr>
        <p:spPr>
          <a:xfrm>
            <a:off x="5815363" y="5113232"/>
            <a:ext cx="1054930" cy="48181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t>ZONA 4:</a:t>
            </a:r>
          </a:p>
        </p:txBody>
      </p:sp>
      <p:sp>
        <p:nvSpPr>
          <p:cNvPr id="16" name="Rectángulo: esquinas redondeadas 15">
            <a:extLst>
              <a:ext uri="{FF2B5EF4-FFF2-40B4-BE49-F238E27FC236}">
                <a16:creationId xmlns:a16="http://schemas.microsoft.com/office/drawing/2014/main" id="{27D441F9-F027-A255-E5C3-E0545FE943F3}"/>
              </a:ext>
            </a:extLst>
          </p:cNvPr>
          <p:cNvSpPr/>
          <p:nvPr/>
        </p:nvSpPr>
        <p:spPr>
          <a:xfrm>
            <a:off x="5815363" y="4210810"/>
            <a:ext cx="1054930" cy="48181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t>ZONA 3:</a:t>
            </a:r>
          </a:p>
        </p:txBody>
      </p:sp>
      <p:sp>
        <p:nvSpPr>
          <p:cNvPr id="21" name="Rectángulo: esquinas redondeadas 20">
            <a:extLst>
              <a:ext uri="{FF2B5EF4-FFF2-40B4-BE49-F238E27FC236}">
                <a16:creationId xmlns:a16="http://schemas.microsoft.com/office/drawing/2014/main" id="{A5FBC3A2-088D-B124-2D8D-EE343AE857BA}"/>
              </a:ext>
            </a:extLst>
          </p:cNvPr>
          <p:cNvSpPr/>
          <p:nvPr/>
        </p:nvSpPr>
        <p:spPr>
          <a:xfrm>
            <a:off x="5815363" y="3475764"/>
            <a:ext cx="1054930" cy="48181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chemeClr val="tx1"/>
                </a:solidFill>
              </a:rPr>
              <a:t>ZONA 2:</a:t>
            </a:r>
          </a:p>
        </p:txBody>
      </p:sp>
      <p:sp>
        <p:nvSpPr>
          <p:cNvPr id="22" name="Rectángulo: esquinas redondeadas 21">
            <a:extLst>
              <a:ext uri="{FF2B5EF4-FFF2-40B4-BE49-F238E27FC236}">
                <a16:creationId xmlns:a16="http://schemas.microsoft.com/office/drawing/2014/main" id="{3EBD828B-BF5F-42E2-3111-D51280F29F80}"/>
              </a:ext>
            </a:extLst>
          </p:cNvPr>
          <p:cNvSpPr/>
          <p:nvPr/>
        </p:nvSpPr>
        <p:spPr>
          <a:xfrm>
            <a:off x="5815363" y="2689984"/>
            <a:ext cx="1054930" cy="48181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t>ZONA 1:</a:t>
            </a:r>
          </a:p>
        </p:txBody>
      </p:sp>
      <p:cxnSp>
        <p:nvCxnSpPr>
          <p:cNvPr id="23" name="Conector recto de flecha 22">
            <a:extLst>
              <a:ext uri="{FF2B5EF4-FFF2-40B4-BE49-F238E27FC236}">
                <a16:creationId xmlns:a16="http://schemas.microsoft.com/office/drawing/2014/main" id="{DC1CA19B-6B73-0B1B-68BD-7D8DDD66DB81}"/>
              </a:ext>
            </a:extLst>
          </p:cNvPr>
          <p:cNvCxnSpPr>
            <a:cxnSpLocks/>
            <a:stCxn id="11" idx="0"/>
          </p:cNvCxnSpPr>
          <p:nvPr/>
        </p:nvCxnSpPr>
        <p:spPr>
          <a:xfrm flipH="1" flipV="1">
            <a:off x="2079544" y="3607937"/>
            <a:ext cx="353538" cy="1354250"/>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2FEB55FC-7EC0-960E-285A-8356F455123C}"/>
              </a:ext>
            </a:extLst>
          </p:cNvPr>
          <p:cNvSpPr txBox="1"/>
          <p:nvPr/>
        </p:nvSpPr>
        <p:spPr>
          <a:xfrm>
            <a:off x="874522" y="3227173"/>
            <a:ext cx="1381791" cy="369332"/>
          </a:xfrm>
          <a:prstGeom prst="rect">
            <a:avLst/>
          </a:prstGeom>
          <a:solidFill>
            <a:schemeClr val="bg1">
              <a:lumMod val="85000"/>
            </a:schemeClr>
          </a:solidFill>
        </p:spPr>
        <p:txBody>
          <a:bodyPr wrap="square" rtlCol="0">
            <a:spAutoFit/>
          </a:bodyPr>
          <a:lstStyle/>
          <a:p>
            <a:r>
              <a:rPr lang="es-PE" b="1" dirty="0"/>
              <a:t>Edificación</a:t>
            </a:r>
          </a:p>
        </p:txBody>
      </p:sp>
    </p:spTree>
    <p:extLst>
      <p:ext uri="{BB962C8B-B14F-4D97-AF65-F5344CB8AC3E}">
        <p14:creationId xmlns:p14="http://schemas.microsoft.com/office/powerpoint/2010/main" val="5718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21" grpId="0" animBg="1"/>
      <p:bldP spid="22"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lvl="0"/>
            <a:r>
              <a:rPr lang="es-PE" sz="2000" b="1" dirty="0">
                <a:solidFill>
                  <a:srgbClr val="FFFFFF"/>
                </a:solidFill>
              </a:rPr>
              <a:t>Ejemplo de análisis de microzonificación sísmica en Villa el Salvador</a:t>
            </a:r>
            <a:endParaRPr lang="es-PE" sz="1200" dirty="0"/>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
        <p:nvSpPr>
          <p:cNvPr id="14" name="Google Shape;161;p6">
            <a:extLst>
              <a:ext uri="{FF2B5EF4-FFF2-40B4-BE49-F238E27FC236}">
                <a16:creationId xmlns:a16="http://schemas.microsoft.com/office/drawing/2014/main" id="{7395D35A-082A-47D1-BCC4-0734BAA4FD6F}"/>
              </a:ext>
            </a:extLst>
          </p:cNvPr>
          <p:cNvSpPr txBox="1"/>
          <p:nvPr/>
        </p:nvSpPr>
        <p:spPr>
          <a:xfrm flipH="1">
            <a:off x="827314" y="154142"/>
            <a:ext cx="1084217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pic>
        <p:nvPicPr>
          <p:cNvPr id="17" name="Imagen 16">
            <a:extLst>
              <a:ext uri="{FF2B5EF4-FFF2-40B4-BE49-F238E27FC236}">
                <a16:creationId xmlns:a16="http://schemas.microsoft.com/office/drawing/2014/main" id="{726A5901-AD59-9A29-52A4-4C2AE6E93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4355802" y="1993139"/>
            <a:ext cx="3644315" cy="3549793"/>
          </a:xfrm>
          <a:prstGeom prst="rect">
            <a:avLst/>
          </a:prstGeom>
        </p:spPr>
      </p:pic>
      <p:pic>
        <p:nvPicPr>
          <p:cNvPr id="18" name="Imagen 17">
            <a:extLst>
              <a:ext uri="{FF2B5EF4-FFF2-40B4-BE49-F238E27FC236}">
                <a16:creationId xmlns:a16="http://schemas.microsoft.com/office/drawing/2014/main" id="{ED71CBD8-A36A-74F5-4EC1-117519BF24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224" y="1945878"/>
            <a:ext cx="4065406" cy="3315703"/>
          </a:xfrm>
          <a:prstGeom prst="rect">
            <a:avLst/>
          </a:prstGeom>
        </p:spPr>
      </p:pic>
      <p:sp>
        <p:nvSpPr>
          <p:cNvPr id="19" name="Rectángulo 18">
            <a:extLst>
              <a:ext uri="{FF2B5EF4-FFF2-40B4-BE49-F238E27FC236}">
                <a16:creationId xmlns:a16="http://schemas.microsoft.com/office/drawing/2014/main" id="{2AACFEFD-DFD6-7E29-618B-82710918293C}"/>
              </a:ext>
            </a:extLst>
          </p:cNvPr>
          <p:cNvSpPr/>
          <p:nvPr/>
        </p:nvSpPr>
        <p:spPr>
          <a:xfrm>
            <a:off x="8726744" y="4421114"/>
            <a:ext cx="3291516" cy="1477328"/>
          </a:xfrm>
          <a:prstGeom prst="rect">
            <a:avLst/>
          </a:prstGeom>
          <a:solidFill>
            <a:srgbClr val="FFFF99"/>
          </a:solidFill>
        </p:spPr>
        <p:txBody>
          <a:bodyPr wrap="square">
            <a:spAutoFit/>
          </a:bodyPr>
          <a:lstStyle/>
          <a:p>
            <a:pPr algn="just"/>
            <a:r>
              <a:rPr lang="es-PE" b="1" dirty="0"/>
              <a:t>ZONA 2:</a:t>
            </a:r>
          </a:p>
          <a:p>
            <a:pPr algn="just"/>
            <a:r>
              <a:rPr lang="es-PE" dirty="0"/>
              <a:t>Terreno conformado por estrato superficial de suelos granulares finos y arcillosos. El grado de amplificación sísmica es LEVE.</a:t>
            </a:r>
          </a:p>
        </p:txBody>
      </p:sp>
      <p:sp>
        <p:nvSpPr>
          <p:cNvPr id="25" name="Rectángulo 24">
            <a:extLst>
              <a:ext uri="{FF2B5EF4-FFF2-40B4-BE49-F238E27FC236}">
                <a16:creationId xmlns:a16="http://schemas.microsoft.com/office/drawing/2014/main" id="{3940B294-7E60-D98D-19AF-BD8F693FB11D}"/>
              </a:ext>
            </a:extLst>
          </p:cNvPr>
          <p:cNvSpPr/>
          <p:nvPr/>
        </p:nvSpPr>
        <p:spPr>
          <a:xfrm>
            <a:off x="8726744" y="2345039"/>
            <a:ext cx="3291516" cy="1754326"/>
          </a:xfrm>
          <a:prstGeom prst="rect">
            <a:avLst/>
          </a:prstGeom>
          <a:solidFill>
            <a:srgbClr val="92D050"/>
          </a:solidFill>
        </p:spPr>
        <p:txBody>
          <a:bodyPr wrap="square">
            <a:spAutoFit/>
          </a:bodyPr>
          <a:lstStyle/>
          <a:p>
            <a:pPr algn="just"/>
            <a:r>
              <a:rPr lang="es-PE" b="1" dirty="0"/>
              <a:t>ZONA 1:</a:t>
            </a:r>
          </a:p>
          <a:p>
            <a:pPr algn="just"/>
            <a:r>
              <a:rPr lang="es-PE" dirty="0"/>
              <a:t>Este es el mejor suelo. Esta zona está conformada por afloramientos rocosos. Se puede construir con tranquilidad.</a:t>
            </a:r>
          </a:p>
          <a:p>
            <a:pPr algn="just"/>
            <a:endParaRPr lang="es-PE" dirty="0"/>
          </a:p>
        </p:txBody>
      </p:sp>
      <p:sp>
        <p:nvSpPr>
          <p:cNvPr id="26" name="CuadroTexto 25">
            <a:extLst>
              <a:ext uri="{FF2B5EF4-FFF2-40B4-BE49-F238E27FC236}">
                <a16:creationId xmlns:a16="http://schemas.microsoft.com/office/drawing/2014/main" id="{68E0AEA8-6231-41C7-70FC-8097CA47E7B8}"/>
              </a:ext>
            </a:extLst>
          </p:cNvPr>
          <p:cNvSpPr txBox="1"/>
          <p:nvPr/>
        </p:nvSpPr>
        <p:spPr>
          <a:xfrm>
            <a:off x="316680" y="5646380"/>
            <a:ext cx="5096262" cy="603428"/>
          </a:xfrm>
          <a:prstGeom prst="rect">
            <a:avLst/>
          </a:prstGeom>
          <a:solidFill>
            <a:schemeClr val="bg2">
              <a:lumMod val="2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defPPr>
              <a:defRPr lang="es-PE"/>
            </a:defPPr>
            <a:lvl1pPr>
              <a:defRPr sz="2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PE" dirty="0"/>
              <a:t>¿Recomendarías Construir una vivienda?</a:t>
            </a:r>
          </a:p>
        </p:txBody>
      </p:sp>
    </p:spTree>
    <p:extLst>
      <p:ext uri="{BB962C8B-B14F-4D97-AF65-F5344CB8AC3E}">
        <p14:creationId xmlns:p14="http://schemas.microsoft.com/office/powerpoint/2010/main" val="192569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5" name="Rectángulo 4"/>
          <p:cNvSpPr/>
          <p:nvPr/>
        </p:nvSpPr>
        <p:spPr>
          <a:xfrm>
            <a:off x="0" y="3674225"/>
            <a:ext cx="12192000" cy="74524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Google Shape;100;p2"/>
          <p:cNvSpPr txBox="1"/>
          <p:nvPr/>
        </p:nvSpPr>
        <p:spPr>
          <a:xfrm>
            <a:off x="325439" y="3754460"/>
            <a:ext cx="8267749" cy="5847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PE" sz="3200" b="1" i="0" u="none" strike="noStrike" cap="none" dirty="0">
                <a:solidFill>
                  <a:schemeClr val="tx1"/>
                </a:solidFill>
                <a:latin typeface="Arial"/>
                <a:ea typeface="Arial"/>
                <a:cs typeface="Arial"/>
                <a:sym typeface="Arial"/>
              </a:rPr>
              <a:t>SESIÓN N° 02</a:t>
            </a:r>
            <a:endParaRPr sz="3200" b="1" i="0" u="none" strike="noStrike" cap="none" dirty="0">
              <a:solidFill>
                <a:schemeClr val="tx1"/>
              </a:solidFill>
              <a:latin typeface="Arial"/>
              <a:ea typeface="Arial"/>
              <a:cs typeface="Arial"/>
              <a:sym typeface="Arial"/>
            </a:endParaRPr>
          </a:p>
        </p:txBody>
      </p:sp>
      <p:sp>
        <p:nvSpPr>
          <p:cNvPr id="8" name="Google Shape;101;p2"/>
          <p:cNvSpPr txBox="1"/>
          <p:nvPr/>
        </p:nvSpPr>
        <p:spPr>
          <a:xfrm>
            <a:off x="325439" y="4499706"/>
            <a:ext cx="11445383" cy="83095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PE" sz="2400" b="1" i="0" u="none" strike="noStrike" cap="none" dirty="0">
                <a:solidFill>
                  <a:schemeClr val="tx1">
                    <a:lumMod val="50000"/>
                    <a:lumOff val="50000"/>
                  </a:schemeClr>
                </a:solidFill>
                <a:sym typeface="Arial"/>
              </a:rPr>
              <a:t>CONFIGURACIÓN ESTRUCTURAL DE UNA VIVIENDA DE ALBAÑILERÍA CONFINADA, SEGÚN EL RNE E-070</a:t>
            </a:r>
            <a:endParaRPr sz="2400" dirty="0">
              <a:solidFill>
                <a:schemeClr val="tx1">
                  <a:lumMod val="50000"/>
                  <a:lumOff val="50000"/>
                </a:schemeClr>
              </a:solidFill>
            </a:endParaRPr>
          </a:p>
        </p:txBody>
      </p:sp>
    </p:spTree>
    <p:extLst>
      <p:ext uri="{BB962C8B-B14F-4D97-AF65-F5344CB8AC3E}">
        <p14:creationId xmlns:p14="http://schemas.microsoft.com/office/powerpoint/2010/main" val="2676797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¿Qué malas prácticas identificas en las imágenes?</a:t>
            </a:r>
          </a:p>
        </p:txBody>
      </p:sp>
      <p:sp>
        <p:nvSpPr>
          <p:cNvPr id="10"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357176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0" y="892724"/>
            <a:ext cx="12192000" cy="5382341"/>
          </a:xfrm>
          <a:prstGeom prst="rect">
            <a:avLst/>
          </a:prstGeom>
        </p:spPr>
      </p:pic>
      <p:grpSp>
        <p:nvGrpSpPr>
          <p:cNvPr id="10" name="Grupo 9"/>
          <p:cNvGrpSpPr/>
          <p:nvPr/>
        </p:nvGrpSpPr>
        <p:grpSpPr>
          <a:xfrm>
            <a:off x="2638872" y="1012669"/>
            <a:ext cx="320459" cy="5262395"/>
            <a:chOff x="8763464" y="976133"/>
            <a:chExt cx="1294936" cy="4368377"/>
          </a:xfrm>
        </p:grpSpPr>
        <p:sp>
          <p:nvSpPr>
            <p:cNvPr id="11" name="Rectángulo 10"/>
            <p:cNvSpPr/>
            <p:nvPr/>
          </p:nvSpPr>
          <p:spPr>
            <a:xfrm>
              <a:off x="8763464" y="976133"/>
              <a:ext cx="1294936" cy="4368377"/>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p:cNvSpPr/>
            <p:nvPr/>
          </p:nvSpPr>
          <p:spPr>
            <a:xfrm>
              <a:off x="8763464" y="976133"/>
              <a:ext cx="1294936" cy="4368377"/>
            </a:xfrm>
            <a:prstGeom prst="rect">
              <a:avLst/>
            </a:pr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pic>
        <p:nvPicPr>
          <p:cNvPr id="13" name="Picture 2" descr="Ilustración de signo de mano en blanco y negro, dedo índice apuntando,  puntero dedo s, texto, mano png | PNGEgg"/>
          <p:cNvPicPr>
            <a:picLocks noChangeAspect="1" noChangeArrowheads="1"/>
          </p:cNvPicPr>
          <p:nvPr/>
        </p:nvPicPr>
        <p:blipFill rotWithShape="1">
          <a:blip r:embed="rId4">
            <a:extLst>
              <a:ext uri="{28A0092B-C50C-407E-A947-70E740481C1C}">
                <a14:useLocalDpi xmlns:a14="http://schemas.microsoft.com/office/drawing/2010/main" val="0"/>
              </a:ext>
            </a:extLst>
          </a:blip>
          <a:srcRect l="19579" r="22640"/>
          <a:stretch/>
        </p:blipFill>
        <p:spPr bwMode="auto">
          <a:xfrm rot="6050435">
            <a:off x="1743832" y="1127520"/>
            <a:ext cx="773055" cy="88746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o 13"/>
          <p:cNvGrpSpPr/>
          <p:nvPr/>
        </p:nvGrpSpPr>
        <p:grpSpPr>
          <a:xfrm>
            <a:off x="3876829" y="1477459"/>
            <a:ext cx="1011055" cy="2042981"/>
            <a:chOff x="8763464" y="976133"/>
            <a:chExt cx="1294936" cy="4368377"/>
          </a:xfrm>
        </p:grpSpPr>
        <p:sp>
          <p:nvSpPr>
            <p:cNvPr id="16" name="Rectángulo 15"/>
            <p:cNvSpPr/>
            <p:nvPr/>
          </p:nvSpPr>
          <p:spPr>
            <a:xfrm>
              <a:off x="8763464" y="976133"/>
              <a:ext cx="1294936" cy="4368377"/>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Rectángulo 17"/>
            <p:cNvSpPr/>
            <p:nvPr/>
          </p:nvSpPr>
          <p:spPr>
            <a:xfrm>
              <a:off x="8763464" y="976133"/>
              <a:ext cx="1294936" cy="4368377"/>
            </a:xfrm>
            <a:prstGeom prst="rect">
              <a:avLst/>
            </a:pr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19" name="Grupo 18"/>
          <p:cNvGrpSpPr/>
          <p:nvPr/>
        </p:nvGrpSpPr>
        <p:grpSpPr>
          <a:xfrm>
            <a:off x="5446331" y="1477458"/>
            <a:ext cx="1011055" cy="2042981"/>
            <a:chOff x="8763464" y="976133"/>
            <a:chExt cx="1294936" cy="4368377"/>
          </a:xfrm>
        </p:grpSpPr>
        <p:sp>
          <p:nvSpPr>
            <p:cNvPr id="20" name="Rectángulo 19"/>
            <p:cNvSpPr/>
            <p:nvPr/>
          </p:nvSpPr>
          <p:spPr>
            <a:xfrm>
              <a:off x="8763464" y="976133"/>
              <a:ext cx="1294936" cy="4368377"/>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2" name="Rectángulo 21"/>
            <p:cNvSpPr/>
            <p:nvPr/>
          </p:nvSpPr>
          <p:spPr>
            <a:xfrm>
              <a:off x="8763464" y="976133"/>
              <a:ext cx="1294936" cy="4368377"/>
            </a:xfrm>
            <a:prstGeom prst="rect">
              <a:avLst/>
            </a:prstGeom>
            <a:no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23"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4"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372106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5" name="Google Shape;162;p99"/>
          <p:cNvPicPr preferRelativeResize="0"/>
          <p:nvPr/>
        </p:nvPicPr>
        <p:blipFill rotWithShape="1">
          <a:blip r:embed="rId3">
            <a:alphaModFix/>
          </a:blip>
          <a:srcRect t="2015" b="5137"/>
          <a:stretch/>
        </p:blipFill>
        <p:spPr>
          <a:xfrm>
            <a:off x="1333562" y="1108168"/>
            <a:ext cx="9121077" cy="5072021"/>
          </a:xfrm>
          <a:prstGeom prst="rect">
            <a:avLst/>
          </a:prstGeom>
          <a:noFill/>
          <a:ln>
            <a:noFill/>
          </a:ln>
        </p:spPr>
      </p:pic>
      <p:sp>
        <p:nvSpPr>
          <p:cNvPr id="17" name="Google Shape;164;p99"/>
          <p:cNvSpPr/>
          <p:nvPr/>
        </p:nvSpPr>
        <p:spPr>
          <a:xfrm rot="5216962">
            <a:off x="4658459" y="894305"/>
            <a:ext cx="2330662" cy="3929178"/>
          </a:xfrm>
          <a:custGeom>
            <a:avLst/>
            <a:gdLst>
              <a:gd name="connsiteX0" fmla="*/ 0 w 1972720"/>
              <a:gd name="connsiteY0" fmla="*/ 0 h 3685492"/>
              <a:gd name="connsiteX1" fmla="*/ 1972720 w 1972720"/>
              <a:gd name="connsiteY1" fmla="*/ 0 h 3685492"/>
              <a:gd name="connsiteX2" fmla="*/ 1972720 w 1972720"/>
              <a:gd name="connsiteY2" fmla="*/ 3685492 h 3685492"/>
              <a:gd name="connsiteX3" fmla="*/ 0 w 1972720"/>
              <a:gd name="connsiteY3" fmla="*/ 3685492 h 3685492"/>
              <a:gd name="connsiteX4" fmla="*/ 0 w 1972720"/>
              <a:gd name="connsiteY4" fmla="*/ 0 h 3685492"/>
              <a:gd name="connsiteX0" fmla="*/ 0 w 1972720"/>
              <a:gd name="connsiteY0" fmla="*/ 0 h 3685492"/>
              <a:gd name="connsiteX1" fmla="*/ 1972720 w 1972720"/>
              <a:gd name="connsiteY1" fmla="*/ 0 h 3685492"/>
              <a:gd name="connsiteX2" fmla="*/ 1972720 w 1972720"/>
              <a:gd name="connsiteY2" fmla="*/ 3685492 h 3685492"/>
              <a:gd name="connsiteX3" fmla="*/ 113017 w 1972720"/>
              <a:gd name="connsiteY3" fmla="*/ 3569423 h 3685492"/>
              <a:gd name="connsiteX4" fmla="*/ 0 w 1972720"/>
              <a:gd name="connsiteY4" fmla="*/ 0 h 3685492"/>
              <a:gd name="connsiteX0" fmla="*/ 0 w 2249704"/>
              <a:gd name="connsiteY0" fmla="*/ 0 h 3929178"/>
              <a:gd name="connsiteX1" fmla="*/ 2249704 w 2249704"/>
              <a:gd name="connsiteY1" fmla="*/ 243686 h 3929178"/>
              <a:gd name="connsiteX2" fmla="*/ 2249704 w 2249704"/>
              <a:gd name="connsiteY2" fmla="*/ 3929178 h 3929178"/>
              <a:gd name="connsiteX3" fmla="*/ 390001 w 2249704"/>
              <a:gd name="connsiteY3" fmla="*/ 3813109 h 3929178"/>
              <a:gd name="connsiteX4" fmla="*/ 0 w 2249704"/>
              <a:gd name="connsiteY4" fmla="*/ 0 h 3929178"/>
              <a:gd name="connsiteX0" fmla="*/ 0 w 2330662"/>
              <a:gd name="connsiteY0" fmla="*/ 0 h 3929178"/>
              <a:gd name="connsiteX1" fmla="*/ 2330662 w 2330662"/>
              <a:gd name="connsiteY1" fmla="*/ 156431 h 3929178"/>
              <a:gd name="connsiteX2" fmla="*/ 2249704 w 2330662"/>
              <a:gd name="connsiteY2" fmla="*/ 3929178 h 3929178"/>
              <a:gd name="connsiteX3" fmla="*/ 390001 w 2330662"/>
              <a:gd name="connsiteY3" fmla="*/ 3813109 h 3929178"/>
              <a:gd name="connsiteX4" fmla="*/ 0 w 2330662"/>
              <a:gd name="connsiteY4" fmla="*/ 0 h 3929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662" h="3929178">
                <a:moveTo>
                  <a:pt x="0" y="0"/>
                </a:moveTo>
                <a:lnTo>
                  <a:pt x="2330662" y="156431"/>
                </a:lnTo>
                <a:lnTo>
                  <a:pt x="2249704" y="3929178"/>
                </a:lnTo>
                <a:lnTo>
                  <a:pt x="390001" y="3813109"/>
                </a:lnTo>
                <a:lnTo>
                  <a:pt x="0" y="0"/>
                </a:lnTo>
                <a:close/>
              </a:path>
            </a:pathLst>
          </a:custGeom>
          <a:noFill/>
          <a:ln w="38100" cap="flat" cmpd="sng">
            <a:solidFill>
              <a:srgbClr val="F7CA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21" name="Google Shape;165;p99"/>
          <p:cNvSpPr/>
          <p:nvPr/>
        </p:nvSpPr>
        <p:spPr>
          <a:xfrm rot="5238052">
            <a:off x="4767748" y="3151672"/>
            <a:ext cx="2067048" cy="3846356"/>
          </a:xfrm>
          <a:custGeom>
            <a:avLst/>
            <a:gdLst>
              <a:gd name="connsiteX0" fmla="*/ 0 w 1627013"/>
              <a:gd name="connsiteY0" fmla="*/ 0 h 3681773"/>
              <a:gd name="connsiteX1" fmla="*/ 1627013 w 1627013"/>
              <a:gd name="connsiteY1" fmla="*/ 0 h 3681773"/>
              <a:gd name="connsiteX2" fmla="*/ 1627013 w 1627013"/>
              <a:gd name="connsiteY2" fmla="*/ 3681773 h 3681773"/>
              <a:gd name="connsiteX3" fmla="*/ 0 w 1627013"/>
              <a:gd name="connsiteY3" fmla="*/ 3681773 h 3681773"/>
              <a:gd name="connsiteX4" fmla="*/ 0 w 1627013"/>
              <a:gd name="connsiteY4" fmla="*/ 0 h 3681773"/>
              <a:gd name="connsiteX0" fmla="*/ 34749 w 1627013"/>
              <a:gd name="connsiteY0" fmla="*/ 0 h 3771676"/>
              <a:gd name="connsiteX1" fmla="*/ 1627013 w 1627013"/>
              <a:gd name="connsiteY1" fmla="*/ 89903 h 3771676"/>
              <a:gd name="connsiteX2" fmla="*/ 1627013 w 1627013"/>
              <a:gd name="connsiteY2" fmla="*/ 3771676 h 3771676"/>
              <a:gd name="connsiteX3" fmla="*/ 0 w 1627013"/>
              <a:gd name="connsiteY3" fmla="*/ 3771676 h 3771676"/>
              <a:gd name="connsiteX4" fmla="*/ 34749 w 1627013"/>
              <a:gd name="connsiteY4" fmla="*/ 0 h 3771676"/>
              <a:gd name="connsiteX0" fmla="*/ 34749 w 1627013"/>
              <a:gd name="connsiteY0" fmla="*/ 0 h 3815910"/>
              <a:gd name="connsiteX1" fmla="*/ 1627013 w 1627013"/>
              <a:gd name="connsiteY1" fmla="*/ 89903 h 3815910"/>
              <a:gd name="connsiteX2" fmla="*/ 1594414 w 1627013"/>
              <a:gd name="connsiteY2" fmla="*/ 3815910 h 3815910"/>
              <a:gd name="connsiteX3" fmla="*/ 0 w 1627013"/>
              <a:gd name="connsiteY3" fmla="*/ 3771676 h 3815910"/>
              <a:gd name="connsiteX4" fmla="*/ 34749 w 1627013"/>
              <a:gd name="connsiteY4" fmla="*/ 0 h 3815910"/>
              <a:gd name="connsiteX0" fmla="*/ 34749 w 2085859"/>
              <a:gd name="connsiteY0" fmla="*/ 0 h 3815910"/>
              <a:gd name="connsiteX1" fmla="*/ 2085859 w 2085859"/>
              <a:gd name="connsiteY1" fmla="*/ 65764 h 3815910"/>
              <a:gd name="connsiteX2" fmla="*/ 1594414 w 2085859"/>
              <a:gd name="connsiteY2" fmla="*/ 3815910 h 3815910"/>
              <a:gd name="connsiteX3" fmla="*/ 0 w 2085859"/>
              <a:gd name="connsiteY3" fmla="*/ 3771676 h 3815910"/>
              <a:gd name="connsiteX4" fmla="*/ 34749 w 2085859"/>
              <a:gd name="connsiteY4" fmla="*/ 0 h 3815910"/>
              <a:gd name="connsiteX0" fmla="*/ 32596 w 2083706"/>
              <a:gd name="connsiteY0" fmla="*/ 0 h 3815910"/>
              <a:gd name="connsiteX1" fmla="*/ 2083706 w 2083706"/>
              <a:gd name="connsiteY1" fmla="*/ 65764 h 3815910"/>
              <a:gd name="connsiteX2" fmla="*/ 1592261 w 2083706"/>
              <a:gd name="connsiteY2" fmla="*/ 3815910 h 3815910"/>
              <a:gd name="connsiteX3" fmla="*/ 0 w 2083706"/>
              <a:gd name="connsiteY3" fmla="*/ 3726007 h 3815910"/>
              <a:gd name="connsiteX4" fmla="*/ 32596 w 2083706"/>
              <a:gd name="connsiteY4" fmla="*/ 0 h 3815910"/>
              <a:gd name="connsiteX0" fmla="*/ 34032 w 2085142"/>
              <a:gd name="connsiteY0" fmla="*/ 0 h 3815910"/>
              <a:gd name="connsiteX1" fmla="*/ 2085142 w 2085142"/>
              <a:gd name="connsiteY1" fmla="*/ 65764 h 3815910"/>
              <a:gd name="connsiteX2" fmla="*/ 1593697 w 2085142"/>
              <a:gd name="connsiteY2" fmla="*/ 3815910 h 3815910"/>
              <a:gd name="connsiteX3" fmla="*/ 0 w 2085142"/>
              <a:gd name="connsiteY3" fmla="*/ 3756453 h 3815910"/>
              <a:gd name="connsiteX4" fmla="*/ 34032 w 2085142"/>
              <a:gd name="connsiteY4" fmla="*/ 0 h 3815910"/>
              <a:gd name="connsiteX0" fmla="*/ 34032 w 2085142"/>
              <a:gd name="connsiteY0" fmla="*/ 0 h 3846356"/>
              <a:gd name="connsiteX1" fmla="*/ 2085142 w 2085142"/>
              <a:gd name="connsiteY1" fmla="*/ 65764 h 3846356"/>
              <a:gd name="connsiteX2" fmla="*/ 1592262 w 2085142"/>
              <a:gd name="connsiteY2" fmla="*/ 3846356 h 3846356"/>
              <a:gd name="connsiteX3" fmla="*/ 0 w 2085142"/>
              <a:gd name="connsiteY3" fmla="*/ 3756453 h 3846356"/>
              <a:gd name="connsiteX4" fmla="*/ 34032 w 2085142"/>
              <a:gd name="connsiteY4" fmla="*/ 0 h 3846356"/>
              <a:gd name="connsiteX0" fmla="*/ 34032 w 2006155"/>
              <a:gd name="connsiteY0" fmla="*/ 0 h 3846356"/>
              <a:gd name="connsiteX1" fmla="*/ 2006155 w 2006155"/>
              <a:gd name="connsiteY1" fmla="*/ 123068 h 3846356"/>
              <a:gd name="connsiteX2" fmla="*/ 1592262 w 2006155"/>
              <a:gd name="connsiteY2" fmla="*/ 3846356 h 3846356"/>
              <a:gd name="connsiteX3" fmla="*/ 0 w 2006155"/>
              <a:gd name="connsiteY3" fmla="*/ 3756453 h 3846356"/>
              <a:gd name="connsiteX4" fmla="*/ 34032 w 2006155"/>
              <a:gd name="connsiteY4" fmla="*/ 0 h 3846356"/>
              <a:gd name="connsiteX0" fmla="*/ 66631 w 2038754"/>
              <a:gd name="connsiteY0" fmla="*/ 0 h 3846356"/>
              <a:gd name="connsiteX1" fmla="*/ 2038754 w 2038754"/>
              <a:gd name="connsiteY1" fmla="*/ 123068 h 3846356"/>
              <a:gd name="connsiteX2" fmla="*/ 1624861 w 2038754"/>
              <a:gd name="connsiteY2" fmla="*/ 3846356 h 3846356"/>
              <a:gd name="connsiteX3" fmla="*/ 0 w 2038754"/>
              <a:gd name="connsiteY3" fmla="*/ 3800687 h 3846356"/>
              <a:gd name="connsiteX4" fmla="*/ 66631 w 2038754"/>
              <a:gd name="connsiteY4" fmla="*/ 0 h 3846356"/>
              <a:gd name="connsiteX0" fmla="*/ 94925 w 2067048"/>
              <a:gd name="connsiteY0" fmla="*/ 0 h 3846356"/>
              <a:gd name="connsiteX1" fmla="*/ 2067048 w 2067048"/>
              <a:gd name="connsiteY1" fmla="*/ 123068 h 3846356"/>
              <a:gd name="connsiteX2" fmla="*/ 1653155 w 2067048"/>
              <a:gd name="connsiteY2" fmla="*/ 3846356 h 3846356"/>
              <a:gd name="connsiteX3" fmla="*/ 0 w 2067048"/>
              <a:gd name="connsiteY3" fmla="*/ 3753582 h 3846356"/>
              <a:gd name="connsiteX4" fmla="*/ 94925 w 2067048"/>
              <a:gd name="connsiteY4" fmla="*/ 0 h 3846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7048" h="3846356">
                <a:moveTo>
                  <a:pt x="94925" y="0"/>
                </a:moveTo>
                <a:lnTo>
                  <a:pt x="2067048" y="123068"/>
                </a:lnTo>
                <a:lnTo>
                  <a:pt x="1653155" y="3846356"/>
                </a:lnTo>
                <a:lnTo>
                  <a:pt x="0" y="3753582"/>
                </a:lnTo>
                <a:lnTo>
                  <a:pt x="94925" y="0"/>
                </a:lnTo>
                <a:close/>
              </a:path>
            </a:pathLst>
          </a:custGeom>
          <a:solidFill>
            <a:srgbClr val="DDEAF6">
              <a:alpha val="10980"/>
            </a:srgbClr>
          </a:solidFill>
          <a:ln w="38100" cap="flat" cmpd="sng">
            <a:solidFill>
              <a:srgbClr val="DDEAF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273696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2609555" y="1108168"/>
            <a:ext cx="5974007" cy="4955458"/>
            <a:chOff x="1783645" y="0"/>
            <a:chExt cx="8748888" cy="6857999"/>
          </a:xfrm>
        </p:grpSpPr>
        <p:pic>
          <p:nvPicPr>
            <p:cNvPr id="7" name="Imagen 6">
              <a:extLst>
                <a:ext uri="{FF2B5EF4-FFF2-40B4-BE49-F238E27FC236}">
                  <a16:creationId xmlns:a16="http://schemas.microsoft.com/office/drawing/2014/main" id="{A2A67457-52D6-44EC-9132-B93B2AD438F3}"/>
                </a:ext>
              </a:extLst>
            </p:cNvPr>
            <p:cNvPicPr>
              <a:picLocks noChangeAspect="1"/>
            </p:cNvPicPr>
            <p:nvPr/>
          </p:nvPicPr>
          <p:blipFill rotWithShape="1">
            <a:blip r:embed="rId3"/>
            <a:srcRect r="50000"/>
            <a:stretch/>
          </p:blipFill>
          <p:spPr>
            <a:xfrm>
              <a:off x="1783645" y="0"/>
              <a:ext cx="8748888" cy="6857999"/>
            </a:xfrm>
            <a:prstGeom prst="rect">
              <a:avLst/>
            </a:prstGeom>
          </p:spPr>
        </p:pic>
        <p:sp>
          <p:nvSpPr>
            <p:cNvPr id="10" name="object 6"/>
            <p:cNvSpPr/>
            <p:nvPr/>
          </p:nvSpPr>
          <p:spPr>
            <a:xfrm>
              <a:off x="5363701" y="2646679"/>
              <a:ext cx="3610965" cy="390031"/>
            </a:xfrm>
            <a:custGeom>
              <a:avLst/>
              <a:gdLst/>
              <a:ahLst/>
              <a:cxnLst/>
              <a:rect l="l" t="t" r="r" b="b"/>
              <a:pathLst>
                <a:path w="2401570" h="254000">
                  <a:moveTo>
                    <a:pt x="171703" y="78866"/>
                  </a:moveTo>
                  <a:lnTo>
                    <a:pt x="0" y="173100"/>
                  </a:lnTo>
                  <a:lnTo>
                    <a:pt x="178434" y="254000"/>
                  </a:lnTo>
                  <a:lnTo>
                    <a:pt x="176233" y="196723"/>
                  </a:lnTo>
                  <a:lnTo>
                    <a:pt x="147065" y="196723"/>
                  </a:lnTo>
                  <a:lnTo>
                    <a:pt x="144779" y="138302"/>
                  </a:lnTo>
                  <a:lnTo>
                    <a:pt x="173945" y="137181"/>
                  </a:lnTo>
                  <a:lnTo>
                    <a:pt x="171703" y="78866"/>
                  </a:lnTo>
                  <a:close/>
                </a:path>
                <a:path w="2401570" h="254000">
                  <a:moveTo>
                    <a:pt x="173945" y="137181"/>
                  </a:moveTo>
                  <a:lnTo>
                    <a:pt x="144779" y="138302"/>
                  </a:lnTo>
                  <a:lnTo>
                    <a:pt x="147065" y="196723"/>
                  </a:lnTo>
                  <a:lnTo>
                    <a:pt x="176190" y="195602"/>
                  </a:lnTo>
                  <a:lnTo>
                    <a:pt x="173945" y="137181"/>
                  </a:lnTo>
                  <a:close/>
                </a:path>
                <a:path w="2401570" h="254000">
                  <a:moveTo>
                    <a:pt x="176190" y="195602"/>
                  </a:moveTo>
                  <a:lnTo>
                    <a:pt x="147065" y="196723"/>
                  </a:lnTo>
                  <a:lnTo>
                    <a:pt x="176233" y="196723"/>
                  </a:lnTo>
                  <a:lnTo>
                    <a:pt x="176190" y="195602"/>
                  </a:lnTo>
                  <a:close/>
                </a:path>
                <a:path w="2401570" h="254000">
                  <a:moveTo>
                    <a:pt x="2225247" y="58270"/>
                  </a:moveTo>
                  <a:lnTo>
                    <a:pt x="173945" y="137181"/>
                  </a:lnTo>
                  <a:lnTo>
                    <a:pt x="176190" y="195602"/>
                  </a:lnTo>
                  <a:lnTo>
                    <a:pt x="2227492" y="116692"/>
                  </a:lnTo>
                  <a:lnTo>
                    <a:pt x="2225247" y="58270"/>
                  </a:lnTo>
                  <a:close/>
                </a:path>
                <a:path w="2401570" h="254000">
                  <a:moveTo>
                    <a:pt x="2349259" y="57150"/>
                  </a:moveTo>
                  <a:lnTo>
                    <a:pt x="2254377" y="57150"/>
                  </a:lnTo>
                  <a:lnTo>
                    <a:pt x="2256663" y="115570"/>
                  </a:lnTo>
                  <a:lnTo>
                    <a:pt x="2227492" y="116692"/>
                  </a:lnTo>
                  <a:lnTo>
                    <a:pt x="2229739" y="175133"/>
                  </a:lnTo>
                  <a:lnTo>
                    <a:pt x="2401442" y="80772"/>
                  </a:lnTo>
                  <a:lnTo>
                    <a:pt x="2349259" y="57150"/>
                  </a:lnTo>
                  <a:close/>
                </a:path>
                <a:path w="2401570" h="254000">
                  <a:moveTo>
                    <a:pt x="2254377" y="57150"/>
                  </a:moveTo>
                  <a:lnTo>
                    <a:pt x="2225247" y="58270"/>
                  </a:lnTo>
                  <a:lnTo>
                    <a:pt x="2227492" y="116692"/>
                  </a:lnTo>
                  <a:lnTo>
                    <a:pt x="2256663" y="115570"/>
                  </a:lnTo>
                  <a:lnTo>
                    <a:pt x="2254377" y="57150"/>
                  </a:lnTo>
                  <a:close/>
                </a:path>
                <a:path w="2401570" h="254000">
                  <a:moveTo>
                    <a:pt x="2223007" y="0"/>
                  </a:moveTo>
                  <a:lnTo>
                    <a:pt x="2225247" y="58270"/>
                  </a:lnTo>
                  <a:lnTo>
                    <a:pt x="2254377" y="57150"/>
                  </a:lnTo>
                  <a:lnTo>
                    <a:pt x="2349259" y="57150"/>
                  </a:lnTo>
                  <a:lnTo>
                    <a:pt x="2223007" y="0"/>
                  </a:lnTo>
                  <a:close/>
                </a:path>
              </a:pathLst>
            </a:custGeom>
            <a:solidFill>
              <a:schemeClr val="tx1"/>
            </a:solidFill>
            <a:ln>
              <a:solidFill>
                <a:schemeClr val="tx1"/>
              </a:solidFill>
            </a:ln>
          </p:spPr>
          <p:txBody>
            <a:bodyPr wrap="square" lIns="0" tIns="0" rIns="0" bIns="0" rtlCol="0"/>
            <a:lstStyle/>
            <a:p>
              <a:endParaRPr/>
            </a:p>
          </p:txBody>
        </p:sp>
        <p:sp>
          <p:nvSpPr>
            <p:cNvPr id="11" name="object 7">
              <a:extLst>
                <a:ext uri="{FF2B5EF4-FFF2-40B4-BE49-F238E27FC236}">
                  <a16:creationId xmlns:a16="http://schemas.microsoft.com/office/drawing/2014/main" id="{A3441E09-A32A-4D8D-8585-8118AB97CECB}"/>
                </a:ext>
              </a:extLst>
            </p:cNvPr>
            <p:cNvSpPr/>
            <p:nvPr/>
          </p:nvSpPr>
          <p:spPr>
            <a:xfrm>
              <a:off x="5104129" y="1207769"/>
              <a:ext cx="896619" cy="853440"/>
            </a:xfrm>
            <a:custGeom>
              <a:avLst/>
              <a:gdLst/>
              <a:ahLst/>
              <a:cxnLst/>
              <a:rect l="l" t="t" r="r" b="b"/>
              <a:pathLst>
                <a:path w="896620" h="853439">
                  <a:moveTo>
                    <a:pt x="0" y="426719"/>
                  </a:moveTo>
                  <a:lnTo>
                    <a:pt x="2629" y="380217"/>
                  </a:lnTo>
                  <a:lnTo>
                    <a:pt x="10337" y="335166"/>
                  </a:lnTo>
                  <a:lnTo>
                    <a:pt x="22849" y="291827"/>
                  </a:lnTo>
                  <a:lnTo>
                    <a:pt x="39893" y="250461"/>
                  </a:lnTo>
                  <a:lnTo>
                    <a:pt x="61195" y="211327"/>
                  </a:lnTo>
                  <a:lnTo>
                    <a:pt x="86481" y="174686"/>
                  </a:lnTo>
                  <a:lnTo>
                    <a:pt x="115480" y="140798"/>
                  </a:lnTo>
                  <a:lnTo>
                    <a:pt x="147917" y="109923"/>
                  </a:lnTo>
                  <a:lnTo>
                    <a:pt x="183520" y="82320"/>
                  </a:lnTo>
                  <a:lnTo>
                    <a:pt x="222014" y="58250"/>
                  </a:lnTo>
                  <a:lnTo>
                    <a:pt x="263128" y="37974"/>
                  </a:lnTo>
                  <a:lnTo>
                    <a:pt x="306588" y="21750"/>
                  </a:lnTo>
                  <a:lnTo>
                    <a:pt x="352120" y="9840"/>
                  </a:lnTo>
                  <a:lnTo>
                    <a:pt x="399452" y="2503"/>
                  </a:lnTo>
                  <a:lnTo>
                    <a:pt x="448310" y="0"/>
                  </a:lnTo>
                  <a:lnTo>
                    <a:pt x="497167" y="2503"/>
                  </a:lnTo>
                  <a:lnTo>
                    <a:pt x="544499" y="9840"/>
                  </a:lnTo>
                  <a:lnTo>
                    <a:pt x="590031" y="21750"/>
                  </a:lnTo>
                  <a:lnTo>
                    <a:pt x="633491" y="37974"/>
                  </a:lnTo>
                  <a:lnTo>
                    <a:pt x="674605" y="58250"/>
                  </a:lnTo>
                  <a:lnTo>
                    <a:pt x="713099" y="82320"/>
                  </a:lnTo>
                  <a:lnTo>
                    <a:pt x="748702" y="109923"/>
                  </a:lnTo>
                  <a:lnTo>
                    <a:pt x="781139" y="140798"/>
                  </a:lnTo>
                  <a:lnTo>
                    <a:pt x="810138" y="174686"/>
                  </a:lnTo>
                  <a:lnTo>
                    <a:pt x="835424" y="211327"/>
                  </a:lnTo>
                  <a:lnTo>
                    <a:pt x="856726" y="250461"/>
                  </a:lnTo>
                  <a:lnTo>
                    <a:pt x="873770" y="291827"/>
                  </a:lnTo>
                  <a:lnTo>
                    <a:pt x="886282" y="335166"/>
                  </a:lnTo>
                  <a:lnTo>
                    <a:pt x="893990" y="380217"/>
                  </a:lnTo>
                  <a:lnTo>
                    <a:pt x="896620" y="426719"/>
                  </a:lnTo>
                  <a:lnTo>
                    <a:pt x="893990" y="473222"/>
                  </a:lnTo>
                  <a:lnTo>
                    <a:pt x="886282" y="518273"/>
                  </a:lnTo>
                  <a:lnTo>
                    <a:pt x="873770" y="561612"/>
                  </a:lnTo>
                  <a:lnTo>
                    <a:pt x="856726" y="602978"/>
                  </a:lnTo>
                  <a:lnTo>
                    <a:pt x="835424" y="642112"/>
                  </a:lnTo>
                  <a:lnTo>
                    <a:pt x="810138" y="678753"/>
                  </a:lnTo>
                  <a:lnTo>
                    <a:pt x="781139" y="712641"/>
                  </a:lnTo>
                  <a:lnTo>
                    <a:pt x="748702" y="743516"/>
                  </a:lnTo>
                  <a:lnTo>
                    <a:pt x="713099" y="771119"/>
                  </a:lnTo>
                  <a:lnTo>
                    <a:pt x="674605" y="795189"/>
                  </a:lnTo>
                  <a:lnTo>
                    <a:pt x="633491" y="815465"/>
                  </a:lnTo>
                  <a:lnTo>
                    <a:pt x="590031" y="831689"/>
                  </a:lnTo>
                  <a:lnTo>
                    <a:pt x="544499" y="843599"/>
                  </a:lnTo>
                  <a:lnTo>
                    <a:pt x="497167" y="850936"/>
                  </a:lnTo>
                  <a:lnTo>
                    <a:pt x="448310" y="853439"/>
                  </a:lnTo>
                  <a:lnTo>
                    <a:pt x="399452" y="850936"/>
                  </a:lnTo>
                  <a:lnTo>
                    <a:pt x="352120" y="843599"/>
                  </a:lnTo>
                  <a:lnTo>
                    <a:pt x="306588" y="831689"/>
                  </a:lnTo>
                  <a:lnTo>
                    <a:pt x="263128" y="815465"/>
                  </a:lnTo>
                  <a:lnTo>
                    <a:pt x="222014" y="795189"/>
                  </a:lnTo>
                  <a:lnTo>
                    <a:pt x="183520" y="771119"/>
                  </a:lnTo>
                  <a:lnTo>
                    <a:pt x="147917" y="743516"/>
                  </a:lnTo>
                  <a:lnTo>
                    <a:pt x="115480" y="712641"/>
                  </a:lnTo>
                  <a:lnTo>
                    <a:pt x="86481" y="678753"/>
                  </a:lnTo>
                  <a:lnTo>
                    <a:pt x="61195" y="642111"/>
                  </a:lnTo>
                  <a:lnTo>
                    <a:pt x="39893" y="602978"/>
                  </a:lnTo>
                  <a:lnTo>
                    <a:pt x="22849" y="561612"/>
                  </a:lnTo>
                  <a:lnTo>
                    <a:pt x="10337" y="518273"/>
                  </a:lnTo>
                  <a:lnTo>
                    <a:pt x="2629" y="473222"/>
                  </a:lnTo>
                  <a:lnTo>
                    <a:pt x="0" y="426719"/>
                  </a:lnTo>
                  <a:close/>
                </a:path>
              </a:pathLst>
            </a:custGeom>
            <a:noFill/>
            <a:ln w="38100">
              <a:solidFill>
                <a:schemeClr val="tx1"/>
              </a:solidFill>
            </a:ln>
          </p:spPr>
          <p:txBody>
            <a:bodyPr wrap="square" lIns="0" tIns="0" rIns="0" bIns="0" rtlCol="0"/>
            <a:lstStyle/>
            <a:p>
              <a:endParaRPr/>
            </a:p>
          </p:txBody>
        </p:sp>
        <p:sp>
          <p:nvSpPr>
            <p:cNvPr id="12" name="object 7">
              <a:extLst>
                <a:ext uri="{FF2B5EF4-FFF2-40B4-BE49-F238E27FC236}">
                  <a16:creationId xmlns:a16="http://schemas.microsoft.com/office/drawing/2014/main" id="{35BF8AEF-C8D2-4BC8-BAA6-0967A0A0DE18}"/>
                </a:ext>
              </a:extLst>
            </p:cNvPr>
            <p:cNvSpPr/>
            <p:nvPr/>
          </p:nvSpPr>
          <p:spPr>
            <a:xfrm>
              <a:off x="8078047" y="1214400"/>
              <a:ext cx="896619" cy="853440"/>
            </a:xfrm>
            <a:custGeom>
              <a:avLst/>
              <a:gdLst/>
              <a:ahLst/>
              <a:cxnLst/>
              <a:rect l="l" t="t" r="r" b="b"/>
              <a:pathLst>
                <a:path w="896620" h="853439">
                  <a:moveTo>
                    <a:pt x="0" y="426719"/>
                  </a:moveTo>
                  <a:lnTo>
                    <a:pt x="2629" y="380217"/>
                  </a:lnTo>
                  <a:lnTo>
                    <a:pt x="10337" y="335166"/>
                  </a:lnTo>
                  <a:lnTo>
                    <a:pt x="22849" y="291827"/>
                  </a:lnTo>
                  <a:lnTo>
                    <a:pt x="39893" y="250461"/>
                  </a:lnTo>
                  <a:lnTo>
                    <a:pt x="61195" y="211327"/>
                  </a:lnTo>
                  <a:lnTo>
                    <a:pt x="86481" y="174686"/>
                  </a:lnTo>
                  <a:lnTo>
                    <a:pt x="115480" y="140798"/>
                  </a:lnTo>
                  <a:lnTo>
                    <a:pt x="147917" y="109923"/>
                  </a:lnTo>
                  <a:lnTo>
                    <a:pt x="183520" y="82320"/>
                  </a:lnTo>
                  <a:lnTo>
                    <a:pt x="222014" y="58250"/>
                  </a:lnTo>
                  <a:lnTo>
                    <a:pt x="263128" y="37974"/>
                  </a:lnTo>
                  <a:lnTo>
                    <a:pt x="306588" y="21750"/>
                  </a:lnTo>
                  <a:lnTo>
                    <a:pt x="352120" y="9840"/>
                  </a:lnTo>
                  <a:lnTo>
                    <a:pt x="399452" y="2503"/>
                  </a:lnTo>
                  <a:lnTo>
                    <a:pt x="448310" y="0"/>
                  </a:lnTo>
                  <a:lnTo>
                    <a:pt x="497167" y="2503"/>
                  </a:lnTo>
                  <a:lnTo>
                    <a:pt x="544499" y="9840"/>
                  </a:lnTo>
                  <a:lnTo>
                    <a:pt x="590031" y="21750"/>
                  </a:lnTo>
                  <a:lnTo>
                    <a:pt x="633491" y="37974"/>
                  </a:lnTo>
                  <a:lnTo>
                    <a:pt x="674605" y="58250"/>
                  </a:lnTo>
                  <a:lnTo>
                    <a:pt x="713099" y="82320"/>
                  </a:lnTo>
                  <a:lnTo>
                    <a:pt x="748702" y="109923"/>
                  </a:lnTo>
                  <a:lnTo>
                    <a:pt x="781139" y="140798"/>
                  </a:lnTo>
                  <a:lnTo>
                    <a:pt x="810138" y="174686"/>
                  </a:lnTo>
                  <a:lnTo>
                    <a:pt x="835424" y="211327"/>
                  </a:lnTo>
                  <a:lnTo>
                    <a:pt x="856726" y="250461"/>
                  </a:lnTo>
                  <a:lnTo>
                    <a:pt x="873770" y="291827"/>
                  </a:lnTo>
                  <a:lnTo>
                    <a:pt x="886282" y="335166"/>
                  </a:lnTo>
                  <a:lnTo>
                    <a:pt x="893990" y="380217"/>
                  </a:lnTo>
                  <a:lnTo>
                    <a:pt x="896620" y="426719"/>
                  </a:lnTo>
                  <a:lnTo>
                    <a:pt x="893990" y="473222"/>
                  </a:lnTo>
                  <a:lnTo>
                    <a:pt x="886282" y="518273"/>
                  </a:lnTo>
                  <a:lnTo>
                    <a:pt x="873770" y="561612"/>
                  </a:lnTo>
                  <a:lnTo>
                    <a:pt x="856726" y="602978"/>
                  </a:lnTo>
                  <a:lnTo>
                    <a:pt x="835424" y="642112"/>
                  </a:lnTo>
                  <a:lnTo>
                    <a:pt x="810138" y="678753"/>
                  </a:lnTo>
                  <a:lnTo>
                    <a:pt x="781139" y="712641"/>
                  </a:lnTo>
                  <a:lnTo>
                    <a:pt x="748702" y="743516"/>
                  </a:lnTo>
                  <a:lnTo>
                    <a:pt x="713099" y="771119"/>
                  </a:lnTo>
                  <a:lnTo>
                    <a:pt x="674605" y="795189"/>
                  </a:lnTo>
                  <a:lnTo>
                    <a:pt x="633491" y="815465"/>
                  </a:lnTo>
                  <a:lnTo>
                    <a:pt x="590031" y="831689"/>
                  </a:lnTo>
                  <a:lnTo>
                    <a:pt x="544499" y="843599"/>
                  </a:lnTo>
                  <a:lnTo>
                    <a:pt x="497167" y="850936"/>
                  </a:lnTo>
                  <a:lnTo>
                    <a:pt x="448310" y="853439"/>
                  </a:lnTo>
                  <a:lnTo>
                    <a:pt x="399452" y="850936"/>
                  </a:lnTo>
                  <a:lnTo>
                    <a:pt x="352120" y="843599"/>
                  </a:lnTo>
                  <a:lnTo>
                    <a:pt x="306588" y="831689"/>
                  </a:lnTo>
                  <a:lnTo>
                    <a:pt x="263128" y="815465"/>
                  </a:lnTo>
                  <a:lnTo>
                    <a:pt x="222014" y="795189"/>
                  </a:lnTo>
                  <a:lnTo>
                    <a:pt x="183520" y="771119"/>
                  </a:lnTo>
                  <a:lnTo>
                    <a:pt x="147917" y="743516"/>
                  </a:lnTo>
                  <a:lnTo>
                    <a:pt x="115480" y="712641"/>
                  </a:lnTo>
                  <a:lnTo>
                    <a:pt x="86481" y="678753"/>
                  </a:lnTo>
                  <a:lnTo>
                    <a:pt x="61195" y="642111"/>
                  </a:lnTo>
                  <a:lnTo>
                    <a:pt x="39893" y="602978"/>
                  </a:lnTo>
                  <a:lnTo>
                    <a:pt x="22849" y="561612"/>
                  </a:lnTo>
                  <a:lnTo>
                    <a:pt x="10337" y="518273"/>
                  </a:lnTo>
                  <a:lnTo>
                    <a:pt x="2629" y="473222"/>
                  </a:lnTo>
                  <a:lnTo>
                    <a:pt x="0" y="426719"/>
                  </a:lnTo>
                  <a:close/>
                </a:path>
              </a:pathLst>
            </a:custGeom>
            <a:noFill/>
            <a:ln w="38100">
              <a:solidFill>
                <a:schemeClr val="tx1"/>
              </a:solidFill>
            </a:ln>
          </p:spPr>
          <p:txBody>
            <a:bodyPr wrap="square" lIns="0" tIns="0" rIns="0" bIns="0" rtlCol="0"/>
            <a:lstStyle/>
            <a:p>
              <a:endParaRPr/>
            </a:p>
          </p:txBody>
        </p:sp>
      </p:grpSp>
      <p:sp>
        <p:nvSpPr>
          <p:cNvPr id="9"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5"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2277394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3" name="object 4"/>
          <p:cNvSpPr/>
          <p:nvPr/>
        </p:nvSpPr>
        <p:spPr>
          <a:xfrm>
            <a:off x="1103085" y="1108168"/>
            <a:ext cx="10087429" cy="5031375"/>
          </a:xfrm>
          <a:prstGeom prst="rect">
            <a:avLst/>
          </a:prstGeom>
          <a:blipFill>
            <a:blip r:embed="rId3" cstate="print"/>
            <a:stretch>
              <a:fillRect/>
            </a:stretch>
          </a:blipFill>
        </p:spPr>
        <p:txBody>
          <a:bodyPr wrap="square" lIns="0" tIns="0" rIns="0" bIns="0" rtlCol="0"/>
          <a:lstStyle/>
          <a:p>
            <a:endParaRPr/>
          </a:p>
        </p:txBody>
      </p:sp>
      <p:sp>
        <p:nvSpPr>
          <p:cNvPr id="7"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2353645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9" name="Rectángulo 18"/>
          <p:cNvSpPr/>
          <p:nvPr/>
        </p:nvSpPr>
        <p:spPr>
          <a:xfrm>
            <a:off x="182506" y="2677549"/>
            <a:ext cx="3821121" cy="34263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5" name="Rectángulo 14"/>
          <p:cNvSpPr/>
          <p:nvPr/>
        </p:nvSpPr>
        <p:spPr>
          <a:xfrm>
            <a:off x="4166667" y="2677549"/>
            <a:ext cx="3644700" cy="34263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6" name="Rectángulo 15"/>
          <p:cNvSpPr/>
          <p:nvPr/>
        </p:nvSpPr>
        <p:spPr>
          <a:xfrm>
            <a:off x="7995892" y="2677549"/>
            <a:ext cx="3976055" cy="34263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Google Shape;107;p3">
            <a:extLst>
              <a:ext uri="{FF2B5EF4-FFF2-40B4-BE49-F238E27FC236}">
                <a16:creationId xmlns:a16="http://schemas.microsoft.com/office/drawing/2014/main" id="{BAF1249D-18C2-4802-BF2E-B40C5EF3F894}"/>
              </a:ext>
            </a:extLst>
          </p:cNvPr>
          <p:cNvSpPr/>
          <p:nvPr/>
        </p:nvSpPr>
        <p:spPr>
          <a:xfrm>
            <a:off x="-3" y="1686615"/>
            <a:ext cx="12192000" cy="85338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sp>
        <p:nvSpPr>
          <p:cNvPr id="7" name="Google Shape;108;p3">
            <a:extLst>
              <a:ext uri="{FF2B5EF4-FFF2-40B4-BE49-F238E27FC236}">
                <a16:creationId xmlns:a16="http://schemas.microsoft.com/office/drawing/2014/main" id="{77C161F0-F927-4903-8112-9CF332435D3D}"/>
              </a:ext>
            </a:extLst>
          </p:cNvPr>
          <p:cNvSpPr txBox="1"/>
          <p:nvPr/>
        </p:nvSpPr>
        <p:spPr>
          <a:xfrm>
            <a:off x="1131800" y="1861476"/>
            <a:ext cx="10661241" cy="461624"/>
          </a:xfrm>
          <a:prstGeom prst="rect">
            <a:avLst/>
          </a:prstGeom>
          <a:noFill/>
          <a:ln>
            <a:noFill/>
          </a:ln>
        </p:spPr>
        <p:txBody>
          <a:bodyPr spcFirstLastPara="1" wrap="square" lIns="91425" tIns="45700" rIns="91425" bIns="45700" anchor="t" anchorCtr="0">
            <a:spAutoFit/>
          </a:bodyPr>
          <a:lstStyle/>
          <a:p>
            <a:pPr lvl="0">
              <a:buSzPts val="4000"/>
            </a:pPr>
            <a:r>
              <a:rPr lang="es-PE" sz="2400" b="1" dirty="0">
                <a:solidFill>
                  <a:schemeClr val="lt1"/>
                </a:solidFill>
                <a:latin typeface="Arial" panose="020B0604020202020204" pitchFamily="34" charset="0"/>
                <a:cs typeface="Arial" panose="020B0604020202020204" pitchFamily="34" charset="0"/>
              </a:rPr>
              <a:t>CONTENIDO</a:t>
            </a:r>
          </a:p>
        </p:txBody>
      </p:sp>
      <p:sp>
        <p:nvSpPr>
          <p:cNvPr id="20" name="Rectángulo 19"/>
          <p:cNvSpPr/>
          <p:nvPr/>
        </p:nvSpPr>
        <p:spPr>
          <a:xfrm>
            <a:off x="426996" y="2806001"/>
            <a:ext cx="3332140" cy="1015663"/>
          </a:xfrm>
          <a:prstGeom prst="rect">
            <a:avLst/>
          </a:prstGeom>
        </p:spPr>
        <p:txBody>
          <a:bodyPr wrap="square">
            <a:spAutoFit/>
          </a:bodyPr>
          <a:lstStyle/>
          <a:p>
            <a:r>
              <a:rPr lang="es-PE" sz="2000" b="1" dirty="0"/>
              <a:t>Sesión 1:</a:t>
            </a:r>
          </a:p>
          <a:p>
            <a:endParaRPr lang="es-PE" sz="2000" b="1" u="sng" dirty="0"/>
          </a:p>
          <a:p>
            <a:pPr marL="342900" lvl="0" indent="-342900">
              <a:buFont typeface="Wingdings" panose="05000000000000000000" pitchFamily="2" charset="2"/>
              <a:buChar char="ü"/>
            </a:pPr>
            <a:r>
              <a:rPr lang="es-ES" sz="2000" dirty="0"/>
              <a:t>Tipos de suelo</a:t>
            </a:r>
          </a:p>
        </p:txBody>
      </p:sp>
      <p:sp>
        <p:nvSpPr>
          <p:cNvPr id="22" name="Rectángulo 21"/>
          <p:cNvSpPr/>
          <p:nvPr/>
        </p:nvSpPr>
        <p:spPr>
          <a:xfrm>
            <a:off x="4244650" y="2806001"/>
            <a:ext cx="3566717" cy="1938992"/>
          </a:xfrm>
          <a:prstGeom prst="rect">
            <a:avLst/>
          </a:prstGeom>
        </p:spPr>
        <p:txBody>
          <a:bodyPr wrap="square">
            <a:spAutoFit/>
          </a:bodyPr>
          <a:lstStyle/>
          <a:p>
            <a:r>
              <a:rPr lang="es-PE" sz="2000" b="1" dirty="0"/>
              <a:t>Sesión 2:</a:t>
            </a:r>
          </a:p>
          <a:p>
            <a:endParaRPr lang="es-PE" sz="2000" b="1" u="sng" dirty="0"/>
          </a:p>
          <a:p>
            <a:pPr marL="342900" lvl="0" indent="-342900">
              <a:buFont typeface="Wingdings" panose="05000000000000000000" pitchFamily="2" charset="2"/>
              <a:buChar char="ü"/>
            </a:pPr>
            <a:r>
              <a:rPr lang="es-ES" sz="2000" dirty="0"/>
              <a:t>Configuración estructural de una vivienda de albañilería confinada, según RNE E 0-70.</a:t>
            </a:r>
          </a:p>
        </p:txBody>
      </p:sp>
      <p:sp>
        <p:nvSpPr>
          <p:cNvPr id="24" name="Rectángulo 23"/>
          <p:cNvSpPr/>
          <p:nvPr/>
        </p:nvSpPr>
        <p:spPr>
          <a:xfrm>
            <a:off x="8220705" y="2806001"/>
            <a:ext cx="3751242" cy="1631216"/>
          </a:xfrm>
          <a:prstGeom prst="rect">
            <a:avLst/>
          </a:prstGeom>
        </p:spPr>
        <p:txBody>
          <a:bodyPr wrap="square">
            <a:spAutoFit/>
          </a:bodyPr>
          <a:lstStyle/>
          <a:p>
            <a:r>
              <a:rPr lang="es-PE" sz="2000" b="1" dirty="0"/>
              <a:t>Sesión 3:</a:t>
            </a:r>
          </a:p>
          <a:p>
            <a:endParaRPr lang="es-PE" sz="2000" b="1" u="sng" dirty="0"/>
          </a:p>
          <a:p>
            <a:pPr marL="342900" indent="-342900">
              <a:buFont typeface="Wingdings" panose="05000000000000000000" pitchFamily="2" charset="2"/>
              <a:buChar char="ü"/>
            </a:pPr>
            <a:r>
              <a:rPr lang="es-PE" sz="2000" dirty="0"/>
              <a:t>Proceso constructivo de muros para albañilería confinada.</a:t>
            </a:r>
          </a:p>
        </p:txBody>
      </p:sp>
      <p:pic>
        <p:nvPicPr>
          <p:cNvPr id="2050" name="Picture 2" descr="contenido del sitio web icono de color rgb 2307595 Vector en Vecteez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082" b="81122" l="18061" r="83571">
                        <a14:foregroundMark x1="39286" y1="34592" x2="39286" y2="34592"/>
                        <a14:foregroundMark x1="46939" y1="35102" x2="46939" y2="35102"/>
                        <a14:foregroundMark x1="45918" y1="42959" x2="45918" y2="42959"/>
                        <a14:foregroundMark x1="45918" y1="49184" x2="45918" y2="49184"/>
                        <a14:foregroundMark x1="51531" y1="55612" x2="51531" y2="55612"/>
                        <a14:foregroundMark x1="76939" y1="45714" x2="76939" y2="45714"/>
                        <a14:foregroundMark x1="77143" y1="42245" x2="76939" y2="46837"/>
                        <a14:foregroundMark x1="35816" y1="30918" x2="35306" y2="57245"/>
                        <a14:foregroundMark x1="42551" y1="30714" x2="59592" y2="31633"/>
                        <a14:foregroundMark x1="41837" y1="36735" x2="60714" y2="37347"/>
                        <a14:foregroundMark x1="39490" y1="51531" x2="60714" y2="52449"/>
                        <a14:foregroundMark x1="54082" y1="45918" x2="54082" y2="45918"/>
                        <a14:foregroundMark x1="58878" y1="43367" x2="58878" y2="43367"/>
                        <a14:foregroundMark x1="45510" y1="56837" x2="45510" y2="56837"/>
                        <a14:foregroundMark x1="24490" y1="41327" x2="24490" y2="41327"/>
                        <a14:foregroundMark x1="45000" y1="21224" x2="45000" y2="21224"/>
                        <a14:foregroundMark x1="34184" y1="21429" x2="33980" y2="21429"/>
                        <a14:foregroundMark x1="33469" y1="21429" x2="33469" y2="21429"/>
                        <a14:foregroundMark x1="47347" y1="21020" x2="63980" y2="21020"/>
                        <a14:foregroundMark x1="44082" y1="76939" x2="44082" y2="76939"/>
                        <a14:foregroundMark x1="42551" y1="71327" x2="42551" y2="71327"/>
                        <a14:backgroundMark x1="29898" y1="23469" x2="29898" y2="68673"/>
                        <a14:backgroundMark x1="28265" y1="22959" x2="27857" y2="70816"/>
                        <a14:backgroundMark x1="67755" y1="40102" x2="79286" y2="38776"/>
                        <a14:backgroundMark x1="70408" y1="33163" x2="75714" y2="31429"/>
                        <a14:backgroundMark x1="70204" y1="28571" x2="70204" y2="37143"/>
                        <a14:backgroundMark x1="76633" y1="29592" x2="70612" y2="37653"/>
                        <a14:backgroundMark x1="69796" y1="53571" x2="69796" y2="67755"/>
                        <a14:backgroundMark x1="76837" y1="54286" x2="77245" y2="68163"/>
                        <a14:backgroundMark x1="78367" y1="65816" x2="11224" y2="67143"/>
                        <a14:backgroundMark x1="32041" y1="70408" x2="58878" y2="69286"/>
                        <a14:backgroundMark x1="29184" y1="72653" x2="60204" y2="72653"/>
                        <a14:backgroundMark x1="73469" y1="51837" x2="80408" y2="51837"/>
                        <a14:backgroundMark x1="67245" y1="28980" x2="67245" y2="35204"/>
                        <a14:backgroundMark x1="66633" y1="63265" x2="66633" y2="64694"/>
                        <a14:backgroundMark x1="66633" y1="28469" x2="66633" y2="38061"/>
                        <a14:backgroundMark x1="72347" y1="50918" x2="75000" y2="51327"/>
                        <a14:backgroundMark x1="79898" y1="51122" x2="74388" y2="51837"/>
                        <a14:backgroundMark x1="71327" y1="40714" x2="80408" y2="40306"/>
                      </a14:backgroundRemoval>
                    </a14:imgEffect>
                    <a14:imgEffect>
                      <a14:colorTemperature colorTemp="11200"/>
                    </a14:imgEffect>
                  </a14:imgLayer>
                </a14:imgProps>
              </a:ext>
              <a:ext uri="{28A0092B-C50C-407E-A947-70E740481C1C}">
                <a14:useLocalDpi xmlns:a14="http://schemas.microsoft.com/office/drawing/2010/main" val="0"/>
              </a:ext>
            </a:extLst>
          </a:blip>
          <a:srcRect l="31604" t="19113" r="16375" b="35340"/>
          <a:stretch/>
        </p:blipFill>
        <p:spPr bwMode="auto">
          <a:xfrm flipH="1">
            <a:off x="257125" y="1760326"/>
            <a:ext cx="758297" cy="663924"/>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r>
              <a:rPr lang="es-ES" sz="1800" b="1" dirty="0">
                <a:solidFill>
                  <a:schemeClr val="tx1"/>
                </a:solidFill>
                <a:latin typeface="Calibri"/>
                <a:ea typeface="Calibri"/>
                <a:cs typeface="Calibri"/>
                <a:sym typeface="Calibri"/>
              </a:rPr>
              <a:t>IDENTIFICACIÓN DE LA CONFIGURACIÓN Y CONSTRUCCIÓN DE MUROS PARA UNA VIVIENDA DE ALBAÑILERÍA CONFINADA</a:t>
            </a:r>
          </a:p>
        </p:txBody>
      </p:sp>
    </p:spTree>
    <p:extLst>
      <p:ext uri="{BB962C8B-B14F-4D97-AF65-F5344CB8AC3E}">
        <p14:creationId xmlns:p14="http://schemas.microsoft.com/office/powerpoint/2010/main" val="1532440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339472" y="1292793"/>
            <a:ext cx="11471711" cy="4692209"/>
            <a:chOff x="141169" y="1083251"/>
            <a:chExt cx="11991446" cy="5633701"/>
          </a:xfrm>
        </p:grpSpPr>
        <p:pic>
          <p:nvPicPr>
            <p:cNvPr id="11" name="Imagen 10">
              <a:extLst>
                <a:ext uri="{FF2B5EF4-FFF2-40B4-BE49-F238E27FC236}">
                  <a16:creationId xmlns:a16="http://schemas.microsoft.com/office/drawing/2014/main" id="{C0EC7125-8938-4AE6-AA05-3F07CF1CA11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23913"/>
            <a:stretch/>
          </p:blipFill>
          <p:spPr>
            <a:xfrm>
              <a:off x="1586633" y="1083251"/>
              <a:ext cx="8990850" cy="5633699"/>
            </a:xfrm>
            <a:prstGeom prst="rect">
              <a:avLst/>
            </a:prstGeom>
          </p:spPr>
        </p:pic>
        <p:sp>
          <p:nvSpPr>
            <p:cNvPr id="12" name="CuadroTexto 11">
              <a:extLst>
                <a:ext uri="{FF2B5EF4-FFF2-40B4-BE49-F238E27FC236}">
                  <a16:creationId xmlns:a16="http://schemas.microsoft.com/office/drawing/2014/main" id="{90B15CFC-E70A-4BBA-B8B4-D6ABD3828EAF}"/>
                </a:ext>
              </a:extLst>
            </p:cNvPr>
            <p:cNvSpPr txBox="1"/>
            <p:nvPr/>
          </p:nvSpPr>
          <p:spPr>
            <a:xfrm>
              <a:off x="10743920" y="5005574"/>
              <a:ext cx="1388695" cy="738664"/>
            </a:xfrm>
            <a:prstGeom prst="rect">
              <a:avLst/>
            </a:prstGeom>
            <a:solidFill>
              <a:srgbClr val="A9D18E">
                <a:alpha val="67000"/>
              </a:srgbClr>
            </a:solidFill>
            <a:ln w="28575">
              <a:noFill/>
            </a:ln>
          </p:spPr>
          <p:txBody>
            <a:bodyPr wrap="square" rtlCol="0">
              <a:spAutoFit/>
            </a:bodyPr>
            <a:lstStyle>
              <a:defPPr>
                <a:defRPr lang="es-PE"/>
              </a:defPPr>
              <a:lvl1pPr algn="ctr"/>
            </a:lstStyle>
            <a:p>
              <a:r>
                <a:rPr lang="es-PE" dirty="0"/>
                <a:t>Verificar proporción en altura</a:t>
              </a:r>
            </a:p>
          </p:txBody>
        </p:sp>
        <p:sp>
          <p:nvSpPr>
            <p:cNvPr id="13" name="Rectángulo 12">
              <a:extLst>
                <a:ext uri="{FF2B5EF4-FFF2-40B4-BE49-F238E27FC236}">
                  <a16:creationId xmlns:a16="http://schemas.microsoft.com/office/drawing/2014/main" id="{9654ED95-8FBE-443C-A64E-F0D4F3EC0950}"/>
                </a:ext>
              </a:extLst>
            </p:cNvPr>
            <p:cNvSpPr/>
            <p:nvPr/>
          </p:nvSpPr>
          <p:spPr>
            <a:xfrm rot="21447939">
              <a:off x="5293029" y="2168358"/>
              <a:ext cx="382390" cy="4478765"/>
            </a:xfrm>
            <a:prstGeom prst="rect">
              <a:avLst/>
            </a:prstGeom>
            <a:ln w="38100">
              <a:solidFill>
                <a:srgbClr val="FF0066"/>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14" name="Rectángulo 13">
              <a:extLst>
                <a:ext uri="{FF2B5EF4-FFF2-40B4-BE49-F238E27FC236}">
                  <a16:creationId xmlns:a16="http://schemas.microsoft.com/office/drawing/2014/main" id="{3D9967CA-C3D9-42C3-86AD-3EAEC9357203}"/>
                </a:ext>
              </a:extLst>
            </p:cNvPr>
            <p:cNvSpPr/>
            <p:nvPr/>
          </p:nvSpPr>
          <p:spPr>
            <a:xfrm rot="5912749">
              <a:off x="2865434" y="2169103"/>
              <a:ext cx="365075" cy="2004486"/>
            </a:xfrm>
            <a:prstGeom prst="rect">
              <a:avLst/>
            </a:prstGeom>
            <a:ln w="38100">
              <a:solidFill>
                <a:srgbClr val="FF0066"/>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solidFill>
                  <a:schemeClr val="tx1"/>
                </a:solidFill>
              </a:endParaRPr>
            </a:p>
          </p:txBody>
        </p:sp>
        <p:sp>
          <p:nvSpPr>
            <p:cNvPr id="16" name="CuadroTexto 15">
              <a:extLst>
                <a:ext uri="{FF2B5EF4-FFF2-40B4-BE49-F238E27FC236}">
                  <a16:creationId xmlns:a16="http://schemas.microsoft.com/office/drawing/2014/main" id="{7296B9FD-2590-447F-8C80-101634E1F3D0}"/>
                </a:ext>
              </a:extLst>
            </p:cNvPr>
            <p:cNvSpPr txBox="1"/>
            <p:nvPr/>
          </p:nvSpPr>
          <p:spPr>
            <a:xfrm>
              <a:off x="141169" y="5638041"/>
              <a:ext cx="1375111" cy="523220"/>
            </a:xfrm>
            <a:prstGeom prst="rect">
              <a:avLst/>
            </a:prstGeom>
            <a:solidFill>
              <a:srgbClr val="FF4747">
                <a:alpha val="53000"/>
              </a:srgbClr>
            </a:solidFill>
            <a:ln w="28575">
              <a:noFill/>
            </a:ln>
          </p:spPr>
          <p:txBody>
            <a:bodyPr wrap="square" rtlCol="0">
              <a:spAutoFit/>
            </a:bodyPr>
            <a:lstStyle>
              <a:defPPr>
                <a:defRPr lang="es-PE"/>
              </a:defPPr>
              <a:lvl1pPr algn="ctr"/>
            </a:lstStyle>
            <a:p>
              <a:r>
                <a:rPr lang="es-PE" dirty="0"/>
                <a:t>Continuidad de columna</a:t>
              </a:r>
            </a:p>
          </p:txBody>
        </p:sp>
        <p:sp>
          <p:nvSpPr>
            <p:cNvPr id="18" name="CuadroTexto 17">
              <a:extLst>
                <a:ext uri="{FF2B5EF4-FFF2-40B4-BE49-F238E27FC236}">
                  <a16:creationId xmlns:a16="http://schemas.microsoft.com/office/drawing/2014/main" id="{3F0D6E2F-260B-4E21-A233-D555264D3CC6}"/>
                </a:ext>
              </a:extLst>
            </p:cNvPr>
            <p:cNvSpPr txBox="1"/>
            <p:nvPr/>
          </p:nvSpPr>
          <p:spPr>
            <a:xfrm>
              <a:off x="149876" y="4743291"/>
              <a:ext cx="1366404" cy="307777"/>
            </a:xfrm>
            <a:prstGeom prst="rect">
              <a:avLst/>
            </a:prstGeom>
            <a:solidFill>
              <a:srgbClr val="A9D18E"/>
            </a:solidFill>
            <a:ln w="28575">
              <a:noFill/>
            </a:ln>
          </p:spPr>
          <p:txBody>
            <a:bodyPr wrap="square" rtlCol="0">
              <a:spAutoFit/>
            </a:bodyPr>
            <a:lstStyle>
              <a:defPPr>
                <a:defRPr lang="es-PE"/>
              </a:defPPr>
              <a:lvl1pPr algn="ctr"/>
            </a:lstStyle>
            <a:p>
              <a:r>
                <a:rPr lang="es-PE" dirty="0"/>
                <a:t>Forma de L</a:t>
              </a:r>
            </a:p>
          </p:txBody>
        </p:sp>
        <p:sp>
          <p:nvSpPr>
            <p:cNvPr id="19" name="CuadroTexto 18">
              <a:extLst>
                <a:ext uri="{FF2B5EF4-FFF2-40B4-BE49-F238E27FC236}">
                  <a16:creationId xmlns:a16="http://schemas.microsoft.com/office/drawing/2014/main" id="{58BD6436-CEE9-4ADC-BA70-61CED151702E}"/>
                </a:ext>
              </a:extLst>
            </p:cNvPr>
            <p:cNvSpPr txBox="1"/>
            <p:nvPr/>
          </p:nvSpPr>
          <p:spPr>
            <a:xfrm>
              <a:off x="149876" y="1784495"/>
              <a:ext cx="1296271" cy="307777"/>
            </a:xfrm>
            <a:prstGeom prst="rect">
              <a:avLst/>
            </a:prstGeom>
            <a:solidFill>
              <a:srgbClr val="FFC000">
                <a:alpha val="66000"/>
              </a:srgbClr>
            </a:solidFill>
            <a:ln w="28575">
              <a:noFill/>
            </a:ln>
          </p:spPr>
          <p:txBody>
            <a:bodyPr wrap="square" rtlCol="0">
              <a:spAutoFit/>
            </a:bodyPr>
            <a:lstStyle/>
            <a:p>
              <a:pPr algn="ctr"/>
              <a:r>
                <a:rPr lang="es-PE" dirty="0"/>
                <a:t>Irregularidad</a:t>
              </a:r>
            </a:p>
          </p:txBody>
        </p:sp>
        <p:grpSp>
          <p:nvGrpSpPr>
            <p:cNvPr id="20" name="Grupo 19">
              <a:extLst>
                <a:ext uri="{FF2B5EF4-FFF2-40B4-BE49-F238E27FC236}">
                  <a16:creationId xmlns:a16="http://schemas.microsoft.com/office/drawing/2014/main" id="{1659244C-2C30-4029-985E-C605A646DEDC}"/>
                </a:ext>
              </a:extLst>
            </p:cNvPr>
            <p:cNvGrpSpPr/>
            <p:nvPr/>
          </p:nvGrpSpPr>
          <p:grpSpPr>
            <a:xfrm>
              <a:off x="1529865" y="2781388"/>
              <a:ext cx="7474924" cy="1565713"/>
              <a:chOff x="2098194" y="1575179"/>
              <a:chExt cx="6817237" cy="1616716"/>
            </a:xfrm>
          </p:grpSpPr>
          <p:cxnSp>
            <p:nvCxnSpPr>
              <p:cNvPr id="22" name="Conector recto 21">
                <a:extLst>
                  <a:ext uri="{FF2B5EF4-FFF2-40B4-BE49-F238E27FC236}">
                    <a16:creationId xmlns:a16="http://schemas.microsoft.com/office/drawing/2014/main" id="{4B693FA6-FA95-4C7E-9CBB-18AA6BCF2CA1}"/>
                  </a:ext>
                </a:extLst>
              </p:cNvPr>
              <p:cNvCxnSpPr>
                <a:cxnSpLocks/>
              </p:cNvCxnSpPr>
              <p:nvPr/>
            </p:nvCxnSpPr>
            <p:spPr>
              <a:xfrm flipV="1">
                <a:off x="2098194" y="2795859"/>
                <a:ext cx="484251" cy="396036"/>
              </a:xfrm>
              <a:prstGeom prst="line">
                <a:avLst/>
              </a:prstGeom>
              <a:ln w="381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9EFD2867-A6E3-447E-89EB-B6D1E5901A21}"/>
                  </a:ext>
                </a:extLst>
              </p:cNvPr>
              <p:cNvCxnSpPr>
                <a:cxnSpLocks/>
              </p:cNvCxnSpPr>
              <p:nvPr/>
            </p:nvCxnSpPr>
            <p:spPr>
              <a:xfrm>
                <a:off x="2646709" y="2824980"/>
                <a:ext cx="1677752" cy="168897"/>
              </a:xfrm>
              <a:prstGeom prst="line">
                <a:avLst/>
              </a:prstGeom>
              <a:ln w="381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4CE6FC8F-5164-4E05-B3E3-C2AC278A3A73}"/>
                  </a:ext>
                </a:extLst>
              </p:cNvPr>
              <p:cNvCxnSpPr>
                <a:cxnSpLocks/>
              </p:cNvCxnSpPr>
              <p:nvPr/>
            </p:nvCxnSpPr>
            <p:spPr>
              <a:xfrm flipV="1">
                <a:off x="4348588" y="1575179"/>
                <a:ext cx="2024812" cy="1412917"/>
              </a:xfrm>
              <a:prstGeom prst="line">
                <a:avLst/>
              </a:prstGeom>
              <a:ln w="381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9D54D101-4718-48F7-8700-EBAC8703E311}"/>
                  </a:ext>
                </a:extLst>
              </p:cNvPr>
              <p:cNvCxnSpPr>
                <a:cxnSpLocks/>
              </p:cNvCxnSpPr>
              <p:nvPr/>
            </p:nvCxnSpPr>
            <p:spPr>
              <a:xfrm>
                <a:off x="6403678" y="1592920"/>
                <a:ext cx="2511753" cy="413774"/>
              </a:xfrm>
              <a:prstGeom prst="line">
                <a:avLst/>
              </a:prstGeom>
              <a:ln w="38100">
                <a:solidFill>
                  <a:srgbClr val="00FFFF"/>
                </a:solidFill>
                <a:prstDash val="dash"/>
              </a:ln>
            </p:spPr>
            <p:style>
              <a:lnRef idx="1">
                <a:schemeClr val="accent1"/>
              </a:lnRef>
              <a:fillRef idx="0">
                <a:schemeClr val="accent1"/>
              </a:fillRef>
              <a:effectRef idx="0">
                <a:schemeClr val="accent1"/>
              </a:effectRef>
              <a:fontRef idx="minor">
                <a:schemeClr val="tx1"/>
              </a:fontRef>
            </p:style>
          </p:cxnSp>
        </p:grpSp>
        <p:grpSp>
          <p:nvGrpSpPr>
            <p:cNvPr id="26" name="Grupo 25">
              <a:extLst>
                <a:ext uri="{FF2B5EF4-FFF2-40B4-BE49-F238E27FC236}">
                  <a16:creationId xmlns:a16="http://schemas.microsoft.com/office/drawing/2014/main" id="{1CECF302-14FF-406F-B0C9-4CA6C2AF3E2E}"/>
                </a:ext>
              </a:extLst>
            </p:cNvPr>
            <p:cNvGrpSpPr/>
            <p:nvPr/>
          </p:nvGrpSpPr>
          <p:grpSpPr>
            <a:xfrm>
              <a:off x="2088864" y="4818356"/>
              <a:ext cx="7338378" cy="629971"/>
              <a:chOff x="2613645" y="2039635"/>
              <a:chExt cx="6692705" cy="650492"/>
            </a:xfrm>
          </p:grpSpPr>
          <p:cxnSp>
            <p:nvCxnSpPr>
              <p:cNvPr id="27" name="Conector recto 26">
                <a:extLst>
                  <a:ext uri="{FF2B5EF4-FFF2-40B4-BE49-F238E27FC236}">
                    <a16:creationId xmlns:a16="http://schemas.microsoft.com/office/drawing/2014/main" id="{CD681AD3-F97D-43F7-9211-910BE5403978}"/>
                  </a:ext>
                </a:extLst>
              </p:cNvPr>
              <p:cNvCxnSpPr>
                <a:cxnSpLocks/>
              </p:cNvCxnSpPr>
              <p:nvPr/>
            </p:nvCxnSpPr>
            <p:spPr>
              <a:xfrm>
                <a:off x="2613645" y="2670635"/>
                <a:ext cx="1676315" cy="19492"/>
              </a:xfrm>
              <a:prstGeom prst="line">
                <a:avLst/>
              </a:prstGeom>
              <a:ln w="381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05BC9A66-D687-45F9-A60B-79186C513F05}"/>
                  </a:ext>
                </a:extLst>
              </p:cNvPr>
              <p:cNvCxnSpPr>
                <a:cxnSpLocks/>
              </p:cNvCxnSpPr>
              <p:nvPr/>
            </p:nvCxnSpPr>
            <p:spPr>
              <a:xfrm flipV="1">
                <a:off x="4417820" y="2039635"/>
                <a:ext cx="2152658" cy="650492"/>
              </a:xfrm>
              <a:prstGeom prst="line">
                <a:avLst/>
              </a:prstGeom>
              <a:ln w="38100">
                <a:solidFill>
                  <a:srgbClr val="00FFFF"/>
                </a:solidFill>
                <a:prstDash val="dash"/>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B9E8B357-506A-40E4-907B-8FACE2E3FA1B}"/>
                  </a:ext>
                </a:extLst>
              </p:cNvPr>
              <p:cNvCxnSpPr>
                <a:cxnSpLocks/>
              </p:cNvCxnSpPr>
              <p:nvPr/>
            </p:nvCxnSpPr>
            <p:spPr>
              <a:xfrm>
                <a:off x="6594604" y="2039635"/>
                <a:ext cx="2711746" cy="183764"/>
              </a:xfrm>
              <a:prstGeom prst="line">
                <a:avLst/>
              </a:prstGeom>
              <a:ln w="38100">
                <a:solidFill>
                  <a:srgbClr val="00FFFF"/>
                </a:solidFill>
                <a:prstDash val="dash"/>
              </a:ln>
            </p:spPr>
            <p:style>
              <a:lnRef idx="1">
                <a:schemeClr val="accent1"/>
              </a:lnRef>
              <a:fillRef idx="0">
                <a:schemeClr val="accent1"/>
              </a:fillRef>
              <a:effectRef idx="0">
                <a:schemeClr val="accent1"/>
              </a:effectRef>
              <a:fontRef idx="minor">
                <a:schemeClr val="tx1"/>
              </a:fontRef>
            </p:style>
          </p:cxnSp>
        </p:grpSp>
        <p:cxnSp>
          <p:nvCxnSpPr>
            <p:cNvPr id="30" name="Conector recto de flecha 29">
              <a:extLst>
                <a:ext uri="{FF2B5EF4-FFF2-40B4-BE49-F238E27FC236}">
                  <a16:creationId xmlns:a16="http://schemas.microsoft.com/office/drawing/2014/main" id="{2AB78F64-4680-4C1F-8DC1-76F0E6001CC1}"/>
                </a:ext>
              </a:extLst>
            </p:cNvPr>
            <p:cNvCxnSpPr>
              <a:cxnSpLocks/>
              <a:stCxn id="16" idx="3"/>
            </p:cNvCxnSpPr>
            <p:nvPr/>
          </p:nvCxnSpPr>
          <p:spPr>
            <a:xfrm>
              <a:off x="1516280" y="5899651"/>
              <a:ext cx="3730982" cy="39184"/>
            </a:xfrm>
            <a:prstGeom prst="straightConnector1">
              <a:avLst/>
            </a:prstGeom>
            <a:ln w="28575">
              <a:solidFill>
                <a:srgbClr val="FF0066"/>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id="{52F51A71-F41F-41CF-AB7A-6F423A97D3FF}"/>
                </a:ext>
              </a:extLst>
            </p:cNvPr>
            <p:cNvCxnSpPr>
              <a:cxnSpLocks/>
              <a:stCxn id="18" idx="3"/>
            </p:cNvCxnSpPr>
            <p:nvPr/>
          </p:nvCxnSpPr>
          <p:spPr>
            <a:xfrm flipV="1">
              <a:off x="1516280" y="4101202"/>
              <a:ext cx="1207058" cy="745469"/>
            </a:xfrm>
            <a:prstGeom prst="straightConnector1">
              <a:avLst/>
            </a:prstGeom>
            <a:ln w="28575">
              <a:solidFill>
                <a:srgbClr val="00FFFF"/>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id="{FC7D3DF3-0D80-45F5-B2E9-CC2475CB11C2}"/>
                </a:ext>
              </a:extLst>
            </p:cNvPr>
            <p:cNvCxnSpPr>
              <a:cxnSpLocks/>
              <a:stCxn id="18" idx="3"/>
            </p:cNvCxnSpPr>
            <p:nvPr/>
          </p:nvCxnSpPr>
          <p:spPr>
            <a:xfrm>
              <a:off x="1516280" y="4846671"/>
              <a:ext cx="995683" cy="488540"/>
            </a:xfrm>
            <a:prstGeom prst="straightConnector1">
              <a:avLst/>
            </a:prstGeom>
            <a:ln w="28575">
              <a:solidFill>
                <a:srgbClr val="00FFFF"/>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F16BAD74-A416-49E6-9B39-C9EB3828F85A}"/>
                </a:ext>
              </a:extLst>
            </p:cNvPr>
            <p:cNvSpPr txBox="1"/>
            <p:nvPr/>
          </p:nvSpPr>
          <p:spPr>
            <a:xfrm>
              <a:off x="145588" y="3136440"/>
              <a:ext cx="1375111" cy="307777"/>
            </a:xfrm>
            <a:prstGeom prst="rect">
              <a:avLst/>
            </a:prstGeom>
            <a:solidFill>
              <a:srgbClr val="A9D18E"/>
            </a:solidFill>
            <a:ln w="28575">
              <a:noFill/>
            </a:ln>
          </p:spPr>
          <p:txBody>
            <a:bodyPr wrap="square" rtlCol="0">
              <a:spAutoFit/>
            </a:bodyPr>
            <a:lstStyle>
              <a:defPPr>
                <a:defRPr lang="es-PE"/>
              </a:defPPr>
              <a:lvl1pPr algn="ctr"/>
            </a:lstStyle>
            <a:p>
              <a:r>
                <a:rPr lang="es-PE" dirty="0"/>
                <a:t>Falta viga</a:t>
              </a:r>
            </a:p>
          </p:txBody>
        </p:sp>
        <p:cxnSp>
          <p:nvCxnSpPr>
            <p:cNvPr id="34" name="Conector recto de flecha 33">
              <a:extLst>
                <a:ext uri="{FF2B5EF4-FFF2-40B4-BE49-F238E27FC236}">
                  <a16:creationId xmlns:a16="http://schemas.microsoft.com/office/drawing/2014/main" id="{841FB655-0584-4BC4-8B67-45985F19EC06}"/>
                </a:ext>
              </a:extLst>
            </p:cNvPr>
            <p:cNvCxnSpPr>
              <a:cxnSpLocks/>
              <a:stCxn id="33" idx="3"/>
            </p:cNvCxnSpPr>
            <p:nvPr/>
          </p:nvCxnSpPr>
          <p:spPr>
            <a:xfrm flipV="1">
              <a:off x="1520699" y="3098470"/>
              <a:ext cx="467086" cy="191859"/>
            </a:xfrm>
            <a:prstGeom prst="straightConnector1">
              <a:avLst/>
            </a:prstGeom>
            <a:ln w="28575">
              <a:solidFill>
                <a:srgbClr val="FF0066"/>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2AFB70C3-CAE2-419B-8249-BD7F5FD3DC41}"/>
                </a:ext>
              </a:extLst>
            </p:cNvPr>
            <p:cNvCxnSpPr>
              <a:cxnSpLocks/>
            </p:cNvCxnSpPr>
            <p:nvPr/>
          </p:nvCxnSpPr>
          <p:spPr>
            <a:xfrm flipV="1">
              <a:off x="6240753" y="6535318"/>
              <a:ext cx="2829862" cy="76526"/>
            </a:xfrm>
            <a:prstGeom prst="line">
              <a:avLst/>
            </a:prstGeom>
            <a:ln w="38100">
              <a:solidFill>
                <a:srgbClr val="66FF33"/>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75BD7C1D-3ECF-42DC-9232-E555DF5B7ECC}"/>
                </a:ext>
              </a:extLst>
            </p:cNvPr>
            <p:cNvCxnSpPr>
              <a:cxnSpLocks/>
            </p:cNvCxnSpPr>
            <p:nvPr/>
          </p:nvCxnSpPr>
          <p:spPr>
            <a:xfrm>
              <a:off x="5856073" y="1975876"/>
              <a:ext cx="318746" cy="4635968"/>
            </a:xfrm>
            <a:prstGeom prst="line">
              <a:avLst/>
            </a:prstGeom>
            <a:ln w="38100">
              <a:solidFill>
                <a:srgbClr val="66FF33"/>
              </a:solidFill>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id="{AF258B71-722D-4927-BF1E-A2648C50E84E}"/>
                </a:ext>
              </a:extLst>
            </p:cNvPr>
            <p:cNvCxnSpPr>
              <a:cxnSpLocks/>
              <a:stCxn id="12" idx="1"/>
            </p:cNvCxnSpPr>
            <p:nvPr/>
          </p:nvCxnSpPr>
          <p:spPr>
            <a:xfrm flipH="1">
              <a:off x="8245110" y="5374906"/>
              <a:ext cx="2498810" cy="1091895"/>
            </a:xfrm>
            <a:prstGeom prst="straightConnector1">
              <a:avLst/>
            </a:prstGeom>
            <a:ln w="28575">
              <a:solidFill>
                <a:srgbClr val="66FF33"/>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82C88061-5C23-47E1-9508-AB0AC2BD20A7}"/>
                </a:ext>
              </a:extLst>
            </p:cNvPr>
            <p:cNvCxnSpPr>
              <a:cxnSpLocks/>
              <a:stCxn id="12" idx="1"/>
            </p:cNvCxnSpPr>
            <p:nvPr/>
          </p:nvCxnSpPr>
          <p:spPr>
            <a:xfrm flipH="1">
              <a:off x="6294788" y="5374906"/>
              <a:ext cx="4449132" cy="275094"/>
            </a:xfrm>
            <a:prstGeom prst="straightConnector1">
              <a:avLst/>
            </a:prstGeom>
            <a:ln w="28575">
              <a:solidFill>
                <a:srgbClr val="66FF33"/>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id="{6B72FF5E-0BFA-4559-8D0F-B2DE83FD4B16}"/>
                </a:ext>
              </a:extLst>
            </p:cNvPr>
            <p:cNvSpPr txBox="1"/>
            <p:nvPr/>
          </p:nvSpPr>
          <p:spPr>
            <a:xfrm>
              <a:off x="10643417" y="1561702"/>
              <a:ext cx="1388695" cy="523220"/>
            </a:xfrm>
            <a:prstGeom prst="rect">
              <a:avLst/>
            </a:prstGeom>
            <a:solidFill>
              <a:srgbClr val="7030A0">
                <a:alpha val="13000"/>
              </a:srgbClr>
            </a:solidFill>
            <a:ln w="28575">
              <a:noFill/>
            </a:ln>
          </p:spPr>
          <p:txBody>
            <a:bodyPr wrap="square" rtlCol="0">
              <a:spAutoFit/>
            </a:bodyPr>
            <a:lstStyle>
              <a:defPPr>
                <a:defRPr lang="es-PE"/>
              </a:defPPr>
              <a:lvl1pPr algn="ctr"/>
            </a:lstStyle>
            <a:p>
              <a:r>
                <a:rPr lang="es-PE" dirty="0"/>
                <a:t>Continuidad de losa aligerada</a:t>
              </a:r>
            </a:p>
          </p:txBody>
        </p:sp>
        <p:cxnSp>
          <p:nvCxnSpPr>
            <p:cNvPr id="40" name="Conector recto de flecha 39">
              <a:extLst>
                <a:ext uri="{FF2B5EF4-FFF2-40B4-BE49-F238E27FC236}">
                  <a16:creationId xmlns:a16="http://schemas.microsoft.com/office/drawing/2014/main" id="{646B543E-DD84-4728-AC1B-A0C8A6D98BBA}"/>
                </a:ext>
              </a:extLst>
            </p:cNvPr>
            <p:cNvCxnSpPr>
              <a:cxnSpLocks/>
              <a:stCxn id="39" idx="1"/>
            </p:cNvCxnSpPr>
            <p:nvPr/>
          </p:nvCxnSpPr>
          <p:spPr>
            <a:xfrm flipH="1">
              <a:off x="7940563" y="1823312"/>
              <a:ext cx="2702854" cy="318864"/>
            </a:xfrm>
            <a:prstGeom prst="straightConnector1">
              <a:avLst/>
            </a:prstGeom>
            <a:ln w="28575">
              <a:solidFill>
                <a:srgbClr val="3B1EEA"/>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id="{157715ED-F3C3-45A0-B6ED-22AE9CD5791C}"/>
                </a:ext>
              </a:extLst>
            </p:cNvPr>
            <p:cNvCxnSpPr>
              <a:cxnSpLocks/>
              <a:stCxn id="39" idx="1"/>
            </p:cNvCxnSpPr>
            <p:nvPr/>
          </p:nvCxnSpPr>
          <p:spPr>
            <a:xfrm flipH="1">
              <a:off x="8418851" y="1823312"/>
              <a:ext cx="2224566" cy="1175618"/>
            </a:xfrm>
            <a:prstGeom prst="straightConnector1">
              <a:avLst/>
            </a:prstGeom>
            <a:ln w="28575">
              <a:solidFill>
                <a:srgbClr val="3B1EEA"/>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CuadroTexto 41">
              <a:extLst>
                <a:ext uri="{FF2B5EF4-FFF2-40B4-BE49-F238E27FC236}">
                  <a16:creationId xmlns:a16="http://schemas.microsoft.com/office/drawing/2014/main" id="{0AFB0715-3223-44DC-A083-6462F21FBB4F}"/>
                </a:ext>
              </a:extLst>
            </p:cNvPr>
            <p:cNvSpPr txBox="1"/>
            <p:nvPr/>
          </p:nvSpPr>
          <p:spPr>
            <a:xfrm>
              <a:off x="10695343" y="4022842"/>
              <a:ext cx="1388695" cy="523220"/>
            </a:xfrm>
            <a:prstGeom prst="rect">
              <a:avLst/>
            </a:prstGeom>
            <a:solidFill>
              <a:srgbClr val="FF4747">
                <a:alpha val="47000"/>
              </a:srgbClr>
            </a:solidFill>
            <a:ln w="28575">
              <a:noFill/>
            </a:ln>
          </p:spPr>
          <p:txBody>
            <a:bodyPr wrap="square" rtlCol="0">
              <a:spAutoFit/>
            </a:bodyPr>
            <a:lstStyle>
              <a:defPPr>
                <a:defRPr lang="es-PE"/>
              </a:defPPr>
              <a:lvl1pPr algn="ctr"/>
            </a:lstStyle>
            <a:p>
              <a:r>
                <a:rPr lang="es-PE" dirty="0"/>
                <a:t>Continuidad de aberturas</a:t>
              </a:r>
            </a:p>
          </p:txBody>
        </p:sp>
        <p:cxnSp>
          <p:nvCxnSpPr>
            <p:cNvPr id="43" name="Conector recto de flecha 42">
              <a:extLst>
                <a:ext uri="{FF2B5EF4-FFF2-40B4-BE49-F238E27FC236}">
                  <a16:creationId xmlns:a16="http://schemas.microsoft.com/office/drawing/2014/main" id="{9A1B6A29-E7F6-4181-88D8-69B2563522F1}"/>
                </a:ext>
              </a:extLst>
            </p:cNvPr>
            <p:cNvCxnSpPr>
              <a:cxnSpLocks/>
              <a:stCxn id="42" idx="1"/>
            </p:cNvCxnSpPr>
            <p:nvPr/>
          </p:nvCxnSpPr>
          <p:spPr>
            <a:xfrm flipH="1" flipV="1">
              <a:off x="8297037" y="4062915"/>
              <a:ext cx="2398306" cy="221537"/>
            </a:xfrm>
            <a:prstGeom prst="straightConnector1">
              <a:avLst/>
            </a:prstGeom>
            <a:ln w="28575">
              <a:solidFill>
                <a:schemeClr val="accent2"/>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Rectángulo 43">
              <a:extLst>
                <a:ext uri="{FF2B5EF4-FFF2-40B4-BE49-F238E27FC236}">
                  <a16:creationId xmlns:a16="http://schemas.microsoft.com/office/drawing/2014/main" id="{B45CC92E-1EC9-49F0-B912-1ECB531B92B8}"/>
                </a:ext>
              </a:extLst>
            </p:cNvPr>
            <p:cNvSpPr/>
            <p:nvPr/>
          </p:nvSpPr>
          <p:spPr>
            <a:xfrm rot="5400000">
              <a:off x="3147668" y="-222936"/>
              <a:ext cx="5456211" cy="8423566"/>
            </a:xfrm>
            <a:prstGeom prst="rect">
              <a:avLst/>
            </a:prstGeom>
            <a:ln w="38100">
              <a:solidFill>
                <a:schemeClr val="accent4">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solidFill>
                  <a:schemeClr val="tx1"/>
                </a:solidFill>
              </a:endParaRPr>
            </a:p>
          </p:txBody>
        </p:sp>
        <p:cxnSp>
          <p:nvCxnSpPr>
            <p:cNvPr id="45" name="Conector recto de flecha 44">
              <a:extLst>
                <a:ext uri="{FF2B5EF4-FFF2-40B4-BE49-F238E27FC236}">
                  <a16:creationId xmlns:a16="http://schemas.microsoft.com/office/drawing/2014/main" id="{AFF6C266-AE88-46B1-AA22-2B14EB914387}"/>
                </a:ext>
              </a:extLst>
            </p:cNvPr>
            <p:cNvCxnSpPr>
              <a:cxnSpLocks/>
              <a:stCxn id="19" idx="3"/>
            </p:cNvCxnSpPr>
            <p:nvPr/>
          </p:nvCxnSpPr>
          <p:spPr>
            <a:xfrm flipV="1">
              <a:off x="1446147" y="1748871"/>
              <a:ext cx="192412" cy="189513"/>
            </a:xfrm>
            <a:prstGeom prst="straightConnector1">
              <a:avLst/>
            </a:prstGeom>
            <a:ln w="28575">
              <a:solidFill>
                <a:schemeClr val="accent4">
                  <a:lumMod val="60000"/>
                  <a:lumOff val="40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48"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49"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1391579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Trabajo grupal</a:t>
            </a: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868654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5" name="Rectángulo redondeado 4"/>
          <p:cNvSpPr/>
          <p:nvPr/>
        </p:nvSpPr>
        <p:spPr>
          <a:xfrm>
            <a:off x="290099" y="2268845"/>
            <a:ext cx="7710773" cy="3763655"/>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pic>
        <p:nvPicPr>
          <p:cNvPr id="7" name="Picture 2" descr="Iconos De Equipo, El Trabajo En Equipo, Negocio imagen png - imagen  transparente descarga gratuita"/>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08;p3"/>
          <p:cNvSpPr txBox="1"/>
          <p:nvPr/>
        </p:nvSpPr>
        <p:spPr>
          <a:xfrm>
            <a:off x="867102" y="1315277"/>
            <a:ext cx="10410497" cy="400069"/>
          </a:xfrm>
          <a:prstGeom prst="rect">
            <a:avLst/>
          </a:prstGeom>
          <a:noFill/>
          <a:ln>
            <a:noFill/>
          </a:ln>
        </p:spPr>
        <p:txBody>
          <a:bodyPr spcFirstLastPara="1" wrap="square" lIns="91425" tIns="45700" rIns="91425" bIns="45700" anchor="t" anchorCtr="0">
            <a:spAutoFit/>
          </a:bodyPr>
          <a:lstStyle/>
          <a:p>
            <a:pPr lvl="0">
              <a:buSzPts val="4000"/>
            </a:pPr>
            <a:r>
              <a:rPr lang="es-ES" sz="2000" b="1" i="0" u="none" strike="noStrike" cap="none" dirty="0">
                <a:solidFill>
                  <a:schemeClr val="bg1"/>
                </a:solidFill>
                <a:latin typeface="Arial"/>
                <a:ea typeface="Arial"/>
                <a:cs typeface="Arial"/>
                <a:sym typeface="Arial"/>
              </a:rPr>
              <a:t>Trabajo Grupal: </a:t>
            </a:r>
            <a:r>
              <a:rPr lang="es-ES" sz="2000" dirty="0">
                <a:solidFill>
                  <a:schemeClr val="bg1"/>
                </a:solidFill>
              </a:rPr>
              <a:t>Vaivén con bandeja móvil</a:t>
            </a:r>
          </a:p>
        </p:txBody>
      </p:sp>
      <p:sp>
        <p:nvSpPr>
          <p:cNvPr id="11" name="Google Shape;108;p3"/>
          <p:cNvSpPr txBox="1"/>
          <p:nvPr/>
        </p:nvSpPr>
        <p:spPr>
          <a:xfrm>
            <a:off x="1207225" y="2268845"/>
            <a:ext cx="1956760" cy="507791"/>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800" b="1" i="0" u="none" strike="noStrike" cap="none" dirty="0">
                <a:solidFill>
                  <a:schemeClr val="tx1"/>
                </a:solidFill>
                <a:sym typeface="Arial"/>
              </a:rPr>
              <a:t>Materiales:</a:t>
            </a:r>
          </a:p>
        </p:txBody>
      </p:sp>
      <p:sp>
        <p:nvSpPr>
          <p:cNvPr id="12" name="Google Shape;108;p3"/>
          <p:cNvSpPr txBox="1"/>
          <p:nvPr/>
        </p:nvSpPr>
        <p:spPr>
          <a:xfrm>
            <a:off x="532958" y="2883201"/>
            <a:ext cx="3995499" cy="1754286"/>
          </a:xfrm>
          <a:prstGeom prst="rect">
            <a:avLst/>
          </a:prstGeom>
          <a:noFill/>
          <a:ln>
            <a:noFill/>
          </a:ln>
        </p:spPr>
        <p:txBody>
          <a:bodyPr spcFirstLastPara="1" wrap="square" lIns="91425" tIns="45700" rIns="91425" bIns="45700" anchor="t" anchorCtr="0">
            <a:spAutoFit/>
          </a:bodyPr>
          <a:lstStyle/>
          <a:p>
            <a:pPr marL="285750" lvl="0" indent="-285750">
              <a:lnSpc>
                <a:spcPct val="150000"/>
              </a:lnSpc>
              <a:buFontTx/>
              <a:buChar char="-"/>
            </a:pPr>
            <a:r>
              <a:rPr lang="es-PE" sz="1800" dirty="0">
                <a:solidFill>
                  <a:schemeClr val="tx1"/>
                </a:solidFill>
                <a:latin typeface="+mn-lt"/>
                <a:ea typeface="Calibri"/>
                <a:cs typeface="Calibri"/>
              </a:rPr>
              <a:t>1 bandeja</a:t>
            </a:r>
          </a:p>
          <a:p>
            <a:pPr marL="285750" lvl="0" indent="-285750">
              <a:lnSpc>
                <a:spcPct val="150000"/>
              </a:lnSpc>
              <a:buFontTx/>
              <a:buChar char="-"/>
            </a:pPr>
            <a:r>
              <a:rPr lang="es-PE" sz="1800" dirty="0">
                <a:solidFill>
                  <a:schemeClr val="tx1"/>
                </a:solidFill>
                <a:latin typeface="+mn-lt"/>
                <a:ea typeface="Calibri"/>
                <a:cs typeface="Calibri"/>
              </a:rPr>
              <a:t>1 canaleta de 50 cm, 1 de 40 cm, 1 de 30 cm y 1 de 20 cm</a:t>
            </a:r>
            <a:endParaRPr lang="es-PE" dirty="0"/>
          </a:p>
          <a:p>
            <a:pPr marL="285750" indent="-285750">
              <a:lnSpc>
                <a:spcPct val="150000"/>
              </a:lnSpc>
              <a:buFontTx/>
              <a:buChar char="-"/>
            </a:pPr>
            <a:r>
              <a:rPr lang="es-PE" sz="1800" dirty="0">
                <a:solidFill>
                  <a:schemeClr val="tx1"/>
                </a:solidFill>
                <a:latin typeface="+mn-lt"/>
                <a:ea typeface="Calibri"/>
                <a:cs typeface="Calibri"/>
              </a:rPr>
              <a:t>1 estribo de fierro corrugado</a:t>
            </a:r>
          </a:p>
        </p:txBody>
      </p:sp>
      <p:pic>
        <p:nvPicPr>
          <p:cNvPr id="13" name="Picture 8" descr="Icono Diseño, lápiz, regla, grid, guía Gratis de Free Set Color Out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243" y="2243770"/>
            <a:ext cx="491627" cy="491627"/>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redondeado 15"/>
          <p:cNvSpPr/>
          <p:nvPr/>
        </p:nvSpPr>
        <p:spPr>
          <a:xfrm>
            <a:off x="8287670" y="2268845"/>
            <a:ext cx="3624349" cy="1066598"/>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7" name="Picture 2" descr="Vector Transparente PNG Y SVG De Icono De Trazo De Maleta De Ceja"/>
          <p:cNvPicPr>
            <a:picLocks noChangeAspect="1" noChangeArrowheads="1"/>
          </p:cNvPicPr>
          <p:nvPr/>
        </p:nvPicPr>
        <p:blipFill rotWithShape="1">
          <a:blip r:embed="rId5">
            <a:extLst>
              <a:ext uri="{28A0092B-C50C-407E-A947-70E740481C1C}">
                <a14:useLocalDpi xmlns:a14="http://schemas.microsoft.com/office/drawing/2010/main" val="0"/>
              </a:ext>
            </a:extLst>
          </a:blip>
          <a:srcRect t="15962" b="10964"/>
          <a:stretch/>
        </p:blipFill>
        <p:spPr bwMode="auto">
          <a:xfrm>
            <a:off x="8584422" y="2516561"/>
            <a:ext cx="614652" cy="520147"/>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08;p3"/>
          <p:cNvSpPr txBox="1"/>
          <p:nvPr/>
        </p:nvSpPr>
        <p:spPr>
          <a:xfrm>
            <a:off x="9310116" y="2604241"/>
            <a:ext cx="2052073" cy="369291"/>
          </a:xfrm>
          <a:prstGeom prst="rect">
            <a:avLst/>
          </a:prstGeom>
          <a:noFill/>
          <a:ln>
            <a:noFill/>
          </a:ln>
        </p:spPr>
        <p:txBody>
          <a:bodyPr spcFirstLastPara="1" wrap="square" lIns="91425" tIns="45700" rIns="91425" bIns="45700" anchor="t" anchorCtr="0">
            <a:spAutoFit/>
          </a:bodyPr>
          <a:lstStyle/>
          <a:p>
            <a:pPr lvl="0" algn="just"/>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Maleta Construya</a:t>
            </a:r>
          </a:p>
        </p:txBody>
      </p:sp>
      <p:sp>
        <p:nvSpPr>
          <p:cNvPr id="19" name="Rectángulo redondeado 18"/>
          <p:cNvSpPr/>
          <p:nvPr/>
        </p:nvSpPr>
        <p:spPr>
          <a:xfrm>
            <a:off x="8294141" y="3468044"/>
            <a:ext cx="3617878" cy="83751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Google Shape;108;p3"/>
          <p:cNvSpPr txBox="1"/>
          <p:nvPr/>
        </p:nvSpPr>
        <p:spPr>
          <a:xfrm>
            <a:off x="9345120" y="3569068"/>
            <a:ext cx="2455377" cy="646290"/>
          </a:xfrm>
          <a:prstGeom prst="rect">
            <a:avLst/>
          </a:prstGeom>
          <a:noFill/>
          <a:ln>
            <a:noFill/>
          </a:ln>
        </p:spPr>
        <p:txBody>
          <a:bodyPr spcFirstLastPara="1" wrap="square" lIns="91425" tIns="45700" rIns="91425" bIns="45700" anchor="t" anchorCtr="0">
            <a:spAutoFit/>
          </a:bodyPr>
          <a:lstStyle/>
          <a:p>
            <a:pPr lvl="0"/>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Guía del Participante Pg. </a:t>
            </a: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39</a:t>
            </a:r>
            <a:endPar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1" name="Imagen 20"/>
          <p:cNvPicPr>
            <a:picLocks noChangeAspect="1"/>
          </p:cNvPicPr>
          <p:nvPr/>
        </p:nvPicPr>
        <p:blipFill>
          <a:blip r:embed="rId6"/>
          <a:stretch>
            <a:fillRect/>
          </a:stretch>
        </p:blipFill>
        <p:spPr>
          <a:xfrm>
            <a:off x="8674902" y="3569068"/>
            <a:ext cx="433691" cy="585926"/>
          </a:xfrm>
          <a:prstGeom prst="rect">
            <a:avLst/>
          </a:prstGeom>
        </p:spPr>
      </p:pic>
      <p:sp>
        <p:nvSpPr>
          <p:cNvPr id="2" name="Rectángulo 1"/>
          <p:cNvSpPr/>
          <p:nvPr/>
        </p:nvSpPr>
        <p:spPr>
          <a:xfrm>
            <a:off x="4909218" y="2883201"/>
            <a:ext cx="2434899" cy="1754326"/>
          </a:xfrm>
          <a:prstGeom prst="rect">
            <a:avLst/>
          </a:prstGeom>
        </p:spPr>
        <p:txBody>
          <a:bodyPr wrap="square">
            <a:spAutoFit/>
          </a:bodyPr>
          <a:lstStyle/>
          <a:p>
            <a:pPr marL="285750" indent="-285750">
              <a:lnSpc>
                <a:spcPct val="150000"/>
              </a:lnSpc>
              <a:buFontTx/>
              <a:buChar char="-"/>
            </a:pPr>
            <a:r>
              <a:rPr lang="es-PE" sz="1800" dirty="0">
                <a:solidFill>
                  <a:schemeClr val="tx1"/>
                </a:solidFill>
                <a:latin typeface="+mn-lt"/>
                <a:ea typeface="Calibri"/>
                <a:cs typeface="Calibri"/>
              </a:rPr>
              <a:t>1 tijera o cutter</a:t>
            </a:r>
          </a:p>
          <a:p>
            <a:pPr marL="285750" indent="-285750">
              <a:lnSpc>
                <a:spcPct val="150000"/>
              </a:lnSpc>
              <a:buFontTx/>
              <a:buChar char="-"/>
            </a:pPr>
            <a:r>
              <a:rPr lang="es-PE" sz="1800" dirty="0">
                <a:solidFill>
                  <a:schemeClr val="tx1"/>
                </a:solidFill>
                <a:latin typeface="+mn-lt"/>
                <a:ea typeface="Calibri"/>
                <a:cs typeface="Calibri"/>
              </a:rPr>
              <a:t>1 cintillo</a:t>
            </a:r>
          </a:p>
          <a:p>
            <a:pPr marL="285750" indent="-285750">
              <a:lnSpc>
                <a:spcPct val="150000"/>
              </a:lnSpc>
              <a:buFontTx/>
              <a:buChar char="-"/>
            </a:pPr>
            <a:r>
              <a:rPr lang="es-PE" sz="1800" dirty="0">
                <a:solidFill>
                  <a:schemeClr val="tx1"/>
                </a:solidFill>
                <a:latin typeface="+mn-lt"/>
                <a:ea typeface="Calibri"/>
                <a:cs typeface="Calibri"/>
              </a:rPr>
              <a:t>1 wincha</a:t>
            </a:r>
          </a:p>
          <a:p>
            <a:pPr marL="285750" indent="-285750">
              <a:lnSpc>
                <a:spcPct val="150000"/>
              </a:lnSpc>
              <a:buFontTx/>
              <a:buChar char="-"/>
            </a:pPr>
            <a:r>
              <a:rPr lang="es-PE" sz="1800" dirty="0">
                <a:solidFill>
                  <a:schemeClr val="tx1"/>
                </a:solidFill>
                <a:latin typeface="+mn-lt"/>
                <a:ea typeface="Calibri"/>
                <a:cs typeface="Calibri"/>
              </a:rPr>
              <a:t>1 plástico </a:t>
            </a:r>
          </a:p>
        </p:txBody>
      </p:sp>
      <p:sp>
        <p:nvSpPr>
          <p:cNvPr id="24"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5"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36390492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5"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pic>
        <p:nvPicPr>
          <p:cNvPr id="6" name="Picture 2" descr="Iconos De Equipo, El Trabajo En Equipo, Negocio imagen png - imagen  transparente descarga gratuita"/>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08;p3"/>
          <p:cNvSpPr txBox="1"/>
          <p:nvPr/>
        </p:nvSpPr>
        <p:spPr>
          <a:xfrm>
            <a:off x="867102" y="1315277"/>
            <a:ext cx="11142385" cy="400069"/>
          </a:xfrm>
          <a:prstGeom prst="rect">
            <a:avLst/>
          </a:prstGeom>
          <a:noFill/>
          <a:ln>
            <a:noFill/>
          </a:ln>
        </p:spPr>
        <p:txBody>
          <a:bodyPr spcFirstLastPara="1" wrap="square" lIns="91425" tIns="45700" rIns="91425" bIns="45700" anchor="t" anchorCtr="0">
            <a:spAutoFit/>
          </a:bodyPr>
          <a:lstStyle/>
          <a:p>
            <a:pPr lvl="0">
              <a:buSzPts val="4000"/>
            </a:pPr>
            <a:r>
              <a:rPr lang="es-ES" sz="2000" b="1" dirty="0">
                <a:solidFill>
                  <a:schemeClr val="bg1"/>
                </a:solidFill>
              </a:rPr>
              <a:t>Trabajo Grupal: </a:t>
            </a:r>
            <a:r>
              <a:rPr lang="es-ES" sz="2000" dirty="0">
                <a:solidFill>
                  <a:schemeClr val="bg1"/>
                </a:solidFill>
              </a:rPr>
              <a:t>Vaivén con bandeja móvil</a:t>
            </a:r>
          </a:p>
        </p:txBody>
      </p:sp>
      <p:sp>
        <p:nvSpPr>
          <p:cNvPr id="10" name="Google Shape;108;p3"/>
          <p:cNvSpPr txBox="1"/>
          <p:nvPr/>
        </p:nvSpPr>
        <p:spPr>
          <a:xfrm>
            <a:off x="272145" y="2360068"/>
            <a:ext cx="7510415" cy="3416279"/>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800" b="1" i="0" u="none" strike="noStrike" cap="none" dirty="0">
                <a:solidFill>
                  <a:schemeClr val="tx1"/>
                </a:solidFill>
                <a:sym typeface="Arial"/>
              </a:rPr>
              <a:t>Actividades:</a:t>
            </a:r>
          </a:p>
          <a:p>
            <a:pPr marL="285750" indent="-285750">
              <a:lnSpc>
                <a:spcPct val="150000"/>
              </a:lnSpc>
              <a:buSzPct val="100000"/>
              <a:buFont typeface="Wingdings" panose="05000000000000000000" pitchFamily="2" charset="2"/>
              <a:buChar char="ü"/>
            </a:pPr>
            <a:r>
              <a:rPr lang="es-PE" sz="1800" dirty="0">
                <a:solidFill>
                  <a:schemeClr val="tx1"/>
                </a:solidFill>
                <a:latin typeface="+mn-lt"/>
                <a:cs typeface="Calibri" panose="020F0502020204030204" pitchFamily="34" charset="0"/>
              </a:rPr>
              <a:t>Colocar 8 pernos en los agujeros de la bandeja.</a:t>
            </a:r>
          </a:p>
          <a:p>
            <a:pPr marL="285750" indent="-285750">
              <a:lnSpc>
                <a:spcPct val="150000"/>
              </a:lnSpc>
              <a:buSzPct val="100000"/>
              <a:buFont typeface="Wingdings" panose="05000000000000000000" pitchFamily="2" charset="2"/>
              <a:buChar char="ü"/>
            </a:pPr>
            <a:r>
              <a:rPr lang="es-PE" sz="1800" dirty="0">
                <a:solidFill>
                  <a:schemeClr val="tx1"/>
                </a:solidFill>
                <a:latin typeface="+mn-lt"/>
                <a:cs typeface="Calibri" panose="020F0502020204030204" pitchFamily="34" charset="0"/>
              </a:rPr>
              <a:t>Colocar 4 canaletas de longitudes 50, 40, 30 y 20 cm en una misma línea y amarrarlas a los pernos de la bandeja con cintillo.</a:t>
            </a:r>
          </a:p>
          <a:p>
            <a:pPr marL="285750" indent="-285750">
              <a:lnSpc>
                <a:spcPct val="150000"/>
              </a:lnSpc>
              <a:buSzPct val="100000"/>
              <a:buFont typeface="Wingdings" panose="05000000000000000000" pitchFamily="2" charset="2"/>
              <a:buChar char="ü"/>
            </a:pPr>
            <a:r>
              <a:rPr lang="es-PE" sz="1800" dirty="0">
                <a:solidFill>
                  <a:schemeClr val="tx1"/>
                </a:solidFill>
                <a:latin typeface="+mn-lt"/>
                <a:cs typeface="Calibri" panose="020F0502020204030204" pitchFamily="34" charset="0"/>
              </a:rPr>
              <a:t> Sujetar con tus manos el lado más largo de la bandeja y realizar movimientos de vaivén.</a:t>
            </a:r>
          </a:p>
          <a:p>
            <a:pPr marL="285750" indent="-285750">
              <a:lnSpc>
                <a:spcPct val="150000"/>
              </a:lnSpc>
              <a:buSzPct val="100000"/>
              <a:buFont typeface="Wingdings" panose="05000000000000000000" pitchFamily="2" charset="2"/>
              <a:buChar char="ü"/>
            </a:pPr>
            <a:r>
              <a:rPr lang="es-PE" sz="1800" dirty="0">
                <a:solidFill>
                  <a:schemeClr val="tx1"/>
                </a:solidFill>
                <a:latin typeface="+mn-lt"/>
                <a:cs typeface="Calibri" panose="020F0502020204030204" pitchFamily="34" charset="0"/>
              </a:rPr>
              <a:t>Observar el desplazamiento de las canaletas durante el movimiento del vaivén con la bandeja. </a:t>
            </a:r>
          </a:p>
        </p:txBody>
      </p:sp>
      <p:sp>
        <p:nvSpPr>
          <p:cNvPr id="11" name="Rectángulo redondeado 10"/>
          <p:cNvSpPr/>
          <p:nvPr/>
        </p:nvSpPr>
        <p:spPr>
          <a:xfrm>
            <a:off x="7782560" y="3438221"/>
            <a:ext cx="4036907" cy="2048179"/>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2" name="Picture 4" descr="Responder - Iconos gratis de educació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1701" y="3113389"/>
            <a:ext cx="903534" cy="903534"/>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08;p3"/>
          <p:cNvSpPr txBox="1"/>
          <p:nvPr/>
        </p:nvSpPr>
        <p:spPr>
          <a:xfrm>
            <a:off x="8081811" y="3851675"/>
            <a:ext cx="3432856" cy="1754286"/>
          </a:xfrm>
          <a:prstGeom prst="rect">
            <a:avLst/>
          </a:prstGeom>
          <a:noFill/>
          <a:ln>
            <a:noFill/>
          </a:ln>
        </p:spPr>
        <p:txBody>
          <a:bodyPr spcFirstLastPara="1" wrap="square" lIns="91425" tIns="45700" rIns="91425" bIns="45700" anchor="t" anchorCtr="0">
            <a:spAutoFit/>
          </a:bodyPr>
          <a:lstStyle/>
          <a:p>
            <a:pPr marL="342900" indent="-342900">
              <a:lnSpc>
                <a:spcPct val="150000"/>
              </a:lnSpc>
              <a:buSzPct val="100000"/>
              <a:buFont typeface="Wingdings" panose="05000000000000000000" pitchFamily="2" charset="2"/>
              <a:buChar char="ü"/>
            </a:pPr>
            <a:r>
              <a:rPr lang="es-PE" dirty="0"/>
              <a:t>¿</a:t>
            </a: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Qué observaron cuando se realizó la simulación del movimiento sísmico?</a:t>
            </a:r>
          </a:p>
          <a:p>
            <a:pPr marL="342900" indent="-342900">
              <a:lnSpc>
                <a:spcPct val="150000"/>
              </a:lnSpc>
              <a:buSzPct val="100000"/>
              <a:buFont typeface="Wingdings" panose="05000000000000000000" pitchFamily="2" charset="2"/>
              <a:buChar char="ü"/>
            </a:pPr>
            <a:endParaRPr lang="es-PE" sz="1800" dirty="0">
              <a:solidFill>
                <a:schemeClr val="tx1"/>
              </a:solidFill>
              <a:latin typeface="Arial" panose="020B0604020202020204" pitchFamily="34" charset="0"/>
              <a:ea typeface="Arial" panose="020B0604020202020204" pitchFamily="34" charset="0"/>
              <a:cs typeface="Arial" panose="020B0604020202020204" pitchFamily="34" charset="0"/>
            </a:endParaRPr>
          </a:p>
        </p:txBody>
      </p:sp>
      <p:sp>
        <p:nvSpPr>
          <p:cNvPr id="14" name="Rectángulo 13"/>
          <p:cNvSpPr/>
          <p:nvPr/>
        </p:nvSpPr>
        <p:spPr>
          <a:xfrm>
            <a:off x="9017744" y="3398630"/>
            <a:ext cx="1467068" cy="456535"/>
          </a:xfrm>
          <a:prstGeom prst="rect">
            <a:avLst/>
          </a:prstGeom>
        </p:spPr>
        <p:txBody>
          <a:bodyPr wrap="none">
            <a:spAutoFit/>
          </a:bodyPr>
          <a:lstStyle/>
          <a:p>
            <a:pPr lvl="0">
              <a:lnSpc>
                <a:spcPct val="150000"/>
              </a:lnSpc>
              <a:buSzPts val="4000"/>
            </a:pPr>
            <a:r>
              <a:rPr lang="es-ES" sz="1800" b="1" dirty="0">
                <a:solidFill>
                  <a:schemeClr val="tx1"/>
                </a:solidFill>
              </a:rPr>
              <a:t>Responder:</a:t>
            </a:r>
          </a:p>
        </p:txBody>
      </p:sp>
      <p:sp>
        <p:nvSpPr>
          <p:cNvPr id="15" name="Rectángulo redondeado 14"/>
          <p:cNvSpPr/>
          <p:nvPr/>
        </p:nvSpPr>
        <p:spPr>
          <a:xfrm>
            <a:off x="7782560" y="2253978"/>
            <a:ext cx="4036907" cy="83751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6" name="Picture 6" descr="Icono De Reloj De Diseño, Clipart De Reloj, Reloj Los Iconos, Icono De Reloj  PNG y Vector para Descargar Gratis | Pngtree"/>
          <p:cNvPicPr>
            <a:picLocks noChangeAspect="1" noChangeArrowheads="1"/>
          </p:cNvPicPr>
          <p:nvPr/>
        </p:nvPicPr>
        <p:blipFill rotWithShape="1">
          <a:blip r:embed="rId5">
            <a:extLst>
              <a:ext uri="{28A0092B-C50C-407E-A947-70E740481C1C}">
                <a14:useLocalDpi xmlns:a14="http://schemas.microsoft.com/office/drawing/2010/main" val="0"/>
              </a:ext>
            </a:extLst>
          </a:blip>
          <a:srcRect l="8951" t="8219" r="6853" b="10061"/>
          <a:stretch/>
        </p:blipFill>
        <p:spPr bwMode="auto">
          <a:xfrm>
            <a:off x="8081811" y="2417150"/>
            <a:ext cx="449417" cy="4361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8770089" y="2451642"/>
            <a:ext cx="1313180" cy="388696"/>
          </a:xfrm>
          <a:prstGeom prst="rect">
            <a:avLst/>
          </a:prstGeom>
        </p:spPr>
        <p:txBody>
          <a:bodyPr wrap="none">
            <a:spAutoFit/>
          </a:bodyPr>
          <a:lstStyle/>
          <a:p>
            <a:pPr lvl="0" algn="just">
              <a:lnSpc>
                <a:spcPct val="107000"/>
              </a:lnSpc>
              <a:spcAft>
                <a:spcPts val="800"/>
              </a:spcAft>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25 minutos</a:t>
            </a:r>
          </a:p>
        </p:txBody>
      </p:sp>
      <p:sp>
        <p:nvSpPr>
          <p:cNvPr id="20"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1"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115003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5" name="Rectángulo redondeado 4"/>
          <p:cNvSpPr/>
          <p:nvPr/>
        </p:nvSpPr>
        <p:spPr>
          <a:xfrm>
            <a:off x="290099" y="2268845"/>
            <a:ext cx="7710773" cy="3557647"/>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pic>
        <p:nvPicPr>
          <p:cNvPr id="7" name="Picture 2" descr="Iconos De Equipo, El Trabajo En Equipo, Negocio imagen png - imagen  transparente descarga gratuita"/>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08;p3"/>
          <p:cNvSpPr txBox="1"/>
          <p:nvPr/>
        </p:nvSpPr>
        <p:spPr>
          <a:xfrm>
            <a:off x="890751" y="1233987"/>
            <a:ext cx="10410497" cy="400069"/>
          </a:xfrm>
          <a:prstGeom prst="rect">
            <a:avLst/>
          </a:prstGeom>
          <a:noFill/>
          <a:ln>
            <a:noFill/>
          </a:ln>
        </p:spPr>
        <p:txBody>
          <a:bodyPr spcFirstLastPara="1" wrap="square" lIns="91425" tIns="45700" rIns="91425" bIns="45700" anchor="t" anchorCtr="0">
            <a:spAutoFit/>
          </a:bodyPr>
          <a:lstStyle/>
          <a:p>
            <a:pPr lvl="0">
              <a:buSzPts val="4000"/>
            </a:pPr>
            <a:r>
              <a:rPr lang="es-ES" sz="2000" b="1" i="0" u="none" strike="noStrike" cap="none" dirty="0">
                <a:solidFill>
                  <a:schemeClr val="bg1"/>
                </a:solidFill>
                <a:latin typeface="Arial"/>
                <a:ea typeface="Arial"/>
                <a:cs typeface="Arial"/>
                <a:sym typeface="Arial"/>
              </a:rPr>
              <a:t>Trabajo Grupal: </a:t>
            </a:r>
            <a:r>
              <a:rPr lang="es-ES" sz="2000" dirty="0">
                <a:solidFill>
                  <a:schemeClr val="bg1"/>
                </a:solidFill>
              </a:rPr>
              <a:t>Verificando la configuración estructural de la vivienda en el plano</a:t>
            </a:r>
          </a:p>
        </p:txBody>
      </p:sp>
      <p:sp>
        <p:nvSpPr>
          <p:cNvPr id="11" name="Google Shape;108;p3"/>
          <p:cNvSpPr txBox="1"/>
          <p:nvPr/>
        </p:nvSpPr>
        <p:spPr>
          <a:xfrm>
            <a:off x="1207225" y="2425601"/>
            <a:ext cx="1956760" cy="507791"/>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800" b="1" i="0" u="none" strike="noStrike" cap="none" dirty="0">
                <a:solidFill>
                  <a:schemeClr val="tx1"/>
                </a:solidFill>
                <a:sym typeface="Arial"/>
              </a:rPr>
              <a:t>Materiales:</a:t>
            </a:r>
          </a:p>
        </p:txBody>
      </p:sp>
      <p:sp>
        <p:nvSpPr>
          <p:cNvPr id="12" name="Google Shape;108;p3"/>
          <p:cNvSpPr txBox="1"/>
          <p:nvPr/>
        </p:nvSpPr>
        <p:spPr>
          <a:xfrm>
            <a:off x="532958" y="3039957"/>
            <a:ext cx="7104996" cy="923289"/>
          </a:xfrm>
          <a:prstGeom prst="rect">
            <a:avLst/>
          </a:prstGeom>
          <a:noFill/>
          <a:ln>
            <a:noFill/>
          </a:ln>
        </p:spPr>
        <p:txBody>
          <a:bodyPr spcFirstLastPara="1" wrap="square" lIns="91425" tIns="45700" rIns="91425" bIns="45700" anchor="t" anchorCtr="0">
            <a:spAutoFit/>
          </a:bodyPr>
          <a:lstStyle/>
          <a:p>
            <a:pPr marL="285750" lvl="0" indent="-285750">
              <a:lnSpc>
                <a:spcPct val="150000"/>
              </a:lnSpc>
              <a:buFontTx/>
              <a:buChar char="-"/>
            </a:pPr>
            <a:r>
              <a:rPr lang="es-PE" sz="1800" dirty="0">
                <a:solidFill>
                  <a:schemeClr val="tx1"/>
                </a:solidFill>
                <a:latin typeface="+mn-lt"/>
                <a:ea typeface="Calibri"/>
                <a:cs typeface="Calibri"/>
              </a:rPr>
              <a:t>1 plano de arquitectura</a:t>
            </a:r>
          </a:p>
          <a:p>
            <a:pPr marL="285750" lvl="0" indent="-285750">
              <a:lnSpc>
                <a:spcPct val="150000"/>
              </a:lnSpc>
              <a:buFontTx/>
              <a:buChar char="-"/>
            </a:pPr>
            <a:r>
              <a:rPr lang="es-PE" sz="1800" dirty="0">
                <a:solidFill>
                  <a:schemeClr val="tx1"/>
                </a:solidFill>
                <a:latin typeface="+mn-lt"/>
                <a:ea typeface="Calibri"/>
                <a:cs typeface="Calibri"/>
              </a:rPr>
              <a:t>1 caja de colores</a:t>
            </a:r>
          </a:p>
        </p:txBody>
      </p:sp>
      <p:pic>
        <p:nvPicPr>
          <p:cNvPr id="13" name="Picture 8" descr="Icono Diseño, lápiz, regla, grid, guía Gratis de Free Set Color Out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243" y="2400526"/>
            <a:ext cx="491627" cy="491627"/>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redondeado 15"/>
          <p:cNvSpPr/>
          <p:nvPr/>
        </p:nvSpPr>
        <p:spPr>
          <a:xfrm>
            <a:off x="8287670" y="2268845"/>
            <a:ext cx="3624349" cy="1066598"/>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7" name="Picture 2" descr="Vector Transparente PNG Y SVG De Icono De Trazo De Maleta De Ceja"/>
          <p:cNvPicPr>
            <a:picLocks noChangeAspect="1" noChangeArrowheads="1"/>
          </p:cNvPicPr>
          <p:nvPr/>
        </p:nvPicPr>
        <p:blipFill rotWithShape="1">
          <a:blip r:embed="rId5">
            <a:extLst>
              <a:ext uri="{28A0092B-C50C-407E-A947-70E740481C1C}">
                <a14:useLocalDpi xmlns:a14="http://schemas.microsoft.com/office/drawing/2010/main" val="0"/>
              </a:ext>
            </a:extLst>
          </a:blip>
          <a:srcRect t="15962" b="10964"/>
          <a:stretch/>
        </p:blipFill>
        <p:spPr bwMode="auto">
          <a:xfrm>
            <a:off x="8599368" y="2516560"/>
            <a:ext cx="537428" cy="520147"/>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108;p3"/>
          <p:cNvSpPr txBox="1"/>
          <p:nvPr/>
        </p:nvSpPr>
        <p:spPr>
          <a:xfrm>
            <a:off x="9329215" y="2591989"/>
            <a:ext cx="2052073" cy="369291"/>
          </a:xfrm>
          <a:prstGeom prst="rect">
            <a:avLst/>
          </a:prstGeom>
          <a:noFill/>
          <a:ln>
            <a:noFill/>
          </a:ln>
        </p:spPr>
        <p:txBody>
          <a:bodyPr spcFirstLastPara="1" wrap="square" lIns="91425" tIns="45700" rIns="91425" bIns="45700" anchor="t" anchorCtr="0">
            <a:spAutoFit/>
          </a:bodyPr>
          <a:lstStyle/>
          <a:p>
            <a:pPr lvl="0" algn="just"/>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Maleta Construya</a:t>
            </a:r>
          </a:p>
        </p:txBody>
      </p:sp>
      <p:sp>
        <p:nvSpPr>
          <p:cNvPr id="19" name="Rectángulo redondeado 18"/>
          <p:cNvSpPr/>
          <p:nvPr/>
        </p:nvSpPr>
        <p:spPr>
          <a:xfrm>
            <a:off x="8294141" y="4469410"/>
            <a:ext cx="3617878" cy="83751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Google Shape;108;p3"/>
          <p:cNvSpPr txBox="1"/>
          <p:nvPr/>
        </p:nvSpPr>
        <p:spPr>
          <a:xfrm>
            <a:off x="9345120" y="4570434"/>
            <a:ext cx="2455377" cy="646290"/>
          </a:xfrm>
          <a:prstGeom prst="rect">
            <a:avLst/>
          </a:prstGeom>
          <a:noFill/>
          <a:ln>
            <a:noFill/>
          </a:ln>
        </p:spPr>
        <p:txBody>
          <a:bodyPr spcFirstLastPara="1" wrap="square" lIns="91425" tIns="45700" rIns="91425" bIns="45700" anchor="t" anchorCtr="0">
            <a:spAutoFit/>
          </a:bodyPr>
          <a:lstStyle/>
          <a:p>
            <a:pPr lvl="0"/>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Guía del Participante Pg. </a:t>
            </a: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40</a:t>
            </a:r>
            <a:endPar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1" name="Imagen 20"/>
          <p:cNvPicPr>
            <a:picLocks noChangeAspect="1"/>
          </p:cNvPicPr>
          <p:nvPr/>
        </p:nvPicPr>
        <p:blipFill>
          <a:blip r:embed="rId6"/>
          <a:stretch>
            <a:fillRect/>
          </a:stretch>
        </p:blipFill>
        <p:spPr>
          <a:xfrm>
            <a:off x="8674902" y="4570434"/>
            <a:ext cx="433691" cy="585926"/>
          </a:xfrm>
          <a:prstGeom prst="rect">
            <a:avLst/>
          </a:prstGeom>
        </p:spPr>
      </p:pic>
      <p:sp>
        <p:nvSpPr>
          <p:cNvPr id="24" name="Rectángulo redondeado 23"/>
          <p:cNvSpPr/>
          <p:nvPr/>
        </p:nvSpPr>
        <p:spPr>
          <a:xfrm>
            <a:off x="8287670" y="3516057"/>
            <a:ext cx="3624349" cy="758794"/>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6" name="Google Shape;108;p3"/>
          <p:cNvSpPr txBox="1"/>
          <p:nvPr/>
        </p:nvSpPr>
        <p:spPr>
          <a:xfrm>
            <a:off x="9329216" y="3710616"/>
            <a:ext cx="2052073" cy="369291"/>
          </a:xfrm>
          <a:prstGeom prst="rect">
            <a:avLst/>
          </a:prstGeom>
          <a:noFill/>
          <a:ln>
            <a:noFill/>
          </a:ln>
        </p:spPr>
        <p:txBody>
          <a:bodyPr spcFirstLastPara="1" wrap="square" lIns="91425" tIns="45700" rIns="91425" bIns="45700" anchor="t" anchorCtr="0">
            <a:spAutoFit/>
          </a:bodyPr>
          <a:lstStyle/>
          <a:p>
            <a:pPr lvl="0" algn="just"/>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Plano</a:t>
            </a:r>
          </a:p>
        </p:txBody>
      </p:sp>
      <p:pic>
        <p:nvPicPr>
          <p:cNvPr id="2" name="Imagen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4902" y="3653930"/>
            <a:ext cx="510915" cy="480084"/>
          </a:xfrm>
          <a:prstGeom prst="rect">
            <a:avLst/>
          </a:prstGeom>
        </p:spPr>
      </p:pic>
      <p:sp>
        <p:nvSpPr>
          <p:cNvPr id="25"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7"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1513032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5"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pic>
        <p:nvPicPr>
          <p:cNvPr id="6" name="Picture 2" descr="Iconos De Equipo, El Trabajo En Equipo, Negocio imagen png - imagen  transparente descarga gratuita"/>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08;p3"/>
          <p:cNvSpPr txBox="1"/>
          <p:nvPr/>
        </p:nvSpPr>
        <p:spPr>
          <a:xfrm>
            <a:off x="867103" y="1255728"/>
            <a:ext cx="11142385" cy="400069"/>
          </a:xfrm>
          <a:prstGeom prst="rect">
            <a:avLst/>
          </a:prstGeom>
          <a:noFill/>
          <a:ln>
            <a:noFill/>
          </a:ln>
        </p:spPr>
        <p:txBody>
          <a:bodyPr spcFirstLastPara="1" wrap="square" lIns="91425" tIns="45700" rIns="91425" bIns="45700" anchor="t" anchorCtr="0">
            <a:spAutoFit/>
          </a:bodyPr>
          <a:lstStyle/>
          <a:p>
            <a:pPr lvl="0">
              <a:buSzPts val="4000"/>
            </a:pPr>
            <a:r>
              <a:rPr lang="es-ES" sz="2000" b="1" dirty="0">
                <a:solidFill>
                  <a:schemeClr val="bg1"/>
                </a:solidFill>
              </a:rPr>
              <a:t>Trabajo Grupal: </a:t>
            </a:r>
            <a:r>
              <a:rPr lang="es-ES" sz="2000" dirty="0">
                <a:solidFill>
                  <a:schemeClr val="bg1"/>
                </a:solidFill>
              </a:rPr>
              <a:t>Verificando la configuración estructural de la vivienda en el plano</a:t>
            </a:r>
          </a:p>
        </p:txBody>
      </p:sp>
      <p:sp>
        <p:nvSpPr>
          <p:cNvPr id="10" name="Google Shape;108;p3"/>
          <p:cNvSpPr txBox="1"/>
          <p:nvPr/>
        </p:nvSpPr>
        <p:spPr>
          <a:xfrm>
            <a:off x="271231" y="2253978"/>
            <a:ext cx="7469003" cy="3000781"/>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800" b="1" i="0" u="none" strike="noStrike" cap="none" dirty="0">
                <a:solidFill>
                  <a:schemeClr val="tx1"/>
                </a:solidFill>
                <a:sym typeface="Arial"/>
              </a:rPr>
              <a:t>Actividades:</a:t>
            </a:r>
          </a:p>
          <a:p>
            <a:pPr marL="285750" lvl="0" indent="-285750">
              <a:lnSpc>
                <a:spcPct val="150000"/>
              </a:lnSpc>
              <a:buSzPct val="100000"/>
              <a:buFont typeface="Wingdings" panose="05000000000000000000" pitchFamily="2" charset="2"/>
              <a:buChar char="ü"/>
            </a:pPr>
            <a:r>
              <a:rPr lang="es-PE" sz="1800" dirty="0">
                <a:solidFill>
                  <a:schemeClr val="tx1"/>
                </a:solidFill>
                <a:latin typeface="+mn-lt"/>
                <a:cs typeface="Calibri" panose="020F0502020204030204" pitchFamily="34" charset="0"/>
              </a:rPr>
              <a:t>Identificar las formas regulares e irregulares de la vivienda.</a:t>
            </a:r>
          </a:p>
          <a:p>
            <a:pPr marL="285750" lvl="0" indent="-285750">
              <a:lnSpc>
                <a:spcPct val="150000"/>
              </a:lnSpc>
              <a:buSzPct val="100000"/>
              <a:buFont typeface="Wingdings" panose="05000000000000000000" pitchFamily="2" charset="2"/>
              <a:buChar char="ü"/>
            </a:pPr>
            <a:r>
              <a:rPr lang="es-PE" sz="1800" dirty="0">
                <a:solidFill>
                  <a:schemeClr val="tx1"/>
                </a:solidFill>
                <a:latin typeface="+mn-lt"/>
                <a:cs typeface="Calibri" panose="020F0502020204030204" pitchFamily="34" charset="0"/>
              </a:rPr>
              <a:t>Determinar las proporciones de la construcción en planta y en altura.</a:t>
            </a:r>
          </a:p>
          <a:p>
            <a:pPr marL="285750" lvl="0" indent="-285750">
              <a:lnSpc>
                <a:spcPct val="150000"/>
              </a:lnSpc>
              <a:buSzPct val="100000"/>
              <a:buFont typeface="Wingdings" panose="05000000000000000000" pitchFamily="2" charset="2"/>
              <a:buChar char="ü"/>
            </a:pPr>
            <a:r>
              <a:rPr lang="es-PE" sz="1800" dirty="0">
                <a:solidFill>
                  <a:schemeClr val="tx1"/>
                </a:solidFill>
                <a:latin typeface="+mn-lt"/>
                <a:cs typeface="Calibri" panose="020F0502020204030204" pitchFamily="34" charset="0"/>
              </a:rPr>
              <a:t>Verificar la continuidad de muros, columnas y vigas. </a:t>
            </a:r>
          </a:p>
          <a:p>
            <a:pPr marL="285750" lvl="0" indent="-285750">
              <a:lnSpc>
                <a:spcPct val="150000"/>
              </a:lnSpc>
              <a:buSzPct val="100000"/>
              <a:buFont typeface="Wingdings" panose="05000000000000000000" pitchFamily="2" charset="2"/>
              <a:buChar char="ü"/>
            </a:pPr>
            <a:r>
              <a:rPr lang="es-PE" sz="1800" dirty="0">
                <a:solidFill>
                  <a:schemeClr val="tx1"/>
                </a:solidFill>
                <a:latin typeface="+mn-lt"/>
                <a:cs typeface="Calibri" panose="020F0502020204030204" pitchFamily="34" charset="0"/>
              </a:rPr>
              <a:t>Verificar la distancia máxima entre columnas de los muros portantes.</a:t>
            </a:r>
          </a:p>
          <a:p>
            <a:pPr marL="285750" lvl="0" indent="-285750">
              <a:lnSpc>
                <a:spcPct val="150000"/>
              </a:lnSpc>
              <a:buSzPct val="100000"/>
              <a:buFont typeface="Wingdings" panose="05000000000000000000" pitchFamily="2" charset="2"/>
              <a:buChar char="ü"/>
            </a:pPr>
            <a:r>
              <a:rPr lang="es-PE" sz="1800" dirty="0">
                <a:solidFill>
                  <a:schemeClr val="tx1"/>
                </a:solidFill>
                <a:latin typeface="+mn-lt"/>
                <a:cs typeface="Calibri" panose="020F0502020204030204" pitchFamily="34" charset="0"/>
              </a:rPr>
              <a:t>Determinar la combinación de sistemas estructurales, como la combinación de pórticos y albañilería confinada. </a:t>
            </a:r>
          </a:p>
        </p:txBody>
      </p:sp>
      <p:sp>
        <p:nvSpPr>
          <p:cNvPr id="11" name="Rectángulo redondeado 10"/>
          <p:cNvSpPr/>
          <p:nvPr/>
        </p:nvSpPr>
        <p:spPr>
          <a:xfrm>
            <a:off x="7956728" y="3438221"/>
            <a:ext cx="4036907" cy="2004636"/>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2" name="Picture 4" descr="Responder - Iconos gratis de educació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5869" y="3113389"/>
            <a:ext cx="903534" cy="903534"/>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08;p3"/>
          <p:cNvSpPr txBox="1"/>
          <p:nvPr/>
        </p:nvSpPr>
        <p:spPr>
          <a:xfrm>
            <a:off x="8255979" y="3851675"/>
            <a:ext cx="3432856" cy="1338788"/>
          </a:xfrm>
          <a:prstGeom prst="rect">
            <a:avLst/>
          </a:prstGeom>
          <a:noFill/>
          <a:ln>
            <a:noFill/>
          </a:ln>
        </p:spPr>
        <p:txBody>
          <a:bodyPr spcFirstLastPara="1" wrap="square" lIns="91425" tIns="45700" rIns="91425" bIns="45700" anchor="t" anchorCtr="0">
            <a:spAutoFit/>
          </a:bodyPr>
          <a:lstStyle/>
          <a:p>
            <a:pPr marL="342900" indent="-342900">
              <a:lnSpc>
                <a:spcPct val="150000"/>
              </a:lnSpc>
              <a:buSzPct val="100000"/>
              <a:buFont typeface="Wingdings" panose="05000000000000000000" pitchFamily="2" charset="2"/>
              <a:buChar char="ü"/>
            </a:pPr>
            <a:r>
              <a:rPr lang="es-PE" sz="1800" dirty="0">
                <a:solidFill>
                  <a:schemeClr val="tx1"/>
                </a:solidFill>
                <a:latin typeface="+mn-lt"/>
                <a:cs typeface="Calibri" panose="020F0502020204030204" pitchFamily="34" charset="0"/>
              </a:rPr>
              <a:t>¿Cuál es</a:t>
            </a:r>
            <a:r>
              <a:rPr lang="es-PE" dirty="0"/>
              <a:t>  </a:t>
            </a:r>
            <a:r>
              <a:rPr lang="es-PE" sz="1800" dirty="0">
                <a:solidFill>
                  <a:schemeClr val="tx1"/>
                </a:solidFill>
                <a:latin typeface="+mn-lt"/>
                <a:cs typeface="Calibri" panose="020F0502020204030204" pitchFamily="34" charset="0"/>
              </a:rPr>
              <a:t>la configuración de la vivienda en los planos de arquitectura?, interpreta</a:t>
            </a:r>
            <a:endParaRPr lang="es-PE" sz="1800" dirty="0">
              <a:solidFill>
                <a:schemeClr val="tx1"/>
              </a:solidFill>
              <a:latin typeface="Arial" panose="020B0604020202020204" pitchFamily="34" charset="0"/>
              <a:ea typeface="Arial" panose="020B0604020202020204" pitchFamily="34" charset="0"/>
              <a:cs typeface="Arial" panose="020B0604020202020204" pitchFamily="34" charset="0"/>
            </a:endParaRPr>
          </a:p>
        </p:txBody>
      </p:sp>
      <p:sp>
        <p:nvSpPr>
          <p:cNvPr id="14" name="Rectángulo 13"/>
          <p:cNvSpPr/>
          <p:nvPr/>
        </p:nvSpPr>
        <p:spPr>
          <a:xfrm>
            <a:off x="9191912" y="3398630"/>
            <a:ext cx="1467068" cy="456535"/>
          </a:xfrm>
          <a:prstGeom prst="rect">
            <a:avLst/>
          </a:prstGeom>
        </p:spPr>
        <p:txBody>
          <a:bodyPr wrap="none">
            <a:spAutoFit/>
          </a:bodyPr>
          <a:lstStyle/>
          <a:p>
            <a:pPr lvl="0">
              <a:lnSpc>
                <a:spcPct val="150000"/>
              </a:lnSpc>
              <a:buSzPts val="4000"/>
            </a:pPr>
            <a:r>
              <a:rPr lang="es-ES" sz="1800" b="1" dirty="0">
                <a:solidFill>
                  <a:schemeClr val="tx1"/>
                </a:solidFill>
              </a:rPr>
              <a:t>Responder:</a:t>
            </a:r>
          </a:p>
        </p:txBody>
      </p:sp>
      <p:sp>
        <p:nvSpPr>
          <p:cNvPr id="15" name="Rectángulo redondeado 14"/>
          <p:cNvSpPr/>
          <p:nvPr/>
        </p:nvSpPr>
        <p:spPr>
          <a:xfrm>
            <a:off x="7956728" y="2253978"/>
            <a:ext cx="4036907" cy="83751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6" name="Picture 6" descr="Icono De Reloj De Diseño, Clipart De Reloj, Reloj Los Iconos, Icono De Reloj  PNG y Vector para Descargar Gratis | Pngtree"/>
          <p:cNvPicPr>
            <a:picLocks noChangeAspect="1" noChangeArrowheads="1"/>
          </p:cNvPicPr>
          <p:nvPr/>
        </p:nvPicPr>
        <p:blipFill rotWithShape="1">
          <a:blip r:embed="rId5">
            <a:extLst>
              <a:ext uri="{28A0092B-C50C-407E-A947-70E740481C1C}">
                <a14:useLocalDpi xmlns:a14="http://schemas.microsoft.com/office/drawing/2010/main" val="0"/>
              </a:ext>
            </a:extLst>
          </a:blip>
          <a:srcRect l="8951" t="8219" r="6853" b="10061"/>
          <a:stretch/>
        </p:blipFill>
        <p:spPr bwMode="auto">
          <a:xfrm>
            <a:off x="8255979" y="2417150"/>
            <a:ext cx="449417" cy="4361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8944257" y="2451642"/>
            <a:ext cx="1313180" cy="388696"/>
          </a:xfrm>
          <a:prstGeom prst="rect">
            <a:avLst/>
          </a:prstGeom>
        </p:spPr>
        <p:txBody>
          <a:bodyPr wrap="none">
            <a:spAutoFit/>
          </a:bodyPr>
          <a:lstStyle/>
          <a:p>
            <a:pPr lvl="0" algn="just">
              <a:lnSpc>
                <a:spcPct val="107000"/>
              </a:lnSpc>
              <a:spcAft>
                <a:spcPts val="800"/>
              </a:spcAft>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60 minutos</a:t>
            </a:r>
          </a:p>
        </p:txBody>
      </p:sp>
      <p:sp>
        <p:nvSpPr>
          <p:cNvPr id="20"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1"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3281640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5"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pic>
        <p:nvPicPr>
          <p:cNvPr id="6" name="Picture 2" descr="Iconos De Equipo, El Trabajo En Equipo, Negocio imagen png - imagen  transparente descarga gratuita"/>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08;p3"/>
          <p:cNvSpPr txBox="1"/>
          <p:nvPr/>
        </p:nvSpPr>
        <p:spPr>
          <a:xfrm>
            <a:off x="867103" y="1261211"/>
            <a:ext cx="11142385" cy="400069"/>
          </a:xfrm>
          <a:prstGeom prst="rect">
            <a:avLst/>
          </a:prstGeom>
          <a:noFill/>
          <a:ln>
            <a:noFill/>
          </a:ln>
        </p:spPr>
        <p:txBody>
          <a:bodyPr spcFirstLastPara="1" wrap="square" lIns="91425" tIns="45700" rIns="91425" bIns="45700" anchor="t" anchorCtr="0">
            <a:spAutoFit/>
          </a:bodyPr>
          <a:lstStyle/>
          <a:p>
            <a:pPr>
              <a:buSzPts val="4000"/>
            </a:pPr>
            <a:r>
              <a:rPr lang="es-ES" sz="2000" b="1" dirty="0">
                <a:solidFill>
                  <a:schemeClr val="bg1"/>
                </a:solidFill>
              </a:rPr>
              <a:t>Trabajo Grupal: </a:t>
            </a:r>
            <a:r>
              <a:rPr lang="es-ES" sz="2000" dirty="0">
                <a:solidFill>
                  <a:schemeClr val="bg1"/>
                </a:solidFill>
              </a:rPr>
              <a:t>Verificando la configuración estructural de la vivienda en el plano</a:t>
            </a:r>
          </a:p>
        </p:txBody>
      </p:sp>
      <p:pic>
        <p:nvPicPr>
          <p:cNvPr id="21" name="Imagen 20">
            <a:extLst>
              <a:ext uri="{FF2B5EF4-FFF2-40B4-BE49-F238E27FC236}">
                <a16:creationId xmlns:a16="http://schemas.microsoft.com/office/drawing/2014/main" id="{546E1140-BD47-4927-8093-C9F1CA6633A3}"/>
              </a:ext>
            </a:extLst>
          </p:cNvPr>
          <p:cNvPicPr>
            <a:picLocks noChangeAspect="1"/>
          </p:cNvPicPr>
          <p:nvPr/>
        </p:nvPicPr>
        <p:blipFill>
          <a:blip r:embed="rId4"/>
          <a:stretch>
            <a:fillRect/>
          </a:stretch>
        </p:blipFill>
        <p:spPr>
          <a:xfrm>
            <a:off x="8240902" y="1821436"/>
            <a:ext cx="3087893" cy="4410536"/>
          </a:xfrm>
          <a:prstGeom prst="rect">
            <a:avLst/>
          </a:prstGeom>
        </p:spPr>
      </p:pic>
      <p:pic>
        <p:nvPicPr>
          <p:cNvPr id="22" name="Imagen 21">
            <a:extLst>
              <a:ext uri="{FF2B5EF4-FFF2-40B4-BE49-F238E27FC236}">
                <a16:creationId xmlns:a16="http://schemas.microsoft.com/office/drawing/2014/main" id="{F7C6067C-C82A-4CEE-B452-FF39337A69C4}"/>
              </a:ext>
            </a:extLst>
          </p:cNvPr>
          <p:cNvPicPr>
            <a:picLocks noChangeAspect="1"/>
          </p:cNvPicPr>
          <p:nvPr/>
        </p:nvPicPr>
        <p:blipFill>
          <a:blip r:embed="rId5"/>
          <a:stretch>
            <a:fillRect/>
          </a:stretch>
        </p:blipFill>
        <p:spPr>
          <a:xfrm>
            <a:off x="1937243" y="1821436"/>
            <a:ext cx="3087892" cy="4410536"/>
          </a:xfrm>
          <a:prstGeom prst="rect">
            <a:avLst/>
          </a:prstGeom>
        </p:spPr>
      </p:pic>
      <p:sp>
        <p:nvSpPr>
          <p:cNvPr id="23" name="Rectángulo 22">
            <a:extLst>
              <a:ext uri="{FF2B5EF4-FFF2-40B4-BE49-F238E27FC236}">
                <a16:creationId xmlns:a16="http://schemas.microsoft.com/office/drawing/2014/main" id="{55F2DBFE-57C3-4244-AB1D-3C5B6E4252D7}"/>
              </a:ext>
            </a:extLst>
          </p:cNvPr>
          <p:cNvSpPr/>
          <p:nvPr/>
        </p:nvSpPr>
        <p:spPr>
          <a:xfrm>
            <a:off x="496846" y="2133600"/>
            <a:ext cx="1125095" cy="722489"/>
          </a:xfrm>
          <a:prstGeom prst="rect">
            <a:avLst/>
          </a:prstGeom>
          <a:solidFill>
            <a:schemeClr val="accent4">
              <a:lumMod val="60000"/>
              <a:lumOff val="4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s-PE" dirty="0">
                <a:solidFill>
                  <a:schemeClr val="tx1"/>
                </a:solidFill>
              </a:rPr>
              <a:t>Primer piso</a:t>
            </a:r>
          </a:p>
        </p:txBody>
      </p:sp>
      <p:sp>
        <p:nvSpPr>
          <p:cNvPr id="24" name="Rectángulo 23">
            <a:extLst>
              <a:ext uri="{FF2B5EF4-FFF2-40B4-BE49-F238E27FC236}">
                <a16:creationId xmlns:a16="http://schemas.microsoft.com/office/drawing/2014/main" id="{1EEB9020-72B5-4AA4-ADA1-839BBE6284D9}"/>
              </a:ext>
            </a:extLst>
          </p:cNvPr>
          <p:cNvSpPr/>
          <p:nvPr/>
        </p:nvSpPr>
        <p:spPr>
          <a:xfrm>
            <a:off x="6660042" y="2133599"/>
            <a:ext cx="1334580" cy="722489"/>
          </a:xfrm>
          <a:prstGeom prst="rect">
            <a:avLst/>
          </a:prstGeom>
          <a:solidFill>
            <a:schemeClr val="accent4">
              <a:lumMod val="60000"/>
              <a:lumOff val="4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s-PE" dirty="0">
                <a:solidFill>
                  <a:schemeClr val="tx1"/>
                </a:solidFill>
              </a:rPr>
              <a:t>Segundo piso</a:t>
            </a:r>
          </a:p>
        </p:txBody>
      </p:sp>
      <p:sp>
        <p:nvSpPr>
          <p:cNvPr id="13"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4"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33668392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Elementos estructurales de una vivienda</a:t>
            </a: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246093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3"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Filosofía de diseño sismorresistente</a:t>
            </a:r>
            <a:endParaRPr sz="1200" dirty="0"/>
          </a:p>
        </p:txBody>
      </p:sp>
      <p:grpSp>
        <p:nvGrpSpPr>
          <p:cNvPr id="14" name="Grupo 13"/>
          <p:cNvGrpSpPr/>
          <p:nvPr/>
        </p:nvGrpSpPr>
        <p:grpSpPr>
          <a:xfrm>
            <a:off x="238220" y="1835685"/>
            <a:ext cx="9782958" cy="4404925"/>
            <a:chOff x="1008475" y="1662395"/>
            <a:chExt cx="11183525" cy="4773626"/>
          </a:xfrm>
        </p:grpSpPr>
        <p:sp>
          <p:nvSpPr>
            <p:cNvPr id="15" name="Rectángulo 14"/>
            <p:cNvSpPr/>
            <p:nvPr/>
          </p:nvSpPr>
          <p:spPr>
            <a:xfrm>
              <a:off x="1008475" y="1662395"/>
              <a:ext cx="11183525" cy="3404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6" name="Grupo 15"/>
            <p:cNvGrpSpPr/>
            <p:nvPr/>
          </p:nvGrpSpPr>
          <p:grpSpPr>
            <a:xfrm>
              <a:off x="1011218" y="1726438"/>
              <a:ext cx="10857422" cy="4709583"/>
              <a:chOff x="962714" y="1659054"/>
              <a:chExt cx="10857422" cy="4709583"/>
            </a:xfrm>
          </p:grpSpPr>
          <p:pic>
            <p:nvPicPr>
              <p:cNvPr id="17" name="Imagen 16"/>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281" t="86920" r="81906"/>
              <a:stretch/>
            </p:blipFill>
            <p:spPr>
              <a:xfrm>
                <a:off x="11085538" y="4817510"/>
                <a:ext cx="734596" cy="615622"/>
              </a:xfrm>
              <a:prstGeom prst="rect">
                <a:avLst/>
              </a:prstGeom>
            </p:spPr>
          </p:pic>
          <p:pic>
            <p:nvPicPr>
              <p:cNvPr id="18" name="Imagen 17"/>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281" t="86920" r="81906"/>
              <a:stretch/>
            </p:blipFill>
            <p:spPr>
              <a:xfrm>
                <a:off x="11109966" y="5340720"/>
                <a:ext cx="710170" cy="616011"/>
              </a:xfrm>
              <a:prstGeom prst="rect">
                <a:avLst/>
              </a:prstGeom>
            </p:spPr>
          </p:pic>
          <p:pic>
            <p:nvPicPr>
              <p:cNvPr id="19" name="Imagen 18"/>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281" t="86920" r="81906"/>
              <a:stretch/>
            </p:blipFill>
            <p:spPr>
              <a:xfrm>
                <a:off x="10986924" y="5744069"/>
                <a:ext cx="824050" cy="616009"/>
              </a:xfrm>
              <a:prstGeom prst="rect">
                <a:avLst/>
              </a:prstGeom>
            </p:spPr>
          </p:pic>
          <p:pic>
            <p:nvPicPr>
              <p:cNvPr id="20" name="Imagen 19"/>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281" t="86920" r="81906"/>
              <a:stretch/>
            </p:blipFill>
            <p:spPr>
              <a:xfrm>
                <a:off x="10059396" y="4814791"/>
                <a:ext cx="1056940" cy="616011"/>
              </a:xfrm>
              <a:prstGeom prst="rect">
                <a:avLst/>
              </a:prstGeom>
            </p:spPr>
          </p:pic>
          <p:pic>
            <p:nvPicPr>
              <p:cNvPr id="21" name="Imagen 20"/>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281" t="86920" r="81906"/>
              <a:stretch/>
            </p:blipFill>
            <p:spPr>
              <a:xfrm>
                <a:off x="10080570" y="5354041"/>
                <a:ext cx="1056940" cy="616010"/>
              </a:xfrm>
              <a:prstGeom prst="rect">
                <a:avLst/>
              </a:prstGeom>
            </p:spPr>
          </p:pic>
          <p:pic>
            <p:nvPicPr>
              <p:cNvPr id="22" name="Imagen 2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281" t="86920" r="81906"/>
              <a:stretch/>
            </p:blipFill>
            <p:spPr>
              <a:xfrm>
                <a:off x="10053996" y="5735941"/>
                <a:ext cx="1056940" cy="616011"/>
              </a:xfrm>
              <a:prstGeom prst="rect">
                <a:avLst/>
              </a:prstGeom>
            </p:spPr>
          </p:pic>
          <p:pic>
            <p:nvPicPr>
              <p:cNvPr id="23" name="Imagen 2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281" t="86920" r="81906"/>
              <a:stretch/>
            </p:blipFill>
            <p:spPr>
              <a:xfrm>
                <a:off x="8914339" y="4819798"/>
                <a:ext cx="1309007" cy="675308"/>
              </a:xfrm>
              <a:prstGeom prst="rect">
                <a:avLst/>
              </a:prstGeom>
            </p:spPr>
          </p:pic>
          <p:pic>
            <p:nvPicPr>
              <p:cNvPr id="24" name="Imagen 2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281" t="86920" r="81906"/>
              <a:stretch/>
            </p:blipFill>
            <p:spPr>
              <a:xfrm>
                <a:off x="9047141" y="5365723"/>
                <a:ext cx="1065680" cy="616010"/>
              </a:xfrm>
              <a:prstGeom prst="rect">
                <a:avLst/>
              </a:prstGeom>
            </p:spPr>
          </p:pic>
          <p:pic>
            <p:nvPicPr>
              <p:cNvPr id="25" name="Imagen 24"/>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281" t="86920" r="81906"/>
              <a:stretch/>
            </p:blipFill>
            <p:spPr>
              <a:xfrm>
                <a:off x="9031099" y="5742632"/>
                <a:ext cx="1056941" cy="616009"/>
              </a:xfrm>
              <a:prstGeom prst="rect">
                <a:avLst/>
              </a:prstGeom>
            </p:spPr>
          </p:pic>
          <p:pic>
            <p:nvPicPr>
              <p:cNvPr id="26" name="Imagen 25"/>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20000" contrast="-40000"/>
                        </a14:imgEffect>
                      </a14:imgLayer>
                    </a14:imgProps>
                  </a:ext>
                </a:extLst>
              </a:blip>
              <a:srcRect l="1281" r="1748"/>
              <a:stretch/>
            </p:blipFill>
            <p:spPr>
              <a:xfrm>
                <a:off x="2980248" y="1659054"/>
                <a:ext cx="6095999" cy="4709583"/>
              </a:xfrm>
              <a:prstGeom prst="rect">
                <a:avLst/>
              </a:prstGeom>
            </p:spPr>
          </p:pic>
          <p:pic>
            <p:nvPicPr>
              <p:cNvPr id="27" name="Imagen 26"/>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281" t="86920" r="81906"/>
              <a:stretch/>
            </p:blipFill>
            <p:spPr>
              <a:xfrm>
                <a:off x="1973218" y="4727431"/>
                <a:ext cx="1056940" cy="616010"/>
              </a:xfrm>
              <a:prstGeom prst="rect">
                <a:avLst/>
              </a:prstGeom>
            </p:spPr>
          </p:pic>
          <p:pic>
            <p:nvPicPr>
              <p:cNvPr id="28" name="Imagen 27"/>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281" t="86920" r="81906"/>
              <a:stretch/>
            </p:blipFill>
            <p:spPr>
              <a:xfrm>
                <a:off x="1992600" y="5315717"/>
                <a:ext cx="1026856" cy="616010"/>
              </a:xfrm>
              <a:prstGeom prst="rect">
                <a:avLst/>
              </a:prstGeom>
            </p:spPr>
          </p:pic>
          <p:pic>
            <p:nvPicPr>
              <p:cNvPr id="29" name="Imagen 28"/>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281" t="86920" r="81906"/>
              <a:stretch/>
            </p:blipFill>
            <p:spPr>
              <a:xfrm>
                <a:off x="1966026" y="5743288"/>
                <a:ext cx="1056941" cy="616008"/>
              </a:xfrm>
              <a:prstGeom prst="rect">
                <a:avLst/>
              </a:prstGeom>
            </p:spPr>
          </p:pic>
          <p:pic>
            <p:nvPicPr>
              <p:cNvPr id="30" name="Imagen 29"/>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281" t="86920" r="81906"/>
              <a:stretch/>
            </p:blipFill>
            <p:spPr>
              <a:xfrm>
                <a:off x="965371" y="4724710"/>
                <a:ext cx="1056940" cy="616010"/>
              </a:xfrm>
              <a:prstGeom prst="rect">
                <a:avLst/>
              </a:prstGeom>
            </p:spPr>
          </p:pic>
          <p:pic>
            <p:nvPicPr>
              <p:cNvPr id="31" name="Imagen 30"/>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281" t="86920" r="81906"/>
              <a:stretch/>
            </p:blipFill>
            <p:spPr>
              <a:xfrm>
                <a:off x="968873" y="5329037"/>
                <a:ext cx="1056940" cy="616010"/>
              </a:xfrm>
              <a:prstGeom prst="rect">
                <a:avLst/>
              </a:prstGeom>
            </p:spPr>
          </p:pic>
          <p:pic>
            <p:nvPicPr>
              <p:cNvPr id="32" name="Imagen 3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281" t="86920" r="81906"/>
              <a:stretch/>
            </p:blipFill>
            <p:spPr>
              <a:xfrm>
                <a:off x="962714" y="5743023"/>
                <a:ext cx="1056940" cy="616011"/>
              </a:xfrm>
              <a:prstGeom prst="rect">
                <a:avLst/>
              </a:prstGeom>
            </p:spPr>
          </p:pic>
        </p:grpSp>
      </p:grpSp>
      <p:sp>
        <p:nvSpPr>
          <p:cNvPr id="33" name="Rectángulo 32"/>
          <p:cNvSpPr/>
          <p:nvPr/>
        </p:nvSpPr>
        <p:spPr>
          <a:xfrm>
            <a:off x="9787502" y="4770062"/>
            <a:ext cx="2240417" cy="144036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defTabSz="800100">
              <a:lnSpc>
                <a:spcPct val="150000"/>
              </a:lnSpc>
              <a:spcBef>
                <a:spcPct val="0"/>
              </a:spcBef>
            </a:pPr>
            <a:endParaRPr lang="es-PE" sz="1800" kern="1200" dirty="0">
              <a:solidFill>
                <a:schemeClr val="tx1"/>
              </a:solidFill>
            </a:endParaRPr>
          </a:p>
        </p:txBody>
      </p:sp>
      <p:sp>
        <p:nvSpPr>
          <p:cNvPr id="34" name="Rectángulo 33"/>
          <p:cNvSpPr/>
          <p:nvPr/>
        </p:nvSpPr>
        <p:spPr>
          <a:xfrm>
            <a:off x="9769070" y="3355924"/>
            <a:ext cx="2240417" cy="1352669"/>
          </a:xfrm>
          <a:prstGeom prst="rect">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defTabSz="800100">
              <a:lnSpc>
                <a:spcPct val="150000"/>
              </a:lnSpc>
              <a:spcBef>
                <a:spcPct val="0"/>
              </a:spcBef>
            </a:pPr>
            <a:endParaRPr lang="es-PE" sz="1800" kern="1200" dirty="0">
              <a:solidFill>
                <a:schemeClr val="tx1"/>
              </a:solidFill>
            </a:endParaRPr>
          </a:p>
        </p:txBody>
      </p:sp>
      <p:sp>
        <p:nvSpPr>
          <p:cNvPr id="35" name="Rectángulo 34"/>
          <p:cNvSpPr/>
          <p:nvPr/>
        </p:nvSpPr>
        <p:spPr>
          <a:xfrm>
            <a:off x="9750132" y="1887924"/>
            <a:ext cx="2240417" cy="1381193"/>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defTabSz="800100">
              <a:lnSpc>
                <a:spcPct val="150000"/>
              </a:lnSpc>
              <a:spcBef>
                <a:spcPct val="0"/>
              </a:spcBef>
            </a:pPr>
            <a:endParaRPr lang="es-PE" sz="1800" kern="1200" dirty="0">
              <a:solidFill>
                <a:schemeClr val="tx1"/>
              </a:solidFill>
            </a:endParaRPr>
          </a:p>
        </p:txBody>
      </p:sp>
      <p:pic>
        <p:nvPicPr>
          <p:cNvPr id="36" name="Google Shape;179;p10" descr="CALIDAD Y EFICIENCIA DE SERVICIOS PÚBLICOS, PND 2018-2022"/>
          <p:cNvPicPr preferRelativeResize="0"/>
          <p:nvPr/>
        </p:nvPicPr>
        <p:blipFill rotWithShape="1">
          <a:blip r:embed="rId6">
            <a:alphaModFix/>
            <a:extLst>
              <a:ext uri="{BEBA8EAE-BF5A-486C-A8C5-ECC9F3942E4B}">
                <a14:imgProps xmlns:a14="http://schemas.microsoft.com/office/drawing/2010/main">
                  <a14:imgLayer r:embed="rId7">
                    <a14:imgEffect>
                      <a14:backgroundRemoval t="0" b="100000" l="9850" r="89816">
                        <a14:foregroundMark x1="55259" y1="17143" x2="55259" y2="17143"/>
                        <a14:foregroundMark x1="55259" y1="61143" x2="55259" y2="61143"/>
                        <a14:foregroundMark x1="69616" y1="61143" x2="69616" y2="61143"/>
                        <a14:foregroundMark x1="71452" y1="33714" x2="71452" y2="33714"/>
                        <a14:foregroundMark x1="53422" y1="70286" x2="52421" y2="91714"/>
                        <a14:foregroundMark x1="55259" y1="36857" x2="55259" y2="36857"/>
                        <a14:foregroundMark x1="72454" y1="9429" x2="75292" y2="26286"/>
                        <a14:foregroundMark x1="33556" y1="24571" x2="33556" y2="42857"/>
                        <a14:foregroundMark x1="33556" y1="64286" x2="35392" y2="78000"/>
                        <a14:foregroundMark x1="30551" y1="78857" x2="35893" y2="90286"/>
                        <a14:foregroundMark x1="54758" y1="69429" x2="63105" y2="89143"/>
                        <a14:foregroundMark x1="68280" y1="80571" x2="68280" y2="91429"/>
                        <a14:foregroundMark x1="62437" y1="19429" x2="63439" y2="38000"/>
                        <a14:foregroundMark x1="63105" y1="8000" x2="69616" y2="29429"/>
                        <a14:foregroundMark x1="66110" y1="5429" x2="51252" y2="6857"/>
                        <a14:foregroundMark x1="68280" y1="58286" x2="73289" y2="77143"/>
                        <a14:foregroundMark x1="53422" y1="12571" x2="53756" y2="39143"/>
                      </a14:backgroundRemoval>
                    </a14:imgEffect>
                  </a14:imgLayer>
                </a14:imgProps>
              </a:ext>
            </a:extLst>
          </a:blip>
          <a:srcRect l="16491" r="18058"/>
          <a:stretch/>
        </p:blipFill>
        <p:spPr>
          <a:xfrm>
            <a:off x="11005908" y="5144863"/>
            <a:ext cx="890908" cy="787716"/>
          </a:xfrm>
          <a:prstGeom prst="rect">
            <a:avLst/>
          </a:prstGeom>
          <a:noFill/>
          <a:ln>
            <a:noFill/>
          </a:ln>
        </p:spPr>
      </p:pic>
      <p:pic>
        <p:nvPicPr>
          <p:cNvPr id="37" name="Google Shape;180;p10" descr="Casa Después De Un Terremoto En El Icono De Estilo Isométrico 3d Sobre Un  Fondo Blanco Ilustraciones Vectoriales, Clip Art Vectorizado Libre De  Derechos. Image 59386010."/>
          <p:cNvPicPr preferRelativeResize="0"/>
          <p:nvPr/>
        </p:nvPicPr>
        <p:blipFill rotWithShape="1">
          <a:blip r:embed="rId8">
            <a:alphaModFix/>
          </a:blip>
          <a:srcRect l="9983" t="12145" r="5361" b="13393"/>
          <a:stretch/>
        </p:blipFill>
        <p:spPr>
          <a:xfrm>
            <a:off x="10915584" y="3673364"/>
            <a:ext cx="982074" cy="791216"/>
          </a:xfrm>
          <a:prstGeom prst="rect">
            <a:avLst/>
          </a:prstGeom>
          <a:noFill/>
          <a:ln>
            <a:noFill/>
          </a:ln>
        </p:spPr>
      </p:pic>
      <p:pic>
        <p:nvPicPr>
          <p:cNvPr id="38" name="Picture 2" descr="Seguros De Vida Plana Multi Color De Icono, Gesto, Manos, Corazón PNG y  Vector para Descargar Gratis | Pngtre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17656" y1="38906" x2="20000" y2="57500"/>
                        <a14:foregroundMark x1="85000" y1="36875" x2="76719" y2="72500"/>
                      </a14:backgroundRemoval>
                    </a14:imgEffect>
                  </a14:imgLayer>
                </a14:imgProps>
              </a:ext>
              <a:ext uri="{28A0092B-C50C-407E-A947-70E740481C1C}">
                <a14:useLocalDpi xmlns:a14="http://schemas.microsoft.com/office/drawing/2010/main" val="0"/>
              </a:ext>
            </a:extLst>
          </a:blip>
          <a:srcRect l="11972" t="10614" r="10647" b="11053"/>
          <a:stretch/>
        </p:blipFill>
        <p:spPr bwMode="auto">
          <a:xfrm>
            <a:off x="10981356" y="2172113"/>
            <a:ext cx="825136" cy="835292"/>
          </a:xfrm>
          <a:prstGeom prst="rect">
            <a:avLst/>
          </a:prstGeom>
          <a:noFill/>
          <a:extLst>
            <a:ext uri="{909E8E84-426E-40DD-AFC4-6F175D3DCCD1}">
              <a14:hiddenFill xmlns:a14="http://schemas.microsoft.com/office/drawing/2010/main">
                <a:solidFill>
                  <a:srgbClr val="FFFFFF"/>
                </a:solidFill>
              </a14:hiddenFill>
            </a:ext>
          </a:extLst>
        </p:spPr>
      </p:pic>
      <p:sp>
        <p:nvSpPr>
          <p:cNvPr id="39" name="Rectángulo 38"/>
          <p:cNvSpPr/>
          <p:nvPr/>
        </p:nvSpPr>
        <p:spPr>
          <a:xfrm>
            <a:off x="9782406" y="2054530"/>
            <a:ext cx="1319940" cy="1047979"/>
          </a:xfrm>
          <a:prstGeom prst="rect">
            <a:avLst/>
          </a:prstGeom>
        </p:spPr>
        <p:txBody>
          <a:bodyPr wrap="square">
            <a:spAutoFit/>
          </a:bodyPr>
          <a:lstStyle/>
          <a:p>
            <a:pPr lvl="0" algn="ctr">
              <a:lnSpc>
                <a:spcPct val="115000"/>
              </a:lnSpc>
              <a:spcAft>
                <a:spcPts val="800"/>
              </a:spcAft>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Evitar pérdidas de vidas</a:t>
            </a:r>
          </a:p>
        </p:txBody>
      </p:sp>
      <p:sp>
        <p:nvSpPr>
          <p:cNvPr id="40" name="Rectángulo 39"/>
          <p:cNvSpPr/>
          <p:nvPr/>
        </p:nvSpPr>
        <p:spPr>
          <a:xfrm>
            <a:off x="9806070" y="3703174"/>
            <a:ext cx="1319940" cy="702372"/>
          </a:xfrm>
          <a:prstGeom prst="rect">
            <a:avLst/>
          </a:prstGeom>
        </p:spPr>
        <p:txBody>
          <a:bodyPr wrap="square">
            <a:spAutoFit/>
          </a:bodyPr>
          <a:lstStyle/>
          <a:p>
            <a:pPr lvl="0" algn="ctr">
              <a:lnSpc>
                <a:spcPct val="115000"/>
              </a:lnSpc>
              <a:spcAft>
                <a:spcPts val="800"/>
              </a:spcAft>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Minimizar daños</a:t>
            </a:r>
          </a:p>
        </p:txBody>
      </p:sp>
      <p:sp>
        <p:nvSpPr>
          <p:cNvPr id="41" name="Rectángulo 40"/>
          <p:cNvSpPr/>
          <p:nvPr/>
        </p:nvSpPr>
        <p:spPr>
          <a:xfrm>
            <a:off x="9795515" y="5034335"/>
            <a:ext cx="1319940" cy="1047979"/>
          </a:xfrm>
          <a:prstGeom prst="rect">
            <a:avLst/>
          </a:prstGeom>
        </p:spPr>
        <p:txBody>
          <a:bodyPr wrap="square">
            <a:spAutoFit/>
          </a:bodyPr>
          <a:lstStyle/>
          <a:p>
            <a:pPr lvl="0" algn="ctr">
              <a:lnSpc>
                <a:spcPct val="115000"/>
              </a:lnSpc>
              <a:spcAft>
                <a:spcPts val="800"/>
              </a:spcAft>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Asegurar servicios básicos</a:t>
            </a:r>
          </a:p>
        </p:txBody>
      </p:sp>
      <p:sp>
        <p:nvSpPr>
          <p:cNvPr id="44"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45"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3593211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Elementos estructurales de una vivienda</a:t>
            </a:r>
            <a:endParaRPr sz="1200" dirty="0"/>
          </a:p>
        </p:txBody>
      </p:sp>
      <p:grpSp>
        <p:nvGrpSpPr>
          <p:cNvPr id="12" name="Google Shape;201;p12"/>
          <p:cNvGrpSpPr/>
          <p:nvPr/>
        </p:nvGrpSpPr>
        <p:grpSpPr>
          <a:xfrm>
            <a:off x="3150489" y="1863923"/>
            <a:ext cx="5754885" cy="4463948"/>
            <a:chOff x="4439003" y="2828749"/>
            <a:chExt cx="5086231" cy="3978762"/>
          </a:xfrm>
          <a:solidFill>
            <a:srgbClr val="FF0000"/>
          </a:solidFill>
        </p:grpSpPr>
        <p:pic>
          <p:nvPicPr>
            <p:cNvPr id="14" name="Google Shape;202;p12"/>
            <p:cNvPicPr preferRelativeResize="0"/>
            <p:nvPr/>
          </p:nvPicPr>
          <p:blipFill rotWithShape="1">
            <a:blip r:embed="rId3">
              <a:alphaModFix/>
            </a:blip>
            <a:srcRect/>
            <a:stretch/>
          </p:blipFill>
          <p:spPr>
            <a:xfrm>
              <a:off x="4646847" y="2828749"/>
              <a:ext cx="4475291" cy="3978762"/>
            </a:xfrm>
            <a:prstGeom prst="rect">
              <a:avLst/>
            </a:prstGeom>
            <a:grpFill/>
            <a:ln>
              <a:noFill/>
            </a:ln>
          </p:spPr>
        </p:pic>
        <p:cxnSp>
          <p:nvCxnSpPr>
            <p:cNvPr id="15" name="Google Shape;203;p12"/>
            <p:cNvCxnSpPr/>
            <p:nvPr/>
          </p:nvCxnSpPr>
          <p:spPr>
            <a:xfrm rot="10800000">
              <a:off x="8305384" y="5557987"/>
              <a:ext cx="880152" cy="323640"/>
            </a:xfrm>
            <a:prstGeom prst="straightConnector1">
              <a:avLst/>
            </a:prstGeom>
            <a:grpFill/>
            <a:ln w="38100" cap="flat" cmpd="sng">
              <a:solidFill>
                <a:srgbClr val="FF0000"/>
              </a:solidFill>
              <a:prstDash val="solid"/>
              <a:miter lim="800000"/>
              <a:headEnd type="none" w="sm" len="sm"/>
              <a:tailEnd type="none" w="sm" len="sm"/>
            </a:ln>
          </p:spPr>
        </p:cxnSp>
        <p:cxnSp>
          <p:nvCxnSpPr>
            <p:cNvPr id="16" name="Google Shape;204;p12"/>
            <p:cNvCxnSpPr/>
            <p:nvPr/>
          </p:nvCxnSpPr>
          <p:spPr>
            <a:xfrm flipH="1">
              <a:off x="7992359" y="5261557"/>
              <a:ext cx="767241" cy="465751"/>
            </a:xfrm>
            <a:prstGeom prst="straightConnector1">
              <a:avLst/>
            </a:prstGeom>
            <a:grpFill/>
            <a:ln w="38100" cap="flat" cmpd="sng">
              <a:solidFill>
                <a:srgbClr val="7030A0"/>
              </a:solidFill>
              <a:prstDash val="solid"/>
              <a:miter lim="800000"/>
              <a:headEnd type="none" w="sm" len="sm"/>
              <a:tailEnd type="none" w="sm" len="sm"/>
            </a:ln>
          </p:spPr>
        </p:cxnSp>
        <p:cxnSp>
          <p:nvCxnSpPr>
            <p:cNvPr id="17" name="Google Shape;206;p12"/>
            <p:cNvCxnSpPr/>
            <p:nvPr/>
          </p:nvCxnSpPr>
          <p:spPr>
            <a:xfrm flipV="1">
              <a:off x="4845814" y="4902357"/>
              <a:ext cx="3446453" cy="978913"/>
            </a:xfrm>
            <a:prstGeom prst="straightConnector1">
              <a:avLst/>
            </a:prstGeom>
            <a:grpFill/>
            <a:ln w="38100" cap="flat" cmpd="sng">
              <a:solidFill>
                <a:srgbClr val="FF0000"/>
              </a:solidFill>
              <a:prstDash val="solid"/>
              <a:miter lim="800000"/>
              <a:headEnd type="none" w="sm" len="sm"/>
              <a:tailEnd type="none" w="sm" len="sm"/>
            </a:ln>
          </p:spPr>
        </p:cxnSp>
        <p:cxnSp>
          <p:nvCxnSpPr>
            <p:cNvPr id="18" name="Google Shape;210;p12"/>
            <p:cNvCxnSpPr/>
            <p:nvPr/>
          </p:nvCxnSpPr>
          <p:spPr>
            <a:xfrm rot="10800000" flipH="1">
              <a:off x="8005593" y="4238539"/>
              <a:ext cx="840367" cy="330834"/>
            </a:xfrm>
            <a:prstGeom prst="straightConnector1">
              <a:avLst/>
            </a:prstGeom>
            <a:grpFill/>
            <a:ln w="38100" cap="flat" cmpd="sng">
              <a:solidFill>
                <a:srgbClr val="7030A0"/>
              </a:solidFill>
              <a:prstDash val="solid"/>
              <a:miter lim="800000"/>
              <a:headEnd type="none" w="sm" len="sm"/>
              <a:tailEnd type="none" w="sm" len="sm"/>
            </a:ln>
          </p:spPr>
        </p:cxnSp>
        <p:cxnSp>
          <p:nvCxnSpPr>
            <p:cNvPr id="19" name="Google Shape;211;p12"/>
            <p:cNvCxnSpPr/>
            <p:nvPr/>
          </p:nvCxnSpPr>
          <p:spPr>
            <a:xfrm flipH="1">
              <a:off x="7962040" y="4608389"/>
              <a:ext cx="43553" cy="1032230"/>
            </a:xfrm>
            <a:prstGeom prst="straightConnector1">
              <a:avLst/>
            </a:prstGeom>
            <a:grpFill/>
            <a:ln w="38100" cap="flat" cmpd="sng">
              <a:solidFill>
                <a:srgbClr val="7030A0"/>
              </a:solidFill>
              <a:prstDash val="solid"/>
              <a:miter lim="800000"/>
              <a:headEnd type="none" w="sm" len="sm"/>
              <a:tailEnd type="none" w="sm" len="sm"/>
            </a:ln>
          </p:spPr>
        </p:cxnSp>
        <p:cxnSp>
          <p:nvCxnSpPr>
            <p:cNvPr id="21" name="Google Shape;212;p12"/>
            <p:cNvCxnSpPr/>
            <p:nvPr/>
          </p:nvCxnSpPr>
          <p:spPr>
            <a:xfrm flipH="1">
              <a:off x="8759600" y="4221375"/>
              <a:ext cx="86361" cy="968068"/>
            </a:xfrm>
            <a:prstGeom prst="straightConnector1">
              <a:avLst/>
            </a:prstGeom>
            <a:grpFill/>
            <a:ln w="38100" cap="flat" cmpd="sng">
              <a:solidFill>
                <a:srgbClr val="7030A0"/>
              </a:solidFill>
              <a:prstDash val="solid"/>
              <a:miter lim="800000"/>
              <a:headEnd type="none" w="sm" len="sm"/>
              <a:tailEnd type="none" w="sm" len="sm"/>
            </a:ln>
          </p:spPr>
        </p:cxnSp>
        <p:cxnSp>
          <p:nvCxnSpPr>
            <p:cNvPr id="25" name="Google Shape;213;p12"/>
            <p:cNvCxnSpPr/>
            <p:nvPr/>
          </p:nvCxnSpPr>
          <p:spPr>
            <a:xfrm flipH="1">
              <a:off x="6782097" y="4608389"/>
              <a:ext cx="1179945" cy="512282"/>
            </a:xfrm>
            <a:prstGeom prst="straightConnector1">
              <a:avLst/>
            </a:prstGeom>
            <a:grpFill/>
            <a:ln w="38100" cap="flat" cmpd="sng">
              <a:solidFill>
                <a:srgbClr val="92D050"/>
              </a:solidFill>
              <a:prstDash val="solid"/>
              <a:miter lim="800000"/>
              <a:headEnd type="none" w="sm" len="sm"/>
              <a:tailEnd type="none" w="sm" len="sm"/>
            </a:ln>
          </p:spPr>
        </p:cxnSp>
        <p:cxnSp>
          <p:nvCxnSpPr>
            <p:cNvPr id="26" name="Google Shape;214;p12"/>
            <p:cNvCxnSpPr/>
            <p:nvPr/>
          </p:nvCxnSpPr>
          <p:spPr>
            <a:xfrm rot="10800000" flipH="1">
              <a:off x="6661026" y="3324202"/>
              <a:ext cx="1350861" cy="235716"/>
            </a:xfrm>
            <a:prstGeom prst="straightConnector1">
              <a:avLst/>
            </a:prstGeom>
            <a:grpFill/>
            <a:ln w="38100" cap="flat" cmpd="sng">
              <a:solidFill>
                <a:srgbClr val="92D050"/>
              </a:solidFill>
              <a:prstDash val="solid"/>
              <a:miter lim="800000"/>
              <a:headEnd type="none" w="sm" len="sm"/>
              <a:tailEnd type="none" w="sm" len="sm"/>
            </a:ln>
          </p:spPr>
        </p:cxnSp>
        <p:cxnSp>
          <p:nvCxnSpPr>
            <p:cNvPr id="27" name="Google Shape;215;p12"/>
            <p:cNvCxnSpPr/>
            <p:nvPr/>
          </p:nvCxnSpPr>
          <p:spPr>
            <a:xfrm>
              <a:off x="6704207" y="3649196"/>
              <a:ext cx="60267" cy="1379839"/>
            </a:xfrm>
            <a:prstGeom prst="straightConnector1">
              <a:avLst/>
            </a:prstGeom>
            <a:grpFill/>
            <a:ln w="38100" cap="flat" cmpd="sng">
              <a:solidFill>
                <a:srgbClr val="92D050"/>
              </a:solidFill>
              <a:prstDash val="solid"/>
              <a:miter lim="800000"/>
              <a:headEnd type="none" w="sm" len="sm"/>
              <a:tailEnd type="none" w="sm" len="sm"/>
            </a:ln>
          </p:spPr>
        </p:cxnSp>
        <p:cxnSp>
          <p:nvCxnSpPr>
            <p:cNvPr id="28" name="Google Shape;216;p12"/>
            <p:cNvCxnSpPr/>
            <p:nvPr/>
          </p:nvCxnSpPr>
          <p:spPr>
            <a:xfrm flipH="1">
              <a:off x="8005592" y="3313737"/>
              <a:ext cx="74735" cy="1207963"/>
            </a:xfrm>
            <a:prstGeom prst="straightConnector1">
              <a:avLst/>
            </a:prstGeom>
            <a:grpFill/>
            <a:ln w="38100" cap="flat" cmpd="sng">
              <a:solidFill>
                <a:srgbClr val="92D050"/>
              </a:solidFill>
              <a:prstDash val="solid"/>
              <a:miter lim="800000"/>
              <a:headEnd type="none" w="sm" len="sm"/>
              <a:tailEnd type="none" w="sm" len="sm"/>
            </a:ln>
          </p:spPr>
        </p:cxnSp>
        <p:cxnSp>
          <p:nvCxnSpPr>
            <p:cNvPr id="29" name="Google Shape;217;p12"/>
            <p:cNvCxnSpPr>
              <a:stCxn id="38" idx="3"/>
            </p:cNvCxnSpPr>
            <p:nvPr/>
          </p:nvCxnSpPr>
          <p:spPr>
            <a:xfrm>
              <a:off x="4439003" y="3811335"/>
              <a:ext cx="2222133" cy="162022"/>
            </a:xfrm>
            <a:prstGeom prst="straightConnector1">
              <a:avLst/>
            </a:prstGeom>
            <a:grpFill/>
            <a:ln w="38100" cap="flat" cmpd="sng">
              <a:solidFill>
                <a:srgbClr val="FF0000"/>
              </a:solidFill>
              <a:prstDash val="solid"/>
              <a:miter lim="800000"/>
              <a:headEnd type="none" w="sm" len="sm"/>
              <a:tailEnd type="none" w="sm" len="sm"/>
            </a:ln>
          </p:spPr>
        </p:cxnSp>
        <p:cxnSp>
          <p:nvCxnSpPr>
            <p:cNvPr id="30" name="Google Shape;218;p12"/>
            <p:cNvCxnSpPr/>
            <p:nvPr/>
          </p:nvCxnSpPr>
          <p:spPr>
            <a:xfrm flipV="1">
              <a:off x="4782417" y="4400758"/>
              <a:ext cx="2348251" cy="1480512"/>
            </a:xfrm>
            <a:prstGeom prst="straightConnector1">
              <a:avLst/>
            </a:prstGeom>
            <a:grpFill/>
            <a:ln w="38100" cap="flat" cmpd="sng">
              <a:solidFill>
                <a:srgbClr val="FF0000"/>
              </a:solidFill>
              <a:prstDash val="solid"/>
              <a:miter lim="800000"/>
              <a:headEnd type="none" w="sm" len="sm"/>
              <a:tailEnd type="none" w="sm" len="sm"/>
            </a:ln>
          </p:spPr>
        </p:cxnSp>
        <p:cxnSp>
          <p:nvCxnSpPr>
            <p:cNvPr id="31" name="Google Shape;219;p12"/>
            <p:cNvCxnSpPr>
              <a:cxnSpLocks/>
            </p:cNvCxnSpPr>
            <p:nvPr/>
          </p:nvCxnSpPr>
          <p:spPr>
            <a:xfrm flipH="1" flipV="1">
              <a:off x="7634927" y="3179811"/>
              <a:ext cx="1789967" cy="241737"/>
            </a:xfrm>
            <a:prstGeom prst="straightConnector1">
              <a:avLst/>
            </a:prstGeom>
            <a:grpFill/>
            <a:ln w="38100" cap="flat" cmpd="sng">
              <a:solidFill>
                <a:srgbClr val="FF0000"/>
              </a:solidFill>
              <a:prstDash val="solid"/>
              <a:miter lim="800000"/>
              <a:headEnd type="none" w="sm" len="sm"/>
              <a:tailEnd type="none" w="sm" len="sm"/>
            </a:ln>
          </p:spPr>
        </p:cxnSp>
        <p:cxnSp>
          <p:nvCxnSpPr>
            <p:cNvPr id="32" name="Google Shape;221;p12"/>
            <p:cNvCxnSpPr/>
            <p:nvPr/>
          </p:nvCxnSpPr>
          <p:spPr>
            <a:xfrm rot="10800000">
              <a:off x="8825634" y="4743077"/>
              <a:ext cx="699600" cy="0"/>
            </a:xfrm>
            <a:prstGeom prst="straightConnector1">
              <a:avLst/>
            </a:prstGeom>
            <a:grpFill/>
            <a:ln w="38100" cap="flat" cmpd="sng">
              <a:solidFill>
                <a:srgbClr val="FF0000"/>
              </a:solidFill>
              <a:prstDash val="solid"/>
              <a:miter lim="800000"/>
              <a:headEnd type="none" w="sm" len="sm"/>
              <a:tailEnd type="none" w="sm" len="sm"/>
            </a:ln>
          </p:spPr>
        </p:cxnSp>
        <p:cxnSp>
          <p:nvCxnSpPr>
            <p:cNvPr id="33" name="Google Shape;222;p12"/>
            <p:cNvCxnSpPr>
              <a:cxnSpLocks/>
            </p:cNvCxnSpPr>
            <p:nvPr/>
          </p:nvCxnSpPr>
          <p:spPr>
            <a:xfrm>
              <a:off x="8627128" y="3218538"/>
              <a:ext cx="797766" cy="203009"/>
            </a:xfrm>
            <a:prstGeom prst="straightConnector1">
              <a:avLst/>
            </a:prstGeom>
            <a:grpFill/>
            <a:ln w="38100" cap="flat" cmpd="sng">
              <a:solidFill>
                <a:srgbClr val="FF0000"/>
              </a:solidFill>
              <a:prstDash val="solid"/>
              <a:miter lim="800000"/>
              <a:headEnd type="none" w="sm" len="sm"/>
              <a:tailEnd type="none" w="sm" len="sm"/>
            </a:ln>
          </p:spPr>
        </p:cxnSp>
      </p:grpSp>
      <p:sp>
        <p:nvSpPr>
          <p:cNvPr id="34" name="Rectángulo redondeado 33"/>
          <p:cNvSpPr/>
          <p:nvPr/>
        </p:nvSpPr>
        <p:spPr>
          <a:xfrm>
            <a:off x="8757609" y="2312031"/>
            <a:ext cx="1628631" cy="546423"/>
          </a:xfrm>
          <a:prstGeom prst="roundRect">
            <a:avLst/>
          </a:prstGeom>
          <a:solidFill>
            <a:srgbClr val="F8CBAD"/>
          </a:solidFill>
          <a:ln w="28575">
            <a:solidFill>
              <a:srgbClr val="FF4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dirty="0">
                <a:solidFill>
                  <a:schemeClr val="tx1"/>
                </a:solidFill>
              </a:rPr>
              <a:t>Viga Solera</a:t>
            </a:r>
          </a:p>
        </p:txBody>
      </p:sp>
      <p:sp>
        <p:nvSpPr>
          <p:cNvPr id="35" name="Rectángulo redondeado 34"/>
          <p:cNvSpPr/>
          <p:nvPr/>
        </p:nvSpPr>
        <p:spPr>
          <a:xfrm>
            <a:off x="8887027" y="3719556"/>
            <a:ext cx="1628631" cy="546423"/>
          </a:xfrm>
          <a:prstGeom prst="roundRect">
            <a:avLst/>
          </a:prstGeom>
          <a:solidFill>
            <a:srgbClr val="F8CBAD"/>
          </a:solidFill>
          <a:ln w="28575">
            <a:solidFill>
              <a:srgbClr val="FF4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dirty="0">
                <a:solidFill>
                  <a:schemeClr val="tx1"/>
                </a:solidFill>
              </a:rPr>
              <a:t>Columna</a:t>
            </a:r>
          </a:p>
        </p:txBody>
      </p:sp>
      <p:sp>
        <p:nvSpPr>
          <p:cNvPr id="36" name="Rectángulo redondeado 35"/>
          <p:cNvSpPr/>
          <p:nvPr/>
        </p:nvSpPr>
        <p:spPr>
          <a:xfrm>
            <a:off x="8501878" y="5052588"/>
            <a:ext cx="1628631" cy="546423"/>
          </a:xfrm>
          <a:prstGeom prst="roundRect">
            <a:avLst/>
          </a:prstGeom>
          <a:solidFill>
            <a:srgbClr val="F8CBAD"/>
          </a:solidFill>
          <a:ln w="28575">
            <a:solidFill>
              <a:srgbClr val="FF4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dirty="0">
                <a:solidFill>
                  <a:schemeClr val="tx1"/>
                </a:solidFill>
              </a:rPr>
              <a:t>Cimentación</a:t>
            </a:r>
          </a:p>
        </p:txBody>
      </p:sp>
      <p:sp>
        <p:nvSpPr>
          <p:cNvPr id="37" name="Rectángulo redondeado 36"/>
          <p:cNvSpPr/>
          <p:nvPr/>
        </p:nvSpPr>
        <p:spPr>
          <a:xfrm>
            <a:off x="1258863" y="5044028"/>
            <a:ext cx="2351918" cy="546423"/>
          </a:xfrm>
          <a:prstGeom prst="roundRect">
            <a:avLst/>
          </a:prstGeom>
          <a:solidFill>
            <a:srgbClr val="F8CBAD"/>
          </a:solidFill>
          <a:ln w="28575">
            <a:solidFill>
              <a:srgbClr val="FF4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dirty="0">
                <a:solidFill>
                  <a:schemeClr val="tx1"/>
                </a:solidFill>
              </a:rPr>
              <a:t>Muros confinados</a:t>
            </a:r>
          </a:p>
        </p:txBody>
      </p:sp>
      <p:sp>
        <p:nvSpPr>
          <p:cNvPr id="38" name="Rectángulo redondeado 37"/>
          <p:cNvSpPr/>
          <p:nvPr/>
        </p:nvSpPr>
        <p:spPr>
          <a:xfrm>
            <a:off x="1837943" y="2661585"/>
            <a:ext cx="1312546" cy="546423"/>
          </a:xfrm>
          <a:prstGeom prst="roundRect">
            <a:avLst/>
          </a:prstGeom>
          <a:solidFill>
            <a:srgbClr val="F8CBAD"/>
          </a:solidFill>
          <a:ln w="28575">
            <a:solidFill>
              <a:srgbClr val="FF4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dirty="0">
                <a:solidFill>
                  <a:schemeClr val="tx1"/>
                </a:solidFill>
              </a:rPr>
              <a:t>Columnas</a:t>
            </a:r>
          </a:p>
        </p:txBody>
      </p:sp>
      <p:sp>
        <p:nvSpPr>
          <p:cNvPr id="41"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42"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311655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ppt_x"/>
                                          </p:val>
                                        </p:tav>
                                        <p:tav tm="100000">
                                          <p:val>
                                            <p:strVal val="#ppt_x"/>
                                          </p:val>
                                        </p:tav>
                                      </p:tavLst>
                                    </p:anim>
                                    <p:anim calcmode="lin" valueType="num">
                                      <p:cBhvr additive="base">
                                        <p:cTn id="16" dur="500" fill="hold"/>
                                        <p:tgtEl>
                                          <p:spTgt spid="3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Equipos de protección personal</a:t>
            </a:r>
          </a:p>
        </p:txBody>
      </p:sp>
      <p:sp>
        <p:nvSpPr>
          <p:cNvPr id="9"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r>
              <a:rPr lang="es-ES" sz="18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045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Tipos de cimentaciones</a:t>
            </a: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2442869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Cimentación superficial</a:t>
            </a:r>
            <a:endParaRPr sz="1200" dirty="0"/>
          </a:p>
        </p:txBody>
      </p:sp>
      <p:sp>
        <p:nvSpPr>
          <p:cNvPr id="5" name="Google Shape;230;p13"/>
          <p:cNvSpPr txBox="1"/>
          <p:nvPr/>
        </p:nvSpPr>
        <p:spPr>
          <a:xfrm>
            <a:off x="284450" y="2194560"/>
            <a:ext cx="5643422" cy="341627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PE" sz="1800" dirty="0">
                <a:solidFill>
                  <a:schemeClr val="dk1"/>
                </a:solidFill>
                <a:latin typeface="+mn-lt"/>
                <a:ea typeface="Helvetica Neue"/>
                <a:cs typeface="Helvetica Neue"/>
                <a:sym typeface="Helvetica Neue"/>
              </a:rPr>
              <a:t>Los tipos de cimentación superficial para viviendas de albañilería confinada recomienda utilizar cimiento corrido para viviendas de hasta 2 pisos en buenos suelos, como el conglomerado. </a:t>
            </a:r>
          </a:p>
          <a:p>
            <a:pPr marL="0" marR="0" lvl="0" indent="0" algn="just" rtl="0">
              <a:lnSpc>
                <a:spcPct val="150000"/>
              </a:lnSpc>
              <a:spcBef>
                <a:spcPts val="0"/>
              </a:spcBef>
              <a:spcAft>
                <a:spcPts val="0"/>
              </a:spcAft>
              <a:buNone/>
            </a:pPr>
            <a:endParaRPr lang="es-PE" sz="1800"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None/>
            </a:pPr>
            <a:r>
              <a:rPr lang="es-PE" sz="1800" dirty="0">
                <a:solidFill>
                  <a:schemeClr val="dk1"/>
                </a:solidFill>
                <a:latin typeface="+mn-lt"/>
                <a:ea typeface="Helvetica Neue"/>
                <a:cs typeface="Helvetica Neue"/>
                <a:sym typeface="Helvetica Neue"/>
              </a:rPr>
              <a:t>También se puede utilizar cimentaciones, como, zapatas aisladas, combinadas o conectadas y plateas de cimentación o la combinación de estas.</a:t>
            </a:r>
            <a:endParaRPr sz="1800" dirty="0">
              <a:solidFill>
                <a:schemeClr val="dk1"/>
              </a:solidFill>
              <a:latin typeface="+mn-lt"/>
              <a:ea typeface="Helvetica Neue"/>
              <a:cs typeface="Helvetica Neue"/>
              <a:sym typeface="Helvetica Neue"/>
            </a:endParaRPr>
          </a:p>
        </p:txBody>
      </p:sp>
      <p:pic>
        <p:nvPicPr>
          <p:cNvPr id="6" name="Imagen 5">
            <a:extLst>
              <a:ext uri="{FF2B5EF4-FFF2-40B4-BE49-F238E27FC236}">
                <a16:creationId xmlns:a16="http://schemas.microsoft.com/office/drawing/2014/main" id="{77D9F4C6-02C7-476F-9691-06AD60DDEC2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599" b="94514" l="2230" r="100000"/>
                    </a14:imgEffect>
                  </a14:imgLayer>
                </a14:imgProps>
              </a:ext>
            </a:extLst>
          </a:blip>
          <a:srcRect l="2558" t="9728" b="6489"/>
          <a:stretch/>
        </p:blipFill>
        <p:spPr>
          <a:xfrm>
            <a:off x="6325733" y="1835685"/>
            <a:ext cx="5328686" cy="4222959"/>
          </a:xfrm>
          <a:prstGeom prst="rect">
            <a:avLst/>
          </a:prstGeom>
        </p:spPr>
      </p:pic>
      <p:cxnSp>
        <p:nvCxnSpPr>
          <p:cNvPr id="7" name="Conector recto de flecha 6">
            <a:extLst>
              <a:ext uri="{FF2B5EF4-FFF2-40B4-BE49-F238E27FC236}">
                <a16:creationId xmlns:a16="http://schemas.microsoft.com/office/drawing/2014/main" id="{2FACBFD2-3A71-4290-B5D4-7E87757BDD04}"/>
              </a:ext>
            </a:extLst>
          </p:cNvPr>
          <p:cNvCxnSpPr>
            <a:cxnSpLocks/>
          </p:cNvCxnSpPr>
          <p:nvPr/>
        </p:nvCxnSpPr>
        <p:spPr>
          <a:xfrm flipH="1" flipV="1">
            <a:off x="8751301" y="4778140"/>
            <a:ext cx="1141623" cy="79294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806C5F22-096E-408C-8C05-8C2D3E01A603}"/>
              </a:ext>
            </a:extLst>
          </p:cNvPr>
          <p:cNvCxnSpPr/>
          <p:nvPr/>
        </p:nvCxnSpPr>
        <p:spPr>
          <a:xfrm>
            <a:off x="7685532" y="2628631"/>
            <a:ext cx="952256" cy="45594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1BE0D26A-FF1A-4110-9558-5DB016B41589}"/>
              </a:ext>
            </a:extLst>
          </p:cNvPr>
          <p:cNvCxnSpPr>
            <a:cxnSpLocks/>
          </p:cNvCxnSpPr>
          <p:nvPr/>
        </p:nvCxnSpPr>
        <p:spPr>
          <a:xfrm flipH="1" flipV="1">
            <a:off x="9651909" y="3827369"/>
            <a:ext cx="1149390" cy="77400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ángulo redondeado 11"/>
          <p:cNvSpPr/>
          <p:nvPr/>
        </p:nvSpPr>
        <p:spPr>
          <a:xfrm>
            <a:off x="6247304" y="2082208"/>
            <a:ext cx="2232840" cy="546423"/>
          </a:xfrm>
          <a:prstGeom prst="roundRect">
            <a:avLst/>
          </a:prstGeom>
          <a:solidFill>
            <a:schemeClr val="accent4">
              <a:lumMod val="40000"/>
              <a:lumOff val="6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dirty="0">
                <a:solidFill>
                  <a:schemeClr val="tx1"/>
                </a:solidFill>
              </a:rPr>
              <a:t>Cimiento corrido</a:t>
            </a:r>
          </a:p>
        </p:txBody>
      </p:sp>
      <p:sp>
        <p:nvSpPr>
          <p:cNvPr id="13" name="Rectángulo redondeado 12"/>
          <p:cNvSpPr/>
          <p:nvPr/>
        </p:nvSpPr>
        <p:spPr>
          <a:xfrm>
            <a:off x="10057595" y="4539804"/>
            <a:ext cx="1920053" cy="546423"/>
          </a:xfrm>
          <a:prstGeom prst="roundRect">
            <a:avLst/>
          </a:prstGeom>
          <a:solidFill>
            <a:schemeClr val="accent4">
              <a:lumMod val="40000"/>
              <a:lumOff val="6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dirty="0">
                <a:solidFill>
                  <a:schemeClr val="tx1"/>
                </a:solidFill>
              </a:rPr>
              <a:t>Zapata aislada</a:t>
            </a:r>
          </a:p>
        </p:txBody>
      </p:sp>
      <p:sp>
        <p:nvSpPr>
          <p:cNvPr id="14" name="Rectángulo redondeado 13"/>
          <p:cNvSpPr/>
          <p:nvPr/>
        </p:nvSpPr>
        <p:spPr>
          <a:xfrm>
            <a:off x="9110432" y="5541654"/>
            <a:ext cx="2319568" cy="546423"/>
          </a:xfrm>
          <a:prstGeom prst="roundRect">
            <a:avLst/>
          </a:prstGeom>
          <a:solidFill>
            <a:schemeClr val="accent4">
              <a:lumMod val="40000"/>
              <a:lumOff val="6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800" dirty="0">
                <a:solidFill>
                  <a:schemeClr val="tx1"/>
                </a:solidFill>
              </a:rPr>
              <a:t>Zapata combinada</a:t>
            </a:r>
          </a:p>
        </p:txBody>
      </p:sp>
      <p:sp>
        <p:nvSpPr>
          <p:cNvPr id="17"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8"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411749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Configuración estructural</a:t>
            </a: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8188863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Configuración estructural</a:t>
            </a:r>
            <a:endParaRPr sz="1200" dirty="0"/>
          </a:p>
        </p:txBody>
      </p:sp>
      <p:sp>
        <p:nvSpPr>
          <p:cNvPr id="5" name="Google Shape;320;p25"/>
          <p:cNvSpPr txBox="1"/>
          <p:nvPr/>
        </p:nvSpPr>
        <p:spPr>
          <a:xfrm>
            <a:off x="236697" y="2017396"/>
            <a:ext cx="5827991" cy="258528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Norma de albañilería E070. El sistema estructural de las edificaciones de albañilería confinada, está compuesto por muros dúctiles, dispuestos en las direcciones principales de la vivienda e integrados por la losa aligerada, los cuales son estabilizados por columnas, vigas y cimentación.</a:t>
            </a:r>
            <a:endParaRPr sz="1400" b="0" i="0" u="none" strike="noStrike" cap="none" dirty="0">
              <a:solidFill>
                <a:srgbClr val="000000"/>
              </a:solidFill>
              <a:latin typeface="+mn-lt"/>
              <a:sym typeface="Arial"/>
            </a:endParaRPr>
          </a:p>
        </p:txBody>
      </p:sp>
      <p:grpSp>
        <p:nvGrpSpPr>
          <p:cNvPr id="6" name="Google Shape;322;p25"/>
          <p:cNvGrpSpPr/>
          <p:nvPr/>
        </p:nvGrpSpPr>
        <p:grpSpPr>
          <a:xfrm>
            <a:off x="6442102" y="1950883"/>
            <a:ext cx="5454714" cy="4269807"/>
            <a:chOff x="5514125" y="1519672"/>
            <a:chExt cx="6677875" cy="5032349"/>
          </a:xfrm>
        </p:grpSpPr>
        <p:pic>
          <p:nvPicPr>
            <p:cNvPr id="7" name="Google Shape;323;p25"/>
            <p:cNvPicPr preferRelativeResize="0"/>
            <p:nvPr/>
          </p:nvPicPr>
          <p:blipFill rotWithShape="1">
            <a:blip r:embed="rId3">
              <a:alphaModFix/>
            </a:blip>
            <a:srcRect b="3148"/>
            <a:stretch/>
          </p:blipFill>
          <p:spPr>
            <a:xfrm>
              <a:off x="5514125" y="2003991"/>
              <a:ext cx="5353050" cy="4548030"/>
            </a:xfrm>
            <a:prstGeom prst="rect">
              <a:avLst/>
            </a:prstGeom>
            <a:noFill/>
            <a:ln>
              <a:noFill/>
            </a:ln>
          </p:spPr>
        </p:pic>
        <p:sp>
          <p:nvSpPr>
            <p:cNvPr id="10" name="Google Shape;324;p25"/>
            <p:cNvSpPr/>
            <p:nvPr/>
          </p:nvSpPr>
          <p:spPr>
            <a:xfrm>
              <a:off x="10706430" y="2830833"/>
              <a:ext cx="1485570" cy="1032028"/>
            </a:xfrm>
            <a:prstGeom prst="rect">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600" i="0" u="none" strike="noStrike" cap="none" dirty="0">
                  <a:solidFill>
                    <a:schemeClr val="lt1"/>
                  </a:solidFill>
                  <a:latin typeface="Arial"/>
                  <a:ea typeface="Arial"/>
                  <a:cs typeface="Arial"/>
                  <a:sym typeface="Arial"/>
                </a:rPr>
                <a:t>Muros de albañilería</a:t>
              </a:r>
              <a:endParaRPr sz="1200" i="0" u="none" strike="noStrike" cap="none" dirty="0">
                <a:solidFill>
                  <a:srgbClr val="000000"/>
                </a:solidFill>
                <a:latin typeface="Arial"/>
                <a:ea typeface="Arial"/>
                <a:cs typeface="Arial"/>
                <a:sym typeface="Arial"/>
              </a:endParaRPr>
            </a:p>
          </p:txBody>
        </p:sp>
        <p:cxnSp>
          <p:nvCxnSpPr>
            <p:cNvPr id="11" name="Google Shape;325;p25"/>
            <p:cNvCxnSpPr>
              <a:endCxn id="10" idx="1"/>
            </p:cNvCxnSpPr>
            <p:nvPr/>
          </p:nvCxnSpPr>
          <p:spPr>
            <a:xfrm>
              <a:off x="10030830" y="3136493"/>
              <a:ext cx="675600" cy="210355"/>
            </a:xfrm>
            <a:prstGeom prst="straightConnector1">
              <a:avLst/>
            </a:prstGeom>
            <a:noFill/>
            <a:ln w="38100" cap="flat" cmpd="sng">
              <a:solidFill>
                <a:schemeClr val="accent6"/>
              </a:solidFill>
              <a:prstDash val="solid"/>
              <a:miter lim="800000"/>
              <a:headEnd type="none" w="sm" len="sm"/>
              <a:tailEnd type="none" w="sm" len="sm"/>
            </a:ln>
          </p:spPr>
        </p:cxnSp>
        <p:cxnSp>
          <p:nvCxnSpPr>
            <p:cNvPr id="13" name="Google Shape;327;p25"/>
            <p:cNvCxnSpPr>
              <a:endCxn id="12" idx="1"/>
            </p:cNvCxnSpPr>
            <p:nvPr/>
          </p:nvCxnSpPr>
          <p:spPr>
            <a:xfrm flipV="1">
              <a:off x="8883937" y="1877220"/>
              <a:ext cx="652800" cy="777626"/>
            </a:xfrm>
            <a:prstGeom prst="straightConnector1">
              <a:avLst/>
            </a:prstGeom>
            <a:noFill/>
            <a:ln w="38100" cap="flat" cmpd="sng">
              <a:solidFill>
                <a:schemeClr val="accent6"/>
              </a:solidFill>
              <a:prstDash val="solid"/>
              <a:miter lim="800000"/>
              <a:headEnd type="none" w="sm" len="sm"/>
              <a:tailEnd type="none" w="sm" len="sm"/>
            </a:ln>
          </p:spPr>
        </p:cxnSp>
        <p:sp>
          <p:nvSpPr>
            <p:cNvPr id="14" name="Google Shape;328;p25"/>
            <p:cNvSpPr/>
            <p:nvPr/>
          </p:nvSpPr>
          <p:spPr>
            <a:xfrm>
              <a:off x="10279523" y="4032089"/>
              <a:ext cx="1485570" cy="563199"/>
            </a:xfrm>
            <a:prstGeom prst="rect">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600" i="0" u="none" strike="noStrike" cap="none">
                  <a:solidFill>
                    <a:schemeClr val="lt1"/>
                  </a:solidFill>
                  <a:latin typeface="Arial"/>
                  <a:ea typeface="Arial"/>
                  <a:cs typeface="Arial"/>
                  <a:sym typeface="Arial"/>
                </a:rPr>
                <a:t>Columnas</a:t>
              </a:r>
              <a:endParaRPr sz="1200" i="0" u="none" strike="noStrike" cap="none">
                <a:solidFill>
                  <a:srgbClr val="000000"/>
                </a:solidFill>
                <a:latin typeface="Arial"/>
                <a:ea typeface="Arial"/>
                <a:cs typeface="Arial"/>
                <a:sym typeface="Arial"/>
              </a:endParaRPr>
            </a:p>
          </p:txBody>
        </p:sp>
        <p:cxnSp>
          <p:nvCxnSpPr>
            <p:cNvPr id="15" name="Google Shape;329;p25"/>
            <p:cNvCxnSpPr>
              <a:endCxn id="14" idx="1"/>
            </p:cNvCxnSpPr>
            <p:nvPr/>
          </p:nvCxnSpPr>
          <p:spPr>
            <a:xfrm>
              <a:off x="9485722" y="4285112"/>
              <a:ext cx="793800" cy="28577"/>
            </a:xfrm>
            <a:prstGeom prst="straightConnector1">
              <a:avLst/>
            </a:prstGeom>
            <a:noFill/>
            <a:ln w="38100" cap="flat" cmpd="sng">
              <a:solidFill>
                <a:schemeClr val="accent6"/>
              </a:solidFill>
              <a:prstDash val="solid"/>
              <a:miter lim="800000"/>
              <a:headEnd type="none" w="sm" len="sm"/>
              <a:tailEnd type="none" w="sm" len="sm"/>
            </a:ln>
          </p:spPr>
        </p:cxnSp>
        <p:cxnSp>
          <p:nvCxnSpPr>
            <p:cNvPr id="17" name="Google Shape;331;p25"/>
            <p:cNvCxnSpPr/>
            <p:nvPr/>
          </p:nvCxnSpPr>
          <p:spPr>
            <a:xfrm rot="10800000" flipH="1">
              <a:off x="6938893" y="1842765"/>
              <a:ext cx="582149" cy="812056"/>
            </a:xfrm>
            <a:prstGeom prst="straightConnector1">
              <a:avLst/>
            </a:prstGeom>
            <a:noFill/>
            <a:ln w="38100" cap="flat" cmpd="sng">
              <a:solidFill>
                <a:schemeClr val="accent6"/>
              </a:solidFill>
              <a:prstDash val="solid"/>
              <a:miter lim="800000"/>
              <a:headEnd type="none" w="sm" len="sm"/>
              <a:tailEnd type="none" w="sm" len="sm"/>
            </a:ln>
          </p:spPr>
        </p:cxnSp>
        <p:sp>
          <p:nvSpPr>
            <p:cNvPr id="18" name="Google Shape;332;p25"/>
            <p:cNvSpPr/>
            <p:nvPr/>
          </p:nvSpPr>
          <p:spPr>
            <a:xfrm>
              <a:off x="10030966" y="5044359"/>
              <a:ext cx="1734128" cy="399966"/>
            </a:xfrm>
            <a:prstGeom prst="rect">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600" i="0" u="none" strike="noStrike" cap="none">
                  <a:solidFill>
                    <a:schemeClr val="lt1"/>
                  </a:solidFill>
                  <a:latin typeface="Arial"/>
                  <a:ea typeface="Arial"/>
                  <a:cs typeface="Arial"/>
                  <a:sym typeface="Arial"/>
                </a:rPr>
                <a:t>Cimentación</a:t>
              </a:r>
              <a:endParaRPr sz="1200" i="0" u="none" strike="noStrike" cap="none">
                <a:solidFill>
                  <a:srgbClr val="000000"/>
                </a:solidFill>
                <a:latin typeface="Arial"/>
                <a:ea typeface="Arial"/>
                <a:cs typeface="Arial"/>
                <a:sym typeface="Arial"/>
              </a:endParaRPr>
            </a:p>
          </p:txBody>
        </p:sp>
        <p:cxnSp>
          <p:nvCxnSpPr>
            <p:cNvPr id="19" name="Google Shape;333;p25"/>
            <p:cNvCxnSpPr>
              <a:endCxn id="18" idx="1"/>
            </p:cNvCxnSpPr>
            <p:nvPr/>
          </p:nvCxnSpPr>
          <p:spPr>
            <a:xfrm flipV="1">
              <a:off x="9289967" y="5244342"/>
              <a:ext cx="740999" cy="606752"/>
            </a:xfrm>
            <a:prstGeom prst="straightConnector1">
              <a:avLst/>
            </a:prstGeom>
            <a:noFill/>
            <a:ln w="38100" cap="flat" cmpd="sng">
              <a:solidFill>
                <a:schemeClr val="accent6"/>
              </a:solidFill>
              <a:prstDash val="solid"/>
              <a:miter lim="800000"/>
              <a:headEnd type="none" w="sm" len="sm"/>
              <a:tailEnd type="none" w="sm" len="sm"/>
            </a:ln>
          </p:spPr>
        </p:cxnSp>
        <p:sp>
          <p:nvSpPr>
            <p:cNvPr id="16" name="Google Shape;330;p25"/>
            <p:cNvSpPr/>
            <p:nvPr/>
          </p:nvSpPr>
          <p:spPr>
            <a:xfrm>
              <a:off x="5960659" y="1519672"/>
              <a:ext cx="2476745" cy="563200"/>
            </a:xfrm>
            <a:prstGeom prst="rect">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600" i="0" u="none" strike="noStrike" cap="none" dirty="0">
                  <a:solidFill>
                    <a:schemeClr val="lt1"/>
                  </a:solidFill>
                  <a:latin typeface="Arial"/>
                  <a:ea typeface="Arial"/>
                  <a:cs typeface="Arial"/>
                  <a:sym typeface="Arial"/>
                </a:rPr>
                <a:t>Vigas soleras</a:t>
              </a:r>
              <a:endParaRPr sz="1200" i="0" u="none" strike="noStrike" cap="none" dirty="0">
                <a:solidFill>
                  <a:srgbClr val="000000"/>
                </a:solidFill>
                <a:latin typeface="Arial"/>
                <a:ea typeface="Arial"/>
                <a:cs typeface="Arial"/>
                <a:sym typeface="Arial"/>
              </a:endParaRPr>
            </a:p>
          </p:txBody>
        </p:sp>
        <p:sp>
          <p:nvSpPr>
            <p:cNvPr id="12" name="Google Shape;326;p25"/>
            <p:cNvSpPr/>
            <p:nvPr/>
          </p:nvSpPr>
          <p:spPr>
            <a:xfrm>
              <a:off x="9536736" y="1598064"/>
              <a:ext cx="2055839" cy="558312"/>
            </a:xfrm>
            <a:prstGeom prst="rect">
              <a:avLst/>
            </a:prstGeom>
            <a:solidFill>
              <a:schemeClr val="accent6">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600" i="0" u="none" strike="noStrike" cap="none" dirty="0">
                  <a:solidFill>
                    <a:schemeClr val="lt1"/>
                  </a:solidFill>
                  <a:latin typeface="Arial"/>
                  <a:ea typeface="Arial"/>
                  <a:cs typeface="Arial"/>
                  <a:sym typeface="Arial"/>
                </a:rPr>
                <a:t>Losa aligerada</a:t>
              </a:r>
              <a:endParaRPr sz="1200" i="0" u="none" strike="noStrike" cap="none" dirty="0">
                <a:solidFill>
                  <a:srgbClr val="000000"/>
                </a:solidFill>
                <a:latin typeface="Arial"/>
                <a:ea typeface="Arial"/>
                <a:cs typeface="Arial"/>
                <a:sym typeface="Arial"/>
              </a:endParaRPr>
            </a:p>
          </p:txBody>
        </p:sp>
      </p:grpSp>
      <p:sp>
        <p:nvSpPr>
          <p:cNvPr id="23"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4"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3293454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rPr>
              <a:t>Planta simple y regular</a:t>
            </a:r>
            <a:endParaRPr sz="1200" dirty="0"/>
          </a:p>
        </p:txBody>
      </p:sp>
      <p:sp>
        <p:nvSpPr>
          <p:cNvPr id="5" name="Google Shape;340;p26"/>
          <p:cNvSpPr txBox="1"/>
          <p:nvPr/>
        </p:nvSpPr>
        <p:spPr>
          <a:xfrm>
            <a:off x="182506" y="1986226"/>
            <a:ext cx="5850944" cy="10771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PE" sz="1600" b="1" i="0" u="none" strike="noStrike" cap="none" dirty="0">
                <a:solidFill>
                  <a:schemeClr val="dk1"/>
                </a:solidFill>
                <a:latin typeface="+mn-lt"/>
                <a:ea typeface="Helvetica Neue"/>
                <a:cs typeface="Helvetica Neue"/>
                <a:sym typeface="Helvetica Neue"/>
              </a:rPr>
              <a:t>Mala práctica en la configuración estructural</a:t>
            </a:r>
            <a:endParaRPr sz="1600" b="1" i="0" u="none" strike="noStrike" cap="none" dirty="0">
              <a:solidFill>
                <a:srgbClr val="000000"/>
              </a:solidFill>
              <a:latin typeface="+mn-lt"/>
              <a:sym typeface="Arial"/>
            </a:endParaRPr>
          </a:p>
          <a:p>
            <a:pPr marL="0" marR="0" lvl="0" indent="0" algn="just" rtl="0">
              <a:lnSpc>
                <a:spcPct val="100000"/>
              </a:lnSpc>
              <a:spcBef>
                <a:spcPts val="0"/>
              </a:spcBef>
              <a:spcAft>
                <a:spcPts val="0"/>
              </a:spcAft>
              <a:buClr>
                <a:srgbClr val="000000"/>
              </a:buClr>
              <a:buSzPts val="2000"/>
              <a:buFont typeface="Arial"/>
              <a:buNone/>
            </a:pPr>
            <a:endParaRPr sz="1600" b="1" i="0" u="none" strike="noStrike" cap="none" dirty="0">
              <a:solidFill>
                <a:schemeClr val="dk1"/>
              </a:solidFill>
              <a:latin typeface="+mn-lt"/>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r>
              <a:rPr lang="es-PE" sz="1600" b="0" i="0" u="none" strike="noStrike" cap="none" dirty="0">
                <a:solidFill>
                  <a:schemeClr val="dk1"/>
                </a:solidFill>
                <a:latin typeface="+mn-lt"/>
                <a:ea typeface="Helvetica Neue"/>
                <a:cs typeface="Helvetica Neue"/>
                <a:sym typeface="Helvetica Neue"/>
              </a:rPr>
              <a:t>Forma inadecuada en “L” o “T”</a:t>
            </a:r>
            <a:endParaRPr sz="1600" dirty="0">
              <a:latin typeface="+mn-lt"/>
            </a:endParaRPr>
          </a:p>
          <a:p>
            <a:pPr marL="0" marR="0" lvl="0" indent="0" algn="just" rtl="0">
              <a:lnSpc>
                <a:spcPct val="100000"/>
              </a:lnSpc>
              <a:spcBef>
                <a:spcPts val="0"/>
              </a:spcBef>
              <a:spcAft>
                <a:spcPts val="0"/>
              </a:spcAft>
              <a:buClr>
                <a:srgbClr val="000000"/>
              </a:buClr>
              <a:buSzPts val="2000"/>
              <a:buFont typeface="Arial"/>
              <a:buNone/>
            </a:pPr>
            <a:endParaRPr sz="1600" b="0" i="0" u="none" strike="noStrike" cap="none" dirty="0">
              <a:solidFill>
                <a:schemeClr val="dk1"/>
              </a:solidFill>
              <a:latin typeface="+mn-lt"/>
              <a:ea typeface="Helvetica Neue"/>
              <a:cs typeface="Helvetica Neue"/>
              <a:sym typeface="Helvetica Neue"/>
            </a:endParaRPr>
          </a:p>
        </p:txBody>
      </p:sp>
      <p:grpSp>
        <p:nvGrpSpPr>
          <p:cNvPr id="6" name="Google Shape;342;p26"/>
          <p:cNvGrpSpPr/>
          <p:nvPr/>
        </p:nvGrpSpPr>
        <p:grpSpPr>
          <a:xfrm>
            <a:off x="7315949" y="1995324"/>
            <a:ext cx="4580867" cy="3947236"/>
            <a:chOff x="7164193" y="1920745"/>
            <a:chExt cx="4050622" cy="2957566"/>
          </a:xfrm>
        </p:grpSpPr>
        <p:grpSp>
          <p:nvGrpSpPr>
            <p:cNvPr id="7" name="Google Shape;343;p26"/>
            <p:cNvGrpSpPr/>
            <p:nvPr/>
          </p:nvGrpSpPr>
          <p:grpSpPr>
            <a:xfrm>
              <a:off x="7164193" y="1920745"/>
              <a:ext cx="4050622" cy="2957566"/>
              <a:chOff x="7926193" y="1490753"/>
              <a:chExt cx="4050622" cy="2957566"/>
            </a:xfrm>
          </p:grpSpPr>
          <p:pic>
            <p:nvPicPr>
              <p:cNvPr id="11" name="Google Shape;344;p26"/>
              <p:cNvPicPr preferRelativeResize="0"/>
              <p:nvPr/>
            </p:nvPicPr>
            <p:blipFill rotWithShape="1">
              <a:blip r:embed="rId3">
                <a:alphaModFix/>
              </a:blip>
              <a:srcRect b="6351"/>
              <a:stretch/>
            </p:blipFill>
            <p:spPr>
              <a:xfrm>
                <a:off x="7926193" y="1582295"/>
                <a:ext cx="4050622" cy="2866024"/>
              </a:xfrm>
              <a:prstGeom prst="rect">
                <a:avLst/>
              </a:prstGeom>
              <a:noFill/>
              <a:ln>
                <a:noFill/>
              </a:ln>
            </p:spPr>
          </p:pic>
          <p:sp>
            <p:nvSpPr>
              <p:cNvPr id="12" name="Google Shape;345;p26"/>
              <p:cNvSpPr/>
              <p:nvPr/>
            </p:nvSpPr>
            <p:spPr>
              <a:xfrm rot="3659057">
                <a:off x="9393538" y="1578389"/>
                <a:ext cx="296830" cy="998155"/>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 name="Google Shape;346;p26"/>
              <p:cNvSpPr/>
              <p:nvPr/>
            </p:nvSpPr>
            <p:spPr>
              <a:xfrm rot="-4715658">
                <a:off x="10736539" y="1558098"/>
                <a:ext cx="296830" cy="998155"/>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4" name="Google Shape;347;p26"/>
              <p:cNvCxnSpPr/>
              <p:nvPr/>
            </p:nvCxnSpPr>
            <p:spPr>
              <a:xfrm flipH="1">
                <a:off x="8012085" y="1490753"/>
                <a:ext cx="1564002" cy="593460"/>
              </a:xfrm>
              <a:prstGeom prst="straightConnector1">
                <a:avLst/>
              </a:prstGeom>
              <a:noFill/>
              <a:ln w="38100" cap="flat" cmpd="sng">
                <a:solidFill>
                  <a:srgbClr val="00B050"/>
                </a:solidFill>
                <a:prstDash val="solid"/>
                <a:miter lim="800000"/>
                <a:headEnd type="none" w="sm" len="sm"/>
                <a:tailEnd type="none" w="sm" len="sm"/>
              </a:ln>
            </p:spPr>
          </p:cxnSp>
          <p:cxnSp>
            <p:nvCxnSpPr>
              <p:cNvPr id="15" name="Google Shape;348;p26"/>
              <p:cNvCxnSpPr/>
              <p:nvPr/>
            </p:nvCxnSpPr>
            <p:spPr>
              <a:xfrm>
                <a:off x="9595283" y="1490753"/>
                <a:ext cx="2381532" cy="457065"/>
              </a:xfrm>
              <a:prstGeom prst="straightConnector1">
                <a:avLst/>
              </a:prstGeom>
              <a:noFill/>
              <a:ln w="38100" cap="flat" cmpd="sng">
                <a:solidFill>
                  <a:srgbClr val="00B050"/>
                </a:solidFill>
                <a:prstDash val="solid"/>
                <a:miter lim="800000"/>
                <a:headEnd type="none" w="sm" len="sm"/>
                <a:tailEnd type="none" w="sm" len="sm"/>
              </a:ln>
            </p:spPr>
          </p:cxnSp>
          <p:cxnSp>
            <p:nvCxnSpPr>
              <p:cNvPr id="16" name="Google Shape;349;p26"/>
              <p:cNvCxnSpPr/>
              <p:nvPr/>
            </p:nvCxnSpPr>
            <p:spPr>
              <a:xfrm rot="10800000" flipH="1">
                <a:off x="9595283" y="2130591"/>
                <a:ext cx="711104" cy="405548"/>
              </a:xfrm>
              <a:prstGeom prst="straightConnector1">
                <a:avLst/>
              </a:prstGeom>
              <a:noFill/>
              <a:ln w="38100" cap="flat" cmpd="sng">
                <a:solidFill>
                  <a:srgbClr val="00B050"/>
                </a:solidFill>
                <a:prstDash val="solid"/>
                <a:miter lim="800000"/>
                <a:headEnd type="none" w="sm" len="sm"/>
                <a:tailEnd type="none" w="sm" len="sm"/>
              </a:ln>
            </p:spPr>
          </p:cxnSp>
          <p:cxnSp>
            <p:nvCxnSpPr>
              <p:cNvPr id="17" name="Google Shape;350;p26"/>
              <p:cNvCxnSpPr/>
              <p:nvPr/>
            </p:nvCxnSpPr>
            <p:spPr>
              <a:xfrm>
                <a:off x="10313107" y="2141281"/>
                <a:ext cx="1091069" cy="290281"/>
              </a:xfrm>
              <a:prstGeom prst="straightConnector1">
                <a:avLst/>
              </a:prstGeom>
              <a:noFill/>
              <a:ln w="38100" cap="flat" cmpd="sng">
                <a:solidFill>
                  <a:srgbClr val="00B050"/>
                </a:solidFill>
                <a:prstDash val="solid"/>
                <a:miter lim="800000"/>
                <a:headEnd type="none" w="sm" len="sm"/>
                <a:tailEnd type="none" w="sm" len="sm"/>
              </a:ln>
            </p:spPr>
          </p:cxnSp>
          <p:cxnSp>
            <p:nvCxnSpPr>
              <p:cNvPr id="18" name="Google Shape;351;p26"/>
              <p:cNvCxnSpPr/>
              <p:nvPr/>
            </p:nvCxnSpPr>
            <p:spPr>
              <a:xfrm rot="10800000" flipH="1">
                <a:off x="11364051" y="1947818"/>
                <a:ext cx="612764" cy="473186"/>
              </a:xfrm>
              <a:prstGeom prst="straightConnector1">
                <a:avLst/>
              </a:prstGeom>
              <a:noFill/>
              <a:ln w="38100" cap="flat" cmpd="sng">
                <a:solidFill>
                  <a:srgbClr val="00B050"/>
                </a:solidFill>
                <a:prstDash val="solid"/>
                <a:miter lim="800000"/>
                <a:headEnd type="none" w="sm" len="sm"/>
                <a:tailEnd type="none" w="sm" len="sm"/>
              </a:ln>
            </p:spPr>
          </p:cxnSp>
        </p:grpSp>
        <p:cxnSp>
          <p:nvCxnSpPr>
            <p:cNvPr id="10" name="Google Shape;352;p26"/>
            <p:cNvCxnSpPr/>
            <p:nvPr/>
          </p:nvCxnSpPr>
          <p:spPr>
            <a:xfrm>
              <a:off x="7237349" y="2495983"/>
              <a:ext cx="1603145" cy="470147"/>
            </a:xfrm>
            <a:prstGeom prst="straightConnector1">
              <a:avLst/>
            </a:prstGeom>
            <a:noFill/>
            <a:ln w="38100" cap="flat" cmpd="sng">
              <a:solidFill>
                <a:srgbClr val="00B050"/>
              </a:solidFill>
              <a:prstDash val="solid"/>
              <a:miter lim="800000"/>
              <a:headEnd type="none" w="sm" len="sm"/>
              <a:tailEnd type="none" w="sm" len="sm"/>
            </a:ln>
          </p:spPr>
        </p:cxnSp>
      </p:grpSp>
      <p:sp>
        <p:nvSpPr>
          <p:cNvPr id="22"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3"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40922635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rPr>
              <a:t>Planta simple y regular</a:t>
            </a:r>
            <a:endParaRPr sz="1200" dirty="0"/>
          </a:p>
        </p:txBody>
      </p:sp>
      <p:sp>
        <p:nvSpPr>
          <p:cNvPr id="5" name="Google Shape;359;p27"/>
          <p:cNvSpPr txBox="1"/>
          <p:nvPr/>
        </p:nvSpPr>
        <p:spPr>
          <a:xfrm>
            <a:off x="227486" y="1978877"/>
            <a:ext cx="4731924" cy="383177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Buena práctica en la configuración estructural</a:t>
            </a:r>
            <a:endParaRPr sz="18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rgbClr val="000000"/>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Se recomienda que las formas de los ambientes sean rectangulares o cuadradas. </a:t>
            </a:r>
            <a:endParaRPr sz="1800" dirty="0">
              <a:latin typeface="+mn-lt"/>
            </a:endParaRPr>
          </a:p>
          <a:p>
            <a:pPr marL="285750" marR="0" lvl="0" indent="-285750" algn="just" rtl="0">
              <a:lnSpc>
                <a:spcPct val="150000"/>
              </a:lnSpc>
              <a:spcBef>
                <a:spcPts val="0"/>
              </a:spcBef>
              <a:spcAft>
                <a:spcPts val="0"/>
              </a:spcAft>
              <a:buClr>
                <a:srgbClr val="000000"/>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Además que los diseños de formas irregulares se descomponen en formas regulares mediante juntas de dilatación. </a:t>
            </a:r>
            <a:endParaRPr sz="1800" dirty="0">
              <a:latin typeface="+mn-lt"/>
            </a:endParaRPr>
          </a:p>
          <a:p>
            <a:pPr marL="285750" marR="0" lvl="0" indent="-171450" algn="just" rtl="0">
              <a:lnSpc>
                <a:spcPct val="150000"/>
              </a:lnSpc>
              <a:spcBef>
                <a:spcPts val="0"/>
              </a:spcBef>
              <a:spcAft>
                <a:spcPts val="0"/>
              </a:spcAft>
              <a:buClr>
                <a:srgbClr val="000000"/>
              </a:buClr>
              <a:buSzPts val="1800"/>
              <a:buFont typeface="Noto Sans Symbols"/>
              <a:buNone/>
            </a:pPr>
            <a:endParaRPr sz="1800" b="0" i="0" u="none" strike="noStrike" cap="none" dirty="0">
              <a:solidFill>
                <a:schemeClr val="dk1"/>
              </a:solidFill>
              <a:latin typeface="+mn-lt"/>
              <a:ea typeface="Helvetica Neue"/>
              <a:cs typeface="Helvetica Neue"/>
              <a:sym typeface="Helvetica Neue"/>
            </a:endParaRPr>
          </a:p>
        </p:txBody>
      </p:sp>
      <p:grpSp>
        <p:nvGrpSpPr>
          <p:cNvPr id="7" name="Google Shape;362;p27"/>
          <p:cNvGrpSpPr/>
          <p:nvPr/>
        </p:nvGrpSpPr>
        <p:grpSpPr>
          <a:xfrm>
            <a:off x="5303732" y="3373582"/>
            <a:ext cx="3817177" cy="2761208"/>
            <a:chOff x="3526622" y="2761099"/>
            <a:chExt cx="3843958" cy="2850133"/>
          </a:xfrm>
        </p:grpSpPr>
        <p:pic>
          <p:nvPicPr>
            <p:cNvPr id="10" name="Google Shape;363;p27"/>
            <p:cNvPicPr preferRelativeResize="0"/>
            <p:nvPr/>
          </p:nvPicPr>
          <p:blipFill rotWithShape="1">
            <a:blip r:embed="rId3">
              <a:alphaModFix/>
            </a:blip>
            <a:srcRect/>
            <a:stretch/>
          </p:blipFill>
          <p:spPr>
            <a:xfrm>
              <a:off x="3526622" y="2761099"/>
              <a:ext cx="3843958" cy="2850133"/>
            </a:xfrm>
            <a:prstGeom prst="rect">
              <a:avLst/>
            </a:prstGeom>
            <a:noFill/>
            <a:ln>
              <a:noFill/>
            </a:ln>
          </p:spPr>
        </p:pic>
        <p:cxnSp>
          <p:nvCxnSpPr>
            <p:cNvPr id="11" name="Google Shape;364;p27"/>
            <p:cNvCxnSpPr/>
            <p:nvPr/>
          </p:nvCxnSpPr>
          <p:spPr>
            <a:xfrm flipH="1">
              <a:off x="3673100" y="2821719"/>
              <a:ext cx="1234294" cy="525818"/>
            </a:xfrm>
            <a:prstGeom prst="straightConnector1">
              <a:avLst/>
            </a:prstGeom>
            <a:noFill/>
            <a:ln w="57150" cap="flat" cmpd="sng">
              <a:solidFill>
                <a:srgbClr val="00B050"/>
              </a:solidFill>
              <a:prstDash val="solid"/>
              <a:miter lim="800000"/>
              <a:headEnd type="none" w="sm" len="sm"/>
              <a:tailEnd type="none" w="sm" len="sm"/>
            </a:ln>
          </p:spPr>
        </p:cxnSp>
        <p:cxnSp>
          <p:nvCxnSpPr>
            <p:cNvPr id="12" name="Google Shape;365;p27"/>
            <p:cNvCxnSpPr/>
            <p:nvPr/>
          </p:nvCxnSpPr>
          <p:spPr>
            <a:xfrm>
              <a:off x="3663097" y="3354120"/>
              <a:ext cx="1484333" cy="666536"/>
            </a:xfrm>
            <a:prstGeom prst="straightConnector1">
              <a:avLst/>
            </a:prstGeom>
            <a:noFill/>
            <a:ln w="57150" cap="flat" cmpd="sng">
              <a:solidFill>
                <a:srgbClr val="00B050"/>
              </a:solidFill>
              <a:prstDash val="solid"/>
              <a:miter lim="800000"/>
              <a:headEnd type="none" w="sm" len="sm"/>
              <a:tailEnd type="none" w="sm" len="sm"/>
            </a:ln>
          </p:spPr>
        </p:cxnSp>
        <p:cxnSp>
          <p:nvCxnSpPr>
            <p:cNvPr id="13" name="Google Shape;366;p27"/>
            <p:cNvCxnSpPr/>
            <p:nvPr/>
          </p:nvCxnSpPr>
          <p:spPr>
            <a:xfrm>
              <a:off x="4907394" y="2820418"/>
              <a:ext cx="1348850" cy="340244"/>
            </a:xfrm>
            <a:prstGeom prst="straightConnector1">
              <a:avLst/>
            </a:prstGeom>
            <a:noFill/>
            <a:ln w="57150" cap="flat" cmpd="sng">
              <a:solidFill>
                <a:srgbClr val="00B050"/>
              </a:solidFill>
              <a:prstDash val="solid"/>
              <a:miter lim="800000"/>
              <a:headEnd type="none" w="sm" len="sm"/>
              <a:tailEnd type="none" w="sm" len="sm"/>
            </a:ln>
          </p:spPr>
        </p:cxnSp>
        <p:cxnSp>
          <p:nvCxnSpPr>
            <p:cNvPr id="14" name="Google Shape;367;p27"/>
            <p:cNvCxnSpPr/>
            <p:nvPr/>
          </p:nvCxnSpPr>
          <p:spPr>
            <a:xfrm rot="10800000" flipH="1">
              <a:off x="5147430" y="3160663"/>
              <a:ext cx="1089259" cy="859994"/>
            </a:xfrm>
            <a:prstGeom prst="straightConnector1">
              <a:avLst/>
            </a:prstGeom>
            <a:noFill/>
            <a:ln w="57150" cap="flat" cmpd="sng">
              <a:solidFill>
                <a:srgbClr val="00B050"/>
              </a:solidFill>
              <a:prstDash val="solid"/>
              <a:miter lim="800000"/>
              <a:headEnd type="none" w="sm" len="sm"/>
              <a:tailEnd type="none" w="sm" len="sm"/>
            </a:ln>
          </p:spPr>
        </p:cxnSp>
        <p:cxnSp>
          <p:nvCxnSpPr>
            <p:cNvPr id="15" name="Google Shape;368;p27"/>
            <p:cNvCxnSpPr/>
            <p:nvPr/>
          </p:nvCxnSpPr>
          <p:spPr>
            <a:xfrm>
              <a:off x="6442931" y="3253647"/>
              <a:ext cx="816206" cy="201289"/>
            </a:xfrm>
            <a:prstGeom prst="straightConnector1">
              <a:avLst/>
            </a:prstGeom>
            <a:noFill/>
            <a:ln w="57150" cap="flat" cmpd="sng">
              <a:solidFill>
                <a:srgbClr val="00B050"/>
              </a:solidFill>
              <a:prstDash val="solid"/>
              <a:miter lim="800000"/>
              <a:headEnd type="none" w="sm" len="sm"/>
              <a:tailEnd type="none" w="sm" len="sm"/>
            </a:ln>
          </p:spPr>
        </p:cxnSp>
        <p:cxnSp>
          <p:nvCxnSpPr>
            <p:cNvPr id="16" name="Google Shape;369;p27"/>
            <p:cNvCxnSpPr/>
            <p:nvPr/>
          </p:nvCxnSpPr>
          <p:spPr>
            <a:xfrm flipH="1">
              <a:off x="6037096" y="3253296"/>
              <a:ext cx="430988" cy="373599"/>
            </a:xfrm>
            <a:prstGeom prst="straightConnector1">
              <a:avLst/>
            </a:prstGeom>
            <a:noFill/>
            <a:ln w="57150" cap="flat" cmpd="sng">
              <a:solidFill>
                <a:srgbClr val="00B050"/>
              </a:solidFill>
              <a:prstDash val="solid"/>
              <a:miter lim="800000"/>
              <a:headEnd type="none" w="sm" len="sm"/>
              <a:tailEnd type="none" w="sm" len="sm"/>
            </a:ln>
          </p:spPr>
        </p:cxnSp>
        <p:cxnSp>
          <p:nvCxnSpPr>
            <p:cNvPr id="17" name="Google Shape;370;p27"/>
            <p:cNvCxnSpPr/>
            <p:nvPr/>
          </p:nvCxnSpPr>
          <p:spPr>
            <a:xfrm>
              <a:off x="5963851" y="3626895"/>
              <a:ext cx="987445" cy="333496"/>
            </a:xfrm>
            <a:prstGeom prst="straightConnector1">
              <a:avLst/>
            </a:prstGeom>
            <a:noFill/>
            <a:ln w="57150" cap="flat" cmpd="sng">
              <a:solidFill>
                <a:srgbClr val="00B050"/>
              </a:solidFill>
              <a:prstDash val="solid"/>
              <a:miter lim="800000"/>
              <a:headEnd type="none" w="sm" len="sm"/>
              <a:tailEnd type="none" w="sm" len="sm"/>
            </a:ln>
          </p:spPr>
        </p:cxnSp>
        <p:cxnSp>
          <p:nvCxnSpPr>
            <p:cNvPr id="18" name="Google Shape;371;p27"/>
            <p:cNvCxnSpPr/>
            <p:nvPr/>
          </p:nvCxnSpPr>
          <p:spPr>
            <a:xfrm rot="10800000" flipH="1">
              <a:off x="6960782" y="3469175"/>
              <a:ext cx="284758" cy="478308"/>
            </a:xfrm>
            <a:prstGeom prst="straightConnector1">
              <a:avLst/>
            </a:prstGeom>
            <a:noFill/>
            <a:ln w="57150" cap="flat" cmpd="sng">
              <a:solidFill>
                <a:srgbClr val="00B050"/>
              </a:solidFill>
              <a:prstDash val="solid"/>
              <a:miter lim="800000"/>
              <a:headEnd type="none" w="sm" len="sm"/>
              <a:tailEnd type="none" w="sm" len="sm"/>
            </a:ln>
          </p:spPr>
        </p:cxnSp>
      </p:grpSp>
      <p:pic>
        <p:nvPicPr>
          <p:cNvPr id="6" name="Google Shape;361;p27"/>
          <p:cNvPicPr preferRelativeResize="0"/>
          <p:nvPr/>
        </p:nvPicPr>
        <p:blipFill rotWithShape="1">
          <a:blip r:embed="rId4">
            <a:alphaModFix/>
          </a:blip>
          <a:srcRect/>
          <a:stretch/>
        </p:blipFill>
        <p:spPr>
          <a:xfrm>
            <a:off x="8577273" y="1888431"/>
            <a:ext cx="3212102" cy="1934452"/>
          </a:xfrm>
          <a:prstGeom prst="rect">
            <a:avLst/>
          </a:prstGeom>
          <a:noFill/>
          <a:ln>
            <a:noFill/>
          </a:ln>
          <a:effectLst>
            <a:outerShdw blurRad="190500" algn="tl" rotWithShape="0">
              <a:srgbClr val="000000">
                <a:alpha val="69411"/>
              </a:srgbClr>
            </a:outerShdw>
          </a:effectLst>
        </p:spPr>
      </p:pic>
      <p:sp>
        <p:nvSpPr>
          <p:cNvPr id="22"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3"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26257239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Simetría y distribución de masas</a:t>
            </a:r>
            <a:endParaRPr sz="1200" dirty="0"/>
          </a:p>
        </p:txBody>
      </p:sp>
      <p:sp>
        <p:nvSpPr>
          <p:cNvPr id="5" name="Google Shape;379;p28"/>
          <p:cNvSpPr txBox="1"/>
          <p:nvPr/>
        </p:nvSpPr>
        <p:spPr>
          <a:xfrm>
            <a:off x="247337" y="1995324"/>
            <a:ext cx="5827991" cy="300078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Mala práctica en la configuración estructural </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La estructura del tanque elevado no se debe apoyar en las vigas, más aún, si el largo del muro tienen una distancia mayor a 5 metros.</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p:txBody>
      </p:sp>
      <p:pic>
        <p:nvPicPr>
          <p:cNvPr id="6" name="Google Shape;381;p28" descr="Imagen que contiene edificio, exterior&#10;&#10;Descripción generada con confianza muy alta"/>
          <p:cNvPicPr preferRelativeResize="0"/>
          <p:nvPr/>
        </p:nvPicPr>
        <p:blipFill rotWithShape="1">
          <a:blip r:embed="rId3">
            <a:alphaModFix/>
          </a:blip>
          <a:srcRect/>
          <a:stretch/>
        </p:blipFill>
        <p:spPr>
          <a:xfrm rot="5400000">
            <a:off x="7141420" y="1434813"/>
            <a:ext cx="4194881" cy="5315906"/>
          </a:xfrm>
          <a:prstGeom prst="rect">
            <a:avLst/>
          </a:prstGeom>
          <a:noFill/>
          <a:ln>
            <a:noFill/>
          </a:ln>
          <a:effectLst>
            <a:outerShdw blurRad="190500" algn="tl" rotWithShape="0">
              <a:srgbClr val="000000">
                <a:alpha val="69411"/>
              </a:srgbClr>
            </a:outerShdw>
          </a:effectLst>
        </p:spPr>
      </p:pic>
      <p:sp>
        <p:nvSpPr>
          <p:cNvPr id="8"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2249347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Simetría y distribución de masas</a:t>
            </a:r>
            <a:endParaRPr sz="1200" dirty="0"/>
          </a:p>
        </p:txBody>
      </p:sp>
      <p:sp>
        <p:nvSpPr>
          <p:cNvPr id="5" name="Google Shape;398;p29"/>
          <p:cNvSpPr txBox="1"/>
          <p:nvPr/>
        </p:nvSpPr>
        <p:spPr>
          <a:xfrm>
            <a:off x="232560" y="1995324"/>
            <a:ext cx="6296459" cy="300078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Helvetica Neue"/>
                <a:ea typeface="Helvetica Neue"/>
                <a:cs typeface="Helvetica Neue"/>
                <a:sym typeface="Helvetica Neue"/>
              </a:rPr>
              <a:t>Buena práctica en la construcción estructural</a:t>
            </a:r>
            <a:endParaRPr sz="1400" b="0" i="0" u="none" strike="noStrike" cap="none" dirty="0">
              <a:solidFill>
                <a:srgbClr val="000000"/>
              </a:solidFill>
              <a:latin typeface="Arial"/>
              <a:ea typeface="Arial"/>
              <a:cs typeface="Arial"/>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Helvetica Neue"/>
              <a:ea typeface="Helvetica Neue"/>
              <a:cs typeface="Helvetica Neue"/>
              <a:sym typeface="Helvetica Neue"/>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Helvetica Neue"/>
                <a:ea typeface="Helvetica Neue"/>
                <a:cs typeface="Helvetica Neue"/>
                <a:sym typeface="Helvetica Neue"/>
              </a:rPr>
              <a:t>Se recomienda que el tanque elevado debe apoyarse sobre columnas que nacen de la cimentación, asimismo, los pedestales del tanque deberán confinar a los muros de su base y del tanque, para evitar fallas en su desempeño ante un sismo. </a:t>
            </a:r>
            <a:endParaRPr sz="1800" b="0" i="0" u="none" strike="noStrike" cap="none" dirty="0">
              <a:solidFill>
                <a:schemeClr val="dk1"/>
              </a:solidFill>
              <a:latin typeface="Helvetica Neue"/>
              <a:ea typeface="Helvetica Neue"/>
              <a:cs typeface="Helvetica Neue"/>
              <a:sym typeface="Helvetica Neue"/>
            </a:endParaRPr>
          </a:p>
        </p:txBody>
      </p:sp>
      <p:pic>
        <p:nvPicPr>
          <p:cNvPr id="6" name="Google Shape;400;p29"/>
          <p:cNvPicPr preferRelativeResize="0"/>
          <p:nvPr/>
        </p:nvPicPr>
        <p:blipFill rotWithShape="1">
          <a:blip r:embed="rId3">
            <a:alphaModFix/>
          </a:blip>
          <a:srcRect r="2072"/>
          <a:stretch/>
        </p:blipFill>
        <p:spPr>
          <a:xfrm>
            <a:off x="6871854" y="1995324"/>
            <a:ext cx="5024962" cy="4142240"/>
          </a:xfrm>
          <a:prstGeom prst="rect">
            <a:avLst/>
          </a:prstGeom>
          <a:noFill/>
          <a:ln>
            <a:noFill/>
          </a:ln>
          <a:effectLst>
            <a:outerShdw blurRad="190500" algn="tl" rotWithShape="0">
              <a:srgbClr val="000000">
                <a:alpha val="69411"/>
              </a:srgbClr>
            </a:outerShdw>
          </a:effectLst>
        </p:spPr>
      </p:pic>
      <p:sp>
        <p:nvSpPr>
          <p:cNvPr id="8"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3210324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Proporciones en planta y elevación</a:t>
            </a:r>
            <a:endParaRPr sz="1200" dirty="0"/>
          </a:p>
        </p:txBody>
      </p:sp>
      <p:sp>
        <p:nvSpPr>
          <p:cNvPr id="5" name="Google Shape;407;p30"/>
          <p:cNvSpPr txBox="1"/>
          <p:nvPr/>
        </p:nvSpPr>
        <p:spPr>
          <a:xfrm>
            <a:off x="182506" y="2036990"/>
            <a:ext cx="7285094" cy="175428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s-PE" sz="1800" b="1" i="0" u="none" strike="noStrike" cap="none" dirty="0">
                <a:solidFill>
                  <a:schemeClr val="dk1"/>
                </a:solidFill>
                <a:latin typeface="+mn-lt"/>
                <a:ea typeface="Helvetica Neue"/>
                <a:cs typeface="Helvetica Neue"/>
                <a:sym typeface="Helvetica Neue"/>
              </a:rPr>
              <a:t>Proporciones en elevación</a:t>
            </a:r>
            <a:endParaRPr sz="1800" b="1"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2000"/>
              <a:buFont typeface="Arial"/>
              <a:buNone/>
            </a:pPr>
            <a:r>
              <a:rPr lang="es-PE" sz="1800" b="0" i="0" u="none" strike="noStrike" cap="none" dirty="0">
                <a:solidFill>
                  <a:schemeClr val="dk1"/>
                </a:solidFill>
                <a:latin typeface="+mn-lt"/>
                <a:ea typeface="Helvetica Neue"/>
                <a:cs typeface="Helvetica Neue"/>
                <a:sym typeface="Helvetica Neue"/>
              </a:rPr>
              <a:t>Mala práctica en la configuración estructural </a:t>
            </a:r>
            <a:endParaRPr sz="1800" b="0" i="0" u="none" strike="noStrike" cap="none" dirty="0">
              <a:solidFill>
                <a:srgbClr val="000000"/>
              </a:solidFill>
              <a:latin typeface="+mn-lt"/>
              <a:sym typeface="Arial"/>
            </a:endParaRPr>
          </a:p>
          <a:p>
            <a:pPr marL="342900" marR="0" lvl="0" indent="-342900" algn="just" rtl="0">
              <a:lnSpc>
                <a:spcPct val="150000"/>
              </a:lnSpc>
              <a:spcBef>
                <a:spcPts val="0"/>
              </a:spcBef>
              <a:spcAft>
                <a:spcPts val="0"/>
              </a:spcAft>
              <a:buClr>
                <a:srgbClr val="000000"/>
              </a:buClr>
              <a:buSzPts val="2000"/>
              <a:buFont typeface="Noto Sans Symbols"/>
              <a:buChar char="▪"/>
            </a:pPr>
            <a:r>
              <a:rPr lang="es-PE" sz="1800" b="0" i="0" u="none" strike="noStrike" cap="none" dirty="0">
                <a:solidFill>
                  <a:schemeClr val="dk1"/>
                </a:solidFill>
                <a:latin typeface="+mn-lt"/>
                <a:ea typeface="Helvetica Neue"/>
                <a:cs typeface="Helvetica Neue"/>
                <a:sym typeface="Helvetica Neue"/>
              </a:rPr>
              <a:t>La </a:t>
            </a:r>
            <a:r>
              <a:rPr lang="es-PE" sz="1800" b="1" i="0" u="none" strike="noStrike" cap="none" dirty="0">
                <a:solidFill>
                  <a:schemeClr val="dk1"/>
                </a:solidFill>
                <a:latin typeface="+mn-lt"/>
                <a:ea typeface="Helvetica Neue"/>
                <a:cs typeface="Helvetica Neue"/>
                <a:sym typeface="Helvetica Neue"/>
              </a:rPr>
              <a:t>altura </a:t>
            </a:r>
            <a:r>
              <a:rPr lang="es-PE" sz="1800" b="0" i="0" u="none" strike="noStrike" cap="none" dirty="0">
                <a:solidFill>
                  <a:schemeClr val="dk1"/>
                </a:solidFill>
                <a:latin typeface="+mn-lt"/>
                <a:ea typeface="Helvetica Neue"/>
                <a:cs typeface="Helvetica Neue"/>
                <a:sym typeface="Helvetica Neue"/>
              </a:rPr>
              <a:t>es mayor a 4 veces el ancho de la vivienda.</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p:txBody>
      </p:sp>
      <p:pic>
        <p:nvPicPr>
          <p:cNvPr id="6" name="Google Shape;409;p30"/>
          <p:cNvPicPr preferRelativeResize="0"/>
          <p:nvPr/>
        </p:nvPicPr>
        <p:blipFill rotWithShape="1">
          <a:blip r:embed="rId3">
            <a:alphaModFix/>
          </a:blip>
          <a:srcRect/>
          <a:stretch/>
        </p:blipFill>
        <p:spPr>
          <a:xfrm>
            <a:off x="8023637" y="1995324"/>
            <a:ext cx="3873179" cy="4004262"/>
          </a:xfrm>
          <a:prstGeom prst="rect">
            <a:avLst/>
          </a:prstGeom>
          <a:noFill/>
          <a:ln>
            <a:noFill/>
          </a:ln>
          <a:effectLst>
            <a:outerShdw blurRad="190500" algn="tl" rotWithShape="0">
              <a:srgbClr val="000000">
                <a:alpha val="69411"/>
              </a:srgbClr>
            </a:outerShdw>
          </a:effectLst>
        </p:spPr>
      </p:pic>
      <p:sp>
        <p:nvSpPr>
          <p:cNvPr id="7" name="Google Shape;414;p30"/>
          <p:cNvSpPr txBox="1"/>
          <p:nvPr/>
        </p:nvSpPr>
        <p:spPr>
          <a:xfrm>
            <a:off x="2148432" y="3992581"/>
            <a:ext cx="3353242"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s-PE" sz="4800" b="1" i="0" u="none" strike="noStrike" cap="none" dirty="0">
                <a:solidFill>
                  <a:schemeClr val="accent6"/>
                </a:solidFill>
                <a:latin typeface="Helvetica Neue"/>
                <a:ea typeface="Helvetica Neue"/>
                <a:cs typeface="Helvetica Neue"/>
                <a:sym typeface="Helvetica Neue"/>
              </a:rPr>
              <a:t>H </a:t>
            </a:r>
            <a:r>
              <a:rPr lang="es-PE" sz="4800" b="1" i="0" u="none" strike="noStrike" cap="none" dirty="0">
                <a:solidFill>
                  <a:srgbClr val="FF0000"/>
                </a:solidFill>
                <a:latin typeface="Helvetica Neue"/>
                <a:ea typeface="Helvetica Neue"/>
                <a:cs typeface="Helvetica Neue"/>
                <a:sym typeface="Helvetica Neue"/>
              </a:rPr>
              <a:t>&gt;</a:t>
            </a:r>
            <a:r>
              <a:rPr lang="es-PE" sz="4800" b="1" i="0" u="none" strike="noStrike" cap="none" dirty="0">
                <a:solidFill>
                  <a:schemeClr val="accent6"/>
                </a:solidFill>
                <a:latin typeface="Helvetica Neue"/>
                <a:ea typeface="Helvetica Neue"/>
                <a:cs typeface="Helvetica Neue"/>
                <a:sym typeface="Helvetica Neue"/>
              </a:rPr>
              <a:t> 4 A </a:t>
            </a:r>
            <a:endParaRPr sz="4800" b="1" i="0" u="none" strike="noStrike" cap="none" dirty="0">
              <a:solidFill>
                <a:schemeClr val="accent6"/>
              </a:solidFill>
              <a:sym typeface="Arial"/>
            </a:endParaRP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3637737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Proporciones en planta y elevación</a:t>
            </a:r>
            <a:endParaRPr sz="1200" dirty="0"/>
          </a:p>
        </p:txBody>
      </p:sp>
      <p:sp>
        <p:nvSpPr>
          <p:cNvPr id="10" name="Google Shape;421;p31"/>
          <p:cNvSpPr txBox="1"/>
          <p:nvPr/>
        </p:nvSpPr>
        <p:spPr>
          <a:xfrm>
            <a:off x="232560" y="2029565"/>
            <a:ext cx="5827991" cy="341627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s-PE" sz="1800" b="0" i="0" u="none" strike="noStrike" cap="none" dirty="0">
                <a:solidFill>
                  <a:schemeClr val="dk1"/>
                </a:solidFill>
                <a:latin typeface="+mn-lt"/>
                <a:ea typeface="Helvetica Neue"/>
                <a:cs typeface="Helvetica Neue"/>
                <a:sym typeface="Helvetica Neue"/>
              </a:rPr>
              <a:t>Proporciones en elevación</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Buena práctica en la configuración estructural </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Si la vivienda tiene una altura de 15 metros o 5 pisos, se recomienda utilizar muros de concreto armado o placas para mejorar la rigidez y desempeño ante un sismo.</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p:txBody>
      </p:sp>
      <p:grpSp>
        <p:nvGrpSpPr>
          <p:cNvPr id="2" name="Grupo 1"/>
          <p:cNvGrpSpPr/>
          <p:nvPr/>
        </p:nvGrpSpPr>
        <p:grpSpPr>
          <a:xfrm>
            <a:off x="6451348" y="1835685"/>
            <a:ext cx="5269597" cy="4273980"/>
            <a:chOff x="6298948" y="1616500"/>
            <a:chExt cx="5626444" cy="4493165"/>
          </a:xfrm>
        </p:grpSpPr>
        <p:pic>
          <p:nvPicPr>
            <p:cNvPr id="11" name="Google Shape;423;p31"/>
            <p:cNvPicPr preferRelativeResize="0"/>
            <p:nvPr/>
          </p:nvPicPr>
          <p:blipFill rotWithShape="1">
            <a:blip r:embed="rId3">
              <a:alphaModFix/>
            </a:blip>
            <a:srcRect/>
            <a:stretch/>
          </p:blipFill>
          <p:spPr>
            <a:xfrm>
              <a:off x="6806164" y="1616500"/>
              <a:ext cx="4467744" cy="4449020"/>
            </a:xfrm>
            <a:prstGeom prst="rect">
              <a:avLst/>
            </a:prstGeom>
            <a:noFill/>
            <a:ln>
              <a:noFill/>
            </a:ln>
          </p:spPr>
        </p:pic>
        <p:sp>
          <p:nvSpPr>
            <p:cNvPr id="12" name="Google Shape;424;p31"/>
            <p:cNvSpPr/>
            <p:nvPr/>
          </p:nvSpPr>
          <p:spPr>
            <a:xfrm>
              <a:off x="10256554" y="5403198"/>
              <a:ext cx="1668838" cy="591184"/>
            </a:xfrm>
            <a:prstGeom prst="roundRect">
              <a:avLst>
                <a:gd name="adj" fmla="val 9028"/>
              </a:avLst>
            </a:prstGeom>
            <a:solidFill>
              <a:schemeClr val="accent6">
                <a:lumMod val="40000"/>
                <a:lumOff val="60000"/>
                <a:alpha val="6196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PE" sz="1600" i="0" u="none" strike="noStrike" cap="none" dirty="0">
                  <a:solidFill>
                    <a:schemeClr val="tx1"/>
                  </a:solidFill>
                  <a:latin typeface="+mn-lt"/>
                  <a:ea typeface="Helvetica Neue"/>
                  <a:cs typeface="Helvetica Neue"/>
                  <a:sym typeface="Helvetica Neue"/>
                </a:rPr>
                <a:t>Placas de concreto</a:t>
              </a:r>
              <a:endParaRPr sz="1600" i="0" u="none" strike="noStrike" cap="none" dirty="0">
                <a:solidFill>
                  <a:schemeClr val="tx1"/>
                </a:solidFill>
                <a:latin typeface="+mn-lt"/>
                <a:ea typeface="Helvetica Neue"/>
                <a:cs typeface="Helvetica Neue"/>
                <a:sym typeface="Helvetica Neue"/>
              </a:endParaRPr>
            </a:p>
          </p:txBody>
        </p:sp>
        <p:cxnSp>
          <p:nvCxnSpPr>
            <p:cNvPr id="13" name="Google Shape;425;p31"/>
            <p:cNvCxnSpPr/>
            <p:nvPr/>
          </p:nvCxnSpPr>
          <p:spPr>
            <a:xfrm>
              <a:off x="6907818" y="1830426"/>
              <a:ext cx="160709" cy="3411074"/>
            </a:xfrm>
            <a:prstGeom prst="straightConnector1">
              <a:avLst/>
            </a:prstGeom>
            <a:noFill/>
            <a:ln w="28575" cap="flat" cmpd="sng">
              <a:solidFill>
                <a:srgbClr val="FF0000"/>
              </a:solidFill>
              <a:prstDash val="solid"/>
              <a:miter lim="800000"/>
              <a:headEnd type="none" w="sm" len="sm"/>
              <a:tailEnd type="none" w="sm" len="sm"/>
            </a:ln>
          </p:spPr>
        </p:cxnSp>
        <p:cxnSp>
          <p:nvCxnSpPr>
            <p:cNvPr id="14" name="Google Shape;426;p31"/>
            <p:cNvCxnSpPr/>
            <p:nvPr/>
          </p:nvCxnSpPr>
          <p:spPr>
            <a:xfrm>
              <a:off x="7404770" y="5204736"/>
              <a:ext cx="1255214" cy="872990"/>
            </a:xfrm>
            <a:prstGeom prst="straightConnector1">
              <a:avLst/>
            </a:prstGeom>
            <a:noFill/>
            <a:ln w="28575" cap="flat" cmpd="sng">
              <a:solidFill>
                <a:srgbClr val="FF0000"/>
              </a:solidFill>
              <a:prstDash val="solid"/>
              <a:miter lim="800000"/>
              <a:headEnd type="none" w="sm" len="sm"/>
              <a:tailEnd type="none" w="sm" len="sm"/>
            </a:ln>
          </p:spPr>
        </p:cxnSp>
        <p:cxnSp>
          <p:nvCxnSpPr>
            <p:cNvPr id="15" name="Google Shape;427;p31"/>
            <p:cNvCxnSpPr/>
            <p:nvPr/>
          </p:nvCxnSpPr>
          <p:spPr>
            <a:xfrm rot="10800000" flipH="1">
              <a:off x="8733290" y="4852023"/>
              <a:ext cx="1975350" cy="1213497"/>
            </a:xfrm>
            <a:prstGeom prst="straightConnector1">
              <a:avLst/>
            </a:prstGeom>
            <a:noFill/>
            <a:ln w="28575" cap="flat" cmpd="sng">
              <a:solidFill>
                <a:srgbClr val="FF0000"/>
              </a:solidFill>
              <a:prstDash val="solid"/>
              <a:miter lim="800000"/>
              <a:headEnd type="none" w="sm" len="sm"/>
              <a:tailEnd type="none" w="sm" len="sm"/>
            </a:ln>
          </p:spPr>
        </p:cxnSp>
        <p:cxnSp>
          <p:nvCxnSpPr>
            <p:cNvPr id="16" name="Google Shape;428;p31"/>
            <p:cNvCxnSpPr>
              <a:stCxn id="12" idx="0"/>
            </p:cNvCxnSpPr>
            <p:nvPr/>
          </p:nvCxnSpPr>
          <p:spPr>
            <a:xfrm rot="10800000">
              <a:off x="10256673" y="4335198"/>
              <a:ext cx="834300" cy="1068000"/>
            </a:xfrm>
            <a:prstGeom prst="straightConnector1">
              <a:avLst/>
            </a:prstGeom>
            <a:noFill/>
            <a:ln w="9525" cap="flat" cmpd="sng">
              <a:solidFill>
                <a:srgbClr val="FF0000"/>
              </a:solidFill>
              <a:prstDash val="solid"/>
              <a:miter lim="800000"/>
              <a:headEnd type="none" w="sm" len="sm"/>
              <a:tailEnd type="none" w="sm" len="sm"/>
            </a:ln>
          </p:spPr>
        </p:cxnSp>
        <p:sp>
          <p:nvSpPr>
            <p:cNvPr id="17" name="Google Shape;429;p31"/>
            <p:cNvSpPr txBox="1"/>
            <p:nvPr/>
          </p:nvSpPr>
          <p:spPr>
            <a:xfrm>
              <a:off x="6298948" y="3427974"/>
              <a:ext cx="1021933" cy="3910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PE" sz="1400" b="0" i="0" u="none" strike="noStrike" cap="none">
                  <a:solidFill>
                    <a:schemeClr val="dk1"/>
                  </a:solidFill>
                  <a:latin typeface="Arial"/>
                  <a:ea typeface="Arial"/>
                  <a:cs typeface="Arial"/>
                  <a:sym typeface="Arial"/>
                </a:rPr>
                <a:t>Altura</a:t>
              </a:r>
              <a:endParaRPr sz="1400" b="0" i="0" u="none" strike="noStrike" cap="none">
                <a:solidFill>
                  <a:srgbClr val="000000"/>
                </a:solidFill>
                <a:latin typeface="Arial"/>
                <a:ea typeface="Arial"/>
                <a:cs typeface="Arial"/>
                <a:sym typeface="Arial"/>
              </a:endParaRPr>
            </a:p>
          </p:txBody>
        </p:sp>
        <p:sp>
          <p:nvSpPr>
            <p:cNvPr id="18" name="Google Shape;430;p31"/>
            <p:cNvSpPr txBox="1"/>
            <p:nvPr/>
          </p:nvSpPr>
          <p:spPr>
            <a:xfrm>
              <a:off x="7298313" y="5497245"/>
              <a:ext cx="1021933" cy="3910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PE" sz="1400" b="0" i="0" u="none" strike="noStrike" cap="none">
                  <a:solidFill>
                    <a:schemeClr val="dk1"/>
                  </a:solidFill>
                  <a:latin typeface="Arial"/>
                  <a:ea typeface="Arial"/>
                  <a:cs typeface="Arial"/>
                  <a:sym typeface="Arial"/>
                </a:rPr>
                <a:t>Ancho</a:t>
              </a:r>
              <a:endParaRPr sz="1400" b="0" i="0" u="none" strike="noStrike" cap="none">
                <a:solidFill>
                  <a:srgbClr val="000000"/>
                </a:solidFill>
                <a:latin typeface="Arial"/>
                <a:ea typeface="Arial"/>
                <a:cs typeface="Arial"/>
                <a:sym typeface="Arial"/>
              </a:endParaRPr>
            </a:p>
          </p:txBody>
        </p:sp>
        <p:sp>
          <p:nvSpPr>
            <p:cNvPr id="19" name="Google Shape;431;p31"/>
            <p:cNvSpPr txBox="1"/>
            <p:nvPr/>
          </p:nvSpPr>
          <p:spPr>
            <a:xfrm>
              <a:off x="9302814" y="5718609"/>
              <a:ext cx="1021933" cy="3910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PE" sz="1400" b="0" i="0" u="none" strike="noStrike" cap="none">
                  <a:solidFill>
                    <a:schemeClr val="dk1"/>
                  </a:solidFill>
                  <a:latin typeface="Arial"/>
                  <a:ea typeface="Arial"/>
                  <a:cs typeface="Arial"/>
                  <a:sym typeface="Arial"/>
                </a:rPr>
                <a:t>Largo</a:t>
              </a:r>
              <a:endParaRPr sz="1400" b="0" i="0" u="none" strike="noStrike" cap="none">
                <a:solidFill>
                  <a:srgbClr val="000000"/>
                </a:solidFill>
                <a:latin typeface="Arial"/>
                <a:ea typeface="Arial"/>
                <a:cs typeface="Arial"/>
                <a:sym typeface="Arial"/>
              </a:endParaRPr>
            </a:p>
          </p:txBody>
        </p:sp>
      </p:grpSp>
      <p:sp>
        <p:nvSpPr>
          <p:cNvPr id="23"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4"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2839928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9" name="Google Shape;191;p5"/>
          <p:cNvSpPr txBox="1"/>
          <p:nvPr/>
        </p:nvSpPr>
        <p:spPr>
          <a:xfrm>
            <a:off x="295184" y="2136522"/>
            <a:ext cx="5959369" cy="2585283"/>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chemeClr val="dk1"/>
              </a:buClr>
              <a:buSzPts val="1800"/>
              <a:buFont typeface="Noto Sans Symbols"/>
              <a:buChar char="▪"/>
            </a:pPr>
            <a:r>
              <a:rPr lang="es-PE" sz="1800" b="0" i="0" u="none" strike="noStrike" cap="none" dirty="0">
                <a:solidFill>
                  <a:schemeClr val="dk1"/>
                </a:solidFill>
                <a:latin typeface="Arial"/>
                <a:ea typeface="Arial"/>
                <a:cs typeface="Arial"/>
                <a:sym typeface="Arial"/>
              </a:rPr>
              <a:t>Casco</a:t>
            </a:r>
            <a:endParaRPr sz="1800" b="0" i="0" u="none" strike="noStrike" cap="none" dirty="0">
              <a:solidFill>
                <a:srgbClr val="000000"/>
              </a:solidFill>
              <a:latin typeface="Arial"/>
              <a:ea typeface="Arial"/>
              <a:cs typeface="Arial"/>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b="0" i="0" u="none" strike="noStrike" cap="none" dirty="0">
                <a:solidFill>
                  <a:schemeClr val="dk1"/>
                </a:solidFill>
                <a:latin typeface="Arial"/>
                <a:ea typeface="Arial"/>
                <a:cs typeface="Arial"/>
                <a:sym typeface="Arial"/>
              </a:rPr>
              <a:t>Gafas o lentes de seguridad</a:t>
            </a:r>
            <a:endParaRPr sz="1800" b="0" i="0" u="none" strike="noStrike" cap="none" dirty="0">
              <a:solidFill>
                <a:srgbClr val="000000"/>
              </a:solidFill>
              <a:latin typeface="Arial"/>
              <a:ea typeface="Arial"/>
              <a:cs typeface="Arial"/>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b="0" i="0" u="none" strike="noStrike" cap="none" dirty="0">
                <a:solidFill>
                  <a:schemeClr val="dk1"/>
                </a:solidFill>
                <a:latin typeface="Arial"/>
                <a:ea typeface="Arial"/>
                <a:cs typeface="Arial"/>
                <a:sym typeface="Arial"/>
              </a:rPr>
              <a:t>Mascarilla o protector respiratorio</a:t>
            </a:r>
            <a:endParaRPr sz="1800" b="0" i="0" u="none" strike="noStrike" cap="none" dirty="0">
              <a:solidFill>
                <a:srgbClr val="000000"/>
              </a:solidFill>
              <a:latin typeface="Arial"/>
              <a:ea typeface="Arial"/>
              <a:cs typeface="Arial"/>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b="0" i="0" u="none" strike="noStrike" cap="none" dirty="0">
                <a:solidFill>
                  <a:schemeClr val="dk1"/>
                </a:solidFill>
                <a:latin typeface="Arial"/>
                <a:ea typeface="Arial"/>
                <a:cs typeface="Arial"/>
                <a:sym typeface="Arial"/>
              </a:rPr>
              <a:t>Guantes </a:t>
            </a:r>
            <a:endParaRPr sz="1800" b="0" i="0" u="none" strike="noStrike" cap="none" dirty="0">
              <a:solidFill>
                <a:srgbClr val="000000"/>
              </a:solidFill>
              <a:latin typeface="Arial"/>
              <a:ea typeface="Arial"/>
              <a:cs typeface="Arial"/>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b="0" i="0" u="none" strike="noStrike" cap="none" dirty="0">
                <a:solidFill>
                  <a:schemeClr val="dk1"/>
                </a:solidFill>
                <a:latin typeface="Arial"/>
                <a:ea typeface="Arial"/>
                <a:cs typeface="Arial"/>
                <a:sym typeface="Arial"/>
              </a:rPr>
              <a:t>Zapatos con punta de acero</a:t>
            </a:r>
            <a:endParaRPr sz="1800" b="0" i="0" u="none" strike="noStrike" cap="none" dirty="0">
              <a:solidFill>
                <a:srgbClr val="000000"/>
              </a:solidFill>
              <a:latin typeface="Arial"/>
              <a:ea typeface="Arial"/>
              <a:cs typeface="Arial"/>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b="0" i="0" u="none" strike="noStrike" cap="none" dirty="0">
                <a:solidFill>
                  <a:schemeClr val="dk1"/>
                </a:solidFill>
                <a:latin typeface="Arial"/>
                <a:ea typeface="Arial"/>
                <a:cs typeface="Arial"/>
                <a:sym typeface="Arial"/>
              </a:rPr>
              <a:t>Tapones auditivos</a:t>
            </a:r>
            <a:endParaRPr sz="1800" b="0" i="0" u="none" strike="noStrike" cap="none" dirty="0">
              <a:solidFill>
                <a:srgbClr val="000000"/>
              </a:solidFill>
              <a:latin typeface="Arial"/>
              <a:ea typeface="Arial"/>
              <a:cs typeface="Arial"/>
              <a:sym typeface="Arial"/>
            </a:endParaRPr>
          </a:p>
        </p:txBody>
      </p:sp>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Importancia de EPP en obra</a:t>
            </a:r>
            <a:endParaRPr sz="1200" dirty="0"/>
          </a:p>
        </p:txBody>
      </p:sp>
      <p:pic>
        <p:nvPicPr>
          <p:cNvPr id="21" name="Google Shape;192;p5"/>
          <p:cNvPicPr preferRelativeResize="0"/>
          <p:nvPr/>
        </p:nvPicPr>
        <p:blipFill rotWithShape="1">
          <a:blip r:embed="rId3">
            <a:alphaModFix/>
          </a:blip>
          <a:srcRect l="11079" t="21023" r="10232" b="18365"/>
          <a:stretch/>
        </p:blipFill>
        <p:spPr>
          <a:xfrm>
            <a:off x="6598167" y="1995324"/>
            <a:ext cx="5298649" cy="4045933"/>
          </a:xfrm>
          <a:prstGeom prst="rect">
            <a:avLst/>
          </a:prstGeom>
          <a:noFill/>
          <a:ln>
            <a:noFill/>
          </a:ln>
        </p:spPr>
      </p:pic>
      <p:sp>
        <p:nvSpPr>
          <p:cNvPr id="7"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r>
              <a:rPr lang="es-ES" sz="18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0"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86241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Proporciones en planta en elevación</a:t>
            </a:r>
            <a:endParaRPr sz="1200" dirty="0"/>
          </a:p>
        </p:txBody>
      </p:sp>
      <p:sp>
        <p:nvSpPr>
          <p:cNvPr id="5" name="Google Shape;438;p32"/>
          <p:cNvSpPr txBox="1"/>
          <p:nvPr/>
        </p:nvSpPr>
        <p:spPr>
          <a:xfrm>
            <a:off x="182506" y="1995324"/>
            <a:ext cx="6883312" cy="300078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s-PE" sz="1800" b="1" i="0" u="none" strike="noStrike" cap="none" dirty="0">
                <a:solidFill>
                  <a:schemeClr val="dk1"/>
                </a:solidFill>
                <a:latin typeface="+mn-lt"/>
                <a:ea typeface="Helvetica Neue"/>
                <a:cs typeface="Helvetica Neue"/>
                <a:sym typeface="Helvetica Neue"/>
              </a:rPr>
              <a:t>Proporciones en elevación</a:t>
            </a:r>
            <a:endParaRPr sz="1800" b="1"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Mala práctica en la configuración estructural </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Respecto a las proporciones en planta, puedes observar la forma inadecuada de construcción, tal y como se muestra en la imagen, donde el largo es mayor a 3 veces el ancho de la vivienda.</a:t>
            </a:r>
            <a:endParaRPr sz="1800" b="0" i="0" u="none" strike="noStrike" cap="none" dirty="0">
              <a:solidFill>
                <a:srgbClr val="000000"/>
              </a:solidFill>
              <a:latin typeface="+mn-lt"/>
              <a:sym typeface="Arial"/>
            </a:endParaRPr>
          </a:p>
        </p:txBody>
      </p:sp>
      <p:grpSp>
        <p:nvGrpSpPr>
          <p:cNvPr id="2" name="Grupo 1"/>
          <p:cNvGrpSpPr/>
          <p:nvPr/>
        </p:nvGrpSpPr>
        <p:grpSpPr>
          <a:xfrm>
            <a:off x="8023637" y="1995324"/>
            <a:ext cx="3873179" cy="4004262"/>
            <a:chOff x="7542781" y="1835685"/>
            <a:chExt cx="3873179" cy="4004262"/>
          </a:xfrm>
        </p:grpSpPr>
        <p:pic>
          <p:nvPicPr>
            <p:cNvPr id="6" name="Google Shape;440;p32"/>
            <p:cNvPicPr preferRelativeResize="0"/>
            <p:nvPr/>
          </p:nvPicPr>
          <p:blipFill rotWithShape="1">
            <a:blip r:embed="rId3">
              <a:alphaModFix/>
            </a:blip>
            <a:srcRect/>
            <a:stretch/>
          </p:blipFill>
          <p:spPr>
            <a:xfrm>
              <a:off x="7542781" y="1835685"/>
              <a:ext cx="3873179" cy="4004262"/>
            </a:xfrm>
            <a:prstGeom prst="rect">
              <a:avLst/>
            </a:prstGeom>
            <a:noFill/>
            <a:ln>
              <a:noFill/>
            </a:ln>
            <a:effectLst>
              <a:outerShdw blurRad="190500" algn="tl" rotWithShape="0">
                <a:srgbClr val="000000">
                  <a:alpha val="69411"/>
                </a:srgbClr>
              </a:outerShdw>
            </a:effectLst>
          </p:spPr>
        </p:pic>
        <p:cxnSp>
          <p:nvCxnSpPr>
            <p:cNvPr id="7" name="Google Shape;441;p32"/>
            <p:cNvCxnSpPr/>
            <p:nvPr/>
          </p:nvCxnSpPr>
          <p:spPr>
            <a:xfrm rot="10800000">
              <a:off x="9043027" y="3336609"/>
              <a:ext cx="1988932" cy="891250"/>
            </a:xfrm>
            <a:prstGeom prst="straightConnector1">
              <a:avLst/>
            </a:prstGeom>
            <a:noFill/>
            <a:ln w="57150" cap="flat" cmpd="sng">
              <a:solidFill>
                <a:srgbClr val="FFFF00"/>
              </a:solidFill>
              <a:prstDash val="solid"/>
              <a:miter lim="800000"/>
              <a:headEnd type="none" w="sm" len="sm"/>
              <a:tailEnd type="none" w="sm" len="sm"/>
            </a:ln>
          </p:spPr>
        </p:cxnSp>
        <p:cxnSp>
          <p:nvCxnSpPr>
            <p:cNvPr id="10" name="Google Shape;442;p32"/>
            <p:cNvCxnSpPr/>
            <p:nvPr/>
          </p:nvCxnSpPr>
          <p:spPr>
            <a:xfrm>
              <a:off x="8174131" y="5582575"/>
              <a:ext cx="868895" cy="0"/>
            </a:xfrm>
            <a:prstGeom prst="straightConnector1">
              <a:avLst/>
            </a:prstGeom>
            <a:noFill/>
            <a:ln w="57150" cap="flat" cmpd="sng">
              <a:solidFill>
                <a:srgbClr val="FFFF00"/>
              </a:solidFill>
              <a:prstDash val="solid"/>
              <a:miter lim="800000"/>
              <a:headEnd type="none" w="sm" len="sm"/>
              <a:tailEnd type="none" w="sm" len="sm"/>
            </a:ln>
          </p:spPr>
        </p:cxnSp>
        <p:sp>
          <p:nvSpPr>
            <p:cNvPr id="11" name="Google Shape;443;p32"/>
            <p:cNvSpPr txBox="1"/>
            <p:nvPr/>
          </p:nvSpPr>
          <p:spPr>
            <a:xfrm>
              <a:off x="9795433" y="3915707"/>
              <a:ext cx="43895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PE" sz="4000" b="1" i="0" u="none" strike="noStrike" cap="none">
                  <a:solidFill>
                    <a:srgbClr val="FFFF00"/>
                  </a:solidFill>
                  <a:latin typeface="Helvetica Neue"/>
                  <a:ea typeface="Helvetica Neue"/>
                  <a:cs typeface="Helvetica Neue"/>
                  <a:sym typeface="Helvetica Neue"/>
                </a:rPr>
                <a:t>L</a:t>
              </a:r>
              <a:endParaRPr sz="4000" b="0" i="0" u="none" strike="noStrike" cap="none">
                <a:solidFill>
                  <a:srgbClr val="FFFF00"/>
                </a:solidFill>
                <a:latin typeface="Arial"/>
                <a:ea typeface="Arial"/>
                <a:cs typeface="Arial"/>
                <a:sym typeface="Arial"/>
              </a:endParaRPr>
            </a:p>
          </p:txBody>
        </p:sp>
        <p:sp>
          <p:nvSpPr>
            <p:cNvPr id="12" name="Google Shape;444;p32"/>
            <p:cNvSpPr txBox="1"/>
            <p:nvPr/>
          </p:nvSpPr>
          <p:spPr>
            <a:xfrm>
              <a:off x="8409871" y="4693140"/>
              <a:ext cx="43895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PE" sz="4000" b="1" i="0" u="none" strike="noStrike" cap="none">
                  <a:solidFill>
                    <a:srgbClr val="FFFF00"/>
                  </a:solidFill>
                  <a:latin typeface="Helvetica Neue"/>
                  <a:ea typeface="Helvetica Neue"/>
                  <a:cs typeface="Helvetica Neue"/>
                  <a:sym typeface="Helvetica Neue"/>
                </a:rPr>
                <a:t>A</a:t>
              </a:r>
              <a:endParaRPr sz="4000" b="0" i="0" u="none" strike="noStrike" cap="none">
                <a:solidFill>
                  <a:srgbClr val="FFFF00"/>
                </a:solidFill>
                <a:latin typeface="Arial"/>
                <a:ea typeface="Arial"/>
                <a:cs typeface="Arial"/>
                <a:sym typeface="Arial"/>
              </a:endParaRPr>
            </a:p>
          </p:txBody>
        </p:sp>
      </p:grpSp>
      <p:sp>
        <p:nvSpPr>
          <p:cNvPr id="13" name="Google Shape;445;p32"/>
          <p:cNvSpPr txBox="1"/>
          <p:nvPr/>
        </p:nvSpPr>
        <p:spPr>
          <a:xfrm>
            <a:off x="3189388" y="5219631"/>
            <a:ext cx="335324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s-PE" sz="4000" b="1" i="0" u="none" strike="noStrike" cap="none" dirty="0">
                <a:solidFill>
                  <a:schemeClr val="accent6"/>
                </a:solidFill>
                <a:latin typeface="Helvetica Neue"/>
                <a:ea typeface="Helvetica Neue"/>
                <a:cs typeface="Helvetica Neue"/>
                <a:sym typeface="Helvetica Neue"/>
              </a:rPr>
              <a:t>L </a:t>
            </a:r>
            <a:r>
              <a:rPr lang="es-PE" sz="4000" b="1" i="0" u="none" strike="noStrike" cap="none" dirty="0">
                <a:solidFill>
                  <a:srgbClr val="FF0000"/>
                </a:solidFill>
                <a:latin typeface="Helvetica Neue"/>
                <a:ea typeface="Helvetica Neue"/>
                <a:cs typeface="Helvetica Neue"/>
                <a:sym typeface="Helvetica Neue"/>
              </a:rPr>
              <a:t>&gt;</a:t>
            </a:r>
            <a:r>
              <a:rPr lang="es-PE" sz="4000" b="1" i="0" u="none" strike="noStrike" cap="none" dirty="0">
                <a:solidFill>
                  <a:schemeClr val="accent6"/>
                </a:solidFill>
                <a:latin typeface="Helvetica Neue"/>
                <a:ea typeface="Helvetica Neue"/>
                <a:cs typeface="Helvetica Neue"/>
                <a:sym typeface="Helvetica Neue"/>
              </a:rPr>
              <a:t> 3 A </a:t>
            </a:r>
            <a:endParaRPr sz="4000" b="1" i="0" u="none" strike="noStrike" cap="none" dirty="0">
              <a:solidFill>
                <a:schemeClr val="accent6"/>
              </a:solidFill>
              <a:sym typeface="Arial"/>
            </a:endParaRPr>
          </a:p>
        </p:txBody>
      </p:sp>
      <p:pic>
        <p:nvPicPr>
          <p:cNvPr id="17" name="Picture 6" descr="Ilustración de Símbolo De Tick Verde Y Cruz Roja Firman En Círculo Iconos  Para El Cuestionario De Evaluación Vector y más Vectores Libres de Derechos  de Símbolo de visto bueno - iStock"/>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5549" b="84451" l="51418" r="94707">
                        <a14:foregroundMark x1="67675" y1="35976" x2="81664" y2="59146"/>
                      </a14:backgroundRemoval>
                    </a14:imgEffect>
                  </a14:imgLayer>
                </a14:imgProps>
              </a:ext>
              <a:ext uri="{28A0092B-C50C-407E-A947-70E740481C1C}">
                <a14:useLocalDpi xmlns:a14="http://schemas.microsoft.com/office/drawing/2010/main" val="0"/>
              </a:ext>
            </a:extLst>
          </a:blip>
          <a:srcRect l="51268" t="13607" r="4948" b="14849"/>
          <a:stretch/>
        </p:blipFill>
        <p:spPr bwMode="auto">
          <a:xfrm>
            <a:off x="7065818" y="1914063"/>
            <a:ext cx="1074057" cy="1088190"/>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8"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30936209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Proporciones en planta y elevación</a:t>
            </a:r>
            <a:endParaRPr sz="1200" dirty="0"/>
          </a:p>
        </p:txBody>
      </p:sp>
      <p:sp>
        <p:nvSpPr>
          <p:cNvPr id="14" name="Google Shape;459;p33"/>
          <p:cNvSpPr txBox="1"/>
          <p:nvPr/>
        </p:nvSpPr>
        <p:spPr>
          <a:xfrm>
            <a:off x="232560" y="2066096"/>
            <a:ext cx="5827991" cy="261606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PE" sz="1800" b="1" i="0" u="none" strike="noStrike" cap="none" dirty="0">
                <a:solidFill>
                  <a:schemeClr val="dk1"/>
                </a:solidFill>
                <a:latin typeface="+mn-lt"/>
                <a:ea typeface="Helvetica Neue"/>
                <a:cs typeface="Helvetica Neue"/>
                <a:sym typeface="Helvetica Neue"/>
              </a:rPr>
              <a:t>Proporciones en elevación</a:t>
            </a:r>
            <a:endParaRPr sz="1800" b="1" i="0" u="none" strike="noStrike" cap="none" dirty="0">
              <a:solidFill>
                <a:srgbClr val="000000"/>
              </a:solidFill>
              <a:latin typeface="+mn-lt"/>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Buena práctica en la configuración estructural </a:t>
            </a:r>
            <a:endParaRPr sz="18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285750" marR="0" lvl="0" indent="-285750" algn="l" rtl="0">
              <a:lnSpc>
                <a:spcPct val="10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El largo no debe ser mayor a 3 veces el ancho. </a:t>
            </a:r>
            <a:endParaRPr sz="1800" dirty="0">
              <a:latin typeface="+mn-lt"/>
            </a:endParaRPr>
          </a:p>
          <a:p>
            <a:pPr marL="285750" marR="0" lvl="0" indent="-285750" algn="l" rtl="0">
              <a:lnSpc>
                <a:spcPct val="100000"/>
              </a:lnSpc>
              <a:spcBef>
                <a:spcPts val="0"/>
              </a:spcBef>
              <a:spcAft>
                <a:spcPts val="0"/>
              </a:spcAft>
              <a:buClr>
                <a:srgbClr val="000000"/>
              </a:buClr>
              <a:buSzPts val="1800"/>
              <a:buFont typeface="Wingdings" panose="05000000000000000000" pitchFamily="2" charset="2"/>
              <a:buChar char="ü"/>
            </a:pPr>
            <a:endParaRPr sz="1800" b="0" i="0" u="none" strike="noStrike" cap="none" dirty="0">
              <a:solidFill>
                <a:schemeClr val="dk1"/>
              </a:solidFill>
              <a:latin typeface="+mn-lt"/>
              <a:ea typeface="Helvetica Neue"/>
              <a:cs typeface="Helvetica Neue"/>
              <a:sym typeface="Helvetica Neue"/>
            </a:endParaRPr>
          </a:p>
          <a:p>
            <a:pPr marL="285750" marR="0" lvl="0" indent="-285750" algn="l" rtl="0">
              <a:lnSpc>
                <a:spcPct val="10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De ser el caso, se recomienda utilizar juntas de dilatación para separar los ambientes y tener un mejor desempeño ante los sismos.</a:t>
            </a:r>
            <a:endParaRPr sz="1800" b="0" i="0" u="none" strike="noStrike" cap="none" dirty="0">
              <a:solidFill>
                <a:srgbClr val="000000"/>
              </a:solidFill>
              <a:latin typeface="+mn-lt"/>
              <a:sym typeface="Arial"/>
            </a:endParaRPr>
          </a:p>
        </p:txBody>
      </p:sp>
      <p:sp>
        <p:nvSpPr>
          <p:cNvPr id="17" name="Google Shape;462;p33"/>
          <p:cNvSpPr txBox="1"/>
          <p:nvPr/>
        </p:nvSpPr>
        <p:spPr>
          <a:xfrm>
            <a:off x="2039592" y="4953588"/>
            <a:ext cx="3353242"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s-PE" sz="4400" b="1" i="0" u="none" strike="noStrike" cap="none" dirty="0">
                <a:solidFill>
                  <a:schemeClr val="accent6"/>
                </a:solidFill>
                <a:latin typeface="Helvetica Neue"/>
                <a:ea typeface="Helvetica Neue"/>
                <a:cs typeface="Helvetica Neue"/>
                <a:sym typeface="Helvetica Neue"/>
              </a:rPr>
              <a:t>L </a:t>
            </a:r>
            <a:r>
              <a:rPr lang="es-PE" sz="4400" b="1" i="0" u="none" strike="noStrike" cap="none" dirty="0">
                <a:solidFill>
                  <a:srgbClr val="FF0000"/>
                </a:solidFill>
                <a:latin typeface="Helvetica Neue"/>
                <a:ea typeface="Helvetica Neue"/>
                <a:cs typeface="Helvetica Neue"/>
                <a:sym typeface="Helvetica Neue"/>
              </a:rPr>
              <a:t>&gt;</a:t>
            </a:r>
            <a:r>
              <a:rPr lang="es-PE" sz="4400" b="1" i="0" u="none" strike="noStrike" cap="none" dirty="0">
                <a:solidFill>
                  <a:schemeClr val="accent6"/>
                </a:solidFill>
                <a:latin typeface="Helvetica Neue"/>
                <a:ea typeface="Helvetica Neue"/>
                <a:cs typeface="Helvetica Neue"/>
                <a:sym typeface="Helvetica Neue"/>
              </a:rPr>
              <a:t> 3 A </a:t>
            </a:r>
            <a:endParaRPr sz="4400" b="1" i="0" u="none" strike="noStrike" cap="none" dirty="0">
              <a:solidFill>
                <a:schemeClr val="accent6"/>
              </a:solidFill>
              <a:sym typeface="Arial"/>
            </a:endParaRPr>
          </a:p>
        </p:txBody>
      </p:sp>
      <p:grpSp>
        <p:nvGrpSpPr>
          <p:cNvPr id="2" name="Grupo 1"/>
          <p:cNvGrpSpPr/>
          <p:nvPr/>
        </p:nvGrpSpPr>
        <p:grpSpPr>
          <a:xfrm>
            <a:off x="6777460" y="1835685"/>
            <a:ext cx="4846504" cy="4013152"/>
            <a:chOff x="6112441" y="1117612"/>
            <a:chExt cx="5735713" cy="4731225"/>
          </a:xfrm>
        </p:grpSpPr>
        <p:grpSp>
          <p:nvGrpSpPr>
            <p:cNvPr id="5" name="Google Shape;452;p33"/>
            <p:cNvGrpSpPr/>
            <p:nvPr/>
          </p:nvGrpSpPr>
          <p:grpSpPr>
            <a:xfrm>
              <a:off x="6112441" y="1117612"/>
              <a:ext cx="4977240" cy="3860997"/>
              <a:chOff x="6298290" y="2117242"/>
              <a:chExt cx="3664103" cy="2929209"/>
            </a:xfrm>
          </p:grpSpPr>
          <p:pic>
            <p:nvPicPr>
              <p:cNvPr id="6" name="Google Shape;453;p33"/>
              <p:cNvPicPr preferRelativeResize="0"/>
              <p:nvPr/>
            </p:nvPicPr>
            <p:blipFill rotWithShape="1">
              <a:blip r:embed="rId3">
                <a:alphaModFix/>
              </a:blip>
              <a:srcRect/>
              <a:stretch/>
            </p:blipFill>
            <p:spPr>
              <a:xfrm>
                <a:off x="6298290" y="2117242"/>
                <a:ext cx="3636587" cy="2929209"/>
              </a:xfrm>
              <a:prstGeom prst="rect">
                <a:avLst/>
              </a:prstGeom>
              <a:noFill/>
              <a:ln>
                <a:noFill/>
              </a:ln>
            </p:spPr>
          </p:pic>
          <p:cxnSp>
            <p:nvCxnSpPr>
              <p:cNvPr id="7" name="Google Shape;454;p33"/>
              <p:cNvCxnSpPr/>
              <p:nvPr/>
            </p:nvCxnSpPr>
            <p:spPr>
              <a:xfrm>
                <a:off x="6807086" y="4225302"/>
                <a:ext cx="1136905" cy="794626"/>
              </a:xfrm>
              <a:prstGeom prst="straightConnector1">
                <a:avLst/>
              </a:prstGeom>
              <a:noFill/>
              <a:ln w="9525" cap="flat" cmpd="sng">
                <a:solidFill>
                  <a:srgbClr val="FF0000"/>
                </a:solidFill>
                <a:prstDash val="solid"/>
                <a:miter lim="800000"/>
                <a:headEnd type="none" w="sm" len="sm"/>
                <a:tailEnd type="none" w="sm" len="sm"/>
              </a:ln>
            </p:spPr>
          </p:cxnSp>
          <p:sp>
            <p:nvSpPr>
              <p:cNvPr id="10" name="Google Shape;455;p33"/>
              <p:cNvSpPr txBox="1"/>
              <p:nvPr/>
            </p:nvSpPr>
            <p:spPr>
              <a:xfrm>
                <a:off x="6397977" y="4605727"/>
                <a:ext cx="992456" cy="3972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PE" sz="1400" b="0" i="0" u="none" strike="noStrike" cap="none">
                    <a:solidFill>
                      <a:schemeClr val="dk1"/>
                    </a:solidFill>
                    <a:latin typeface="Arial"/>
                    <a:ea typeface="Arial"/>
                    <a:cs typeface="Arial"/>
                    <a:sym typeface="Arial"/>
                  </a:rPr>
                  <a:t>Ancho</a:t>
                </a:r>
                <a:endParaRPr sz="1400" b="0" i="0" u="none" strike="noStrike" cap="none">
                  <a:solidFill>
                    <a:srgbClr val="000000"/>
                  </a:solidFill>
                  <a:latin typeface="Arial"/>
                  <a:ea typeface="Arial"/>
                  <a:cs typeface="Arial"/>
                  <a:sym typeface="Arial"/>
                </a:endParaRPr>
              </a:p>
            </p:txBody>
          </p:sp>
          <p:cxnSp>
            <p:nvCxnSpPr>
              <p:cNvPr id="11" name="Google Shape;456;p33"/>
              <p:cNvCxnSpPr/>
              <p:nvPr/>
            </p:nvCxnSpPr>
            <p:spPr>
              <a:xfrm rot="10800000" flipH="1">
                <a:off x="8468291" y="3460134"/>
                <a:ext cx="1494102" cy="1305535"/>
              </a:xfrm>
              <a:prstGeom prst="straightConnector1">
                <a:avLst/>
              </a:prstGeom>
              <a:noFill/>
              <a:ln w="9525" cap="flat" cmpd="sng">
                <a:solidFill>
                  <a:srgbClr val="FF0000"/>
                </a:solidFill>
                <a:prstDash val="solid"/>
                <a:miter lim="800000"/>
                <a:headEnd type="none" w="sm" len="sm"/>
                <a:tailEnd type="none" w="sm" len="sm"/>
              </a:ln>
            </p:spPr>
          </p:cxnSp>
          <p:sp>
            <p:nvSpPr>
              <p:cNvPr id="12" name="Google Shape;457;p33"/>
              <p:cNvSpPr txBox="1"/>
              <p:nvPr/>
            </p:nvSpPr>
            <p:spPr>
              <a:xfrm>
                <a:off x="8738887" y="4265904"/>
                <a:ext cx="1086678" cy="3972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PE" sz="1400" b="0" i="0" u="none" strike="noStrike" cap="none">
                    <a:solidFill>
                      <a:schemeClr val="dk1"/>
                    </a:solidFill>
                    <a:latin typeface="Arial"/>
                    <a:ea typeface="Arial"/>
                    <a:cs typeface="Arial"/>
                    <a:sym typeface="Arial"/>
                  </a:rPr>
                  <a:t>Largo</a:t>
                </a:r>
                <a:endParaRPr sz="1400" b="0" i="0" u="none" strike="noStrike" cap="none">
                  <a:solidFill>
                    <a:srgbClr val="000000"/>
                  </a:solidFill>
                  <a:latin typeface="Arial"/>
                  <a:ea typeface="Arial"/>
                  <a:cs typeface="Arial"/>
                  <a:sym typeface="Arial"/>
                </a:endParaRPr>
              </a:p>
            </p:txBody>
          </p:sp>
        </p:grpSp>
        <p:pic>
          <p:nvPicPr>
            <p:cNvPr id="13" name="Google Shape;458;p33"/>
            <p:cNvPicPr preferRelativeResize="0"/>
            <p:nvPr/>
          </p:nvPicPr>
          <p:blipFill rotWithShape="1">
            <a:blip r:embed="rId4">
              <a:alphaModFix/>
            </a:blip>
            <a:srcRect/>
            <a:stretch/>
          </p:blipFill>
          <p:spPr>
            <a:xfrm>
              <a:off x="10107966" y="4477505"/>
              <a:ext cx="1740188" cy="1266137"/>
            </a:xfrm>
            <a:prstGeom prst="rect">
              <a:avLst/>
            </a:prstGeom>
            <a:noFill/>
            <a:ln>
              <a:noFill/>
            </a:ln>
            <a:effectLst>
              <a:outerShdw blurRad="190500" algn="tl" rotWithShape="0">
                <a:srgbClr val="000000">
                  <a:alpha val="69411"/>
                </a:srgbClr>
              </a:outerShdw>
            </a:effectLst>
          </p:spPr>
        </p:pic>
        <p:sp>
          <p:nvSpPr>
            <p:cNvPr id="16" name="Google Shape;461;p33"/>
            <p:cNvSpPr/>
            <p:nvPr/>
          </p:nvSpPr>
          <p:spPr>
            <a:xfrm>
              <a:off x="7527148" y="5202506"/>
              <a:ext cx="2476106" cy="646331"/>
            </a:xfrm>
            <a:prstGeom prst="roundRect">
              <a:avLst>
                <a:gd name="adj" fmla="val 9028"/>
              </a:avLst>
            </a:pr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600" i="0" u="none" strike="noStrike" cap="none" dirty="0">
                  <a:solidFill>
                    <a:schemeClr val="tx1"/>
                  </a:solidFill>
                  <a:latin typeface="+mn-lt"/>
                  <a:ea typeface="Helvetica Neue"/>
                  <a:cs typeface="Helvetica Neue"/>
                  <a:sym typeface="Helvetica Neue"/>
                </a:rPr>
                <a:t>Juntas de dilatación</a:t>
              </a:r>
              <a:endParaRPr sz="1600" i="0" u="none" strike="noStrike" cap="none" dirty="0">
                <a:solidFill>
                  <a:schemeClr val="tx1"/>
                </a:solidFill>
                <a:latin typeface="+mn-lt"/>
                <a:ea typeface="Helvetica Neue"/>
                <a:cs typeface="Helvetica Neue"/>
                <a:sym typeface="Helvetica Neue"/>
              </a:endParaRPr>
            </a:p>
          </p:txBody>
        </p:sp>
        <p:cxnSp>
          <p:nvCxnSpPr>
            <p:cNvPr id="18" name="Google Shape;463;p33"/>
            <p:cNvCxnSpPr/>
            <p:nvPr/>
          </p:nvCxnSpPr>
          <p:spPr>
            <a:xfrm rot="10800000">
              <a:off x="10515600" y="2887680"/>
              <a:ext cx="462460" cy="2033643"/>
            </a:xfrm>
            <a:prstGeom prst="straightConnector1">
              <a:avLst/>
            </a:prstGeom>
            <a:noFill/>
            <a:ln w="9525" cap="flat" cmpd="sng">
              <a:solidFill>
                <a:srgbClr val="FF0000"/>
              </a:solidFill>
              <a:prstDash val="solid"/>
              <a:round/>
              <a:headEnd type="none" w="sm" len="sm"/>
              <a:tailEnd type="triangle" w="med" len="med"/>
            </a:ln>
          </p:spPr>
        </p:cxnSp>
      </p:grpSp>
      <p:pic>
        <p:nvPicPr>
          <p:cNvPr id="22" name="Picture 6" descr="Ilustración de Símbolo De Tick Verde Y Cruz Roja Firman En Círculo Iconos  Para El Cuestionario De Evaluación Vector y más Vectores Libres de Derechos  de Símbolo de visto bueno - iStock"/>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939" b="86280" l="2647" r="50095">
                        <a14:foregroundMark x1="19849" y1="48476" x2="24197" y2="58232"/>
                      </a14:backgroundRemoval>
                    </a14:imgEffect>
                  </a14:imgLayer>
                </a14:imgProps>
              </a:ext>
              <a:ext uri="{28A0092B-C50C-407E-A947-70E740481C1C}">
                <a14:useLocalDpi xmlns:a14="http://schemas.microsoft.com/office/drawing/2010/main" val="0"/>
              </a:ext>
            </a:extLst>
          </a:blip>
          <a:srcRect l="4164" t="14874" r="48571" b="14601"/>
          <a:stretch/>
        </p:blipFill>
        <p:spPr bwMode="auto">
          <a:xfrm>
            <a:off x="6002595" y="1857580"/>
            <a:ext cx="1061234" cy="98179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4"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22184490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Regularidad en planta y elevación</a:t>
            </a:r>
            <a:endParaRPr sz="1200" dirty="0"/>
          </a:p>
        </p:txBody>
      </p:sp>
      <p:sp>
        <p:nvSpPr>
          <p:cNvPr id="15" name="Google Shape;479;p34"/>
          <p:cNvSpPr txBox="1"/>
          <p:nvPr/>
        </p:nvSpPr>
        <p:spPr>
          <a:xfrm>
            <a:off x="183806" y="2079841"/>
            <a:ext cx="5273147" cy="289305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PE" sz="1800" b="0" i="0" u="none" strike="noStrike" cap="none" dirty="0">
                <a:solidFill>
                  <a:schemeClr val="tx1"/>
                </a:solidFill>
                <a:latin typeface="+mn-lt"/>
                <a:ea typeface="Helvetica Neue"/>
                <a:cs typeface="Helvetica Neue"/>
                <a:sym typeface="Helvetica Neue"/>
              </a:rPr>
              <a:t>Proporciones en elevación</a:t>
            </a:r>
            <a:endParaRPr sz="1800" b="0" i="0" u="none" strike="noStrike" cap="none" dirty="0">
              <a:solidFill>
                <a:schemeClr val="tx1"/>
              </a:solidFill>
              <a:latin typeface="+mn-lt"/>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tx1"/>
              </a:solidFill>
              <a:latin typeface="+mn-lt"/>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Arial"/>
              <a:buNone/>
            </a:pPr>
            <a:r>
              <a:rPr lang="es-PE" sz="1800" b="0" i="0" u="none" strike="noStrike" cap="none" dirty="0">
                <a:solidFill>
                  <a:schemeClr val="tx1"/>
                </a:solidFill>
                <a:latin typeface="+mn-lt"/>
                <a:ea typeface="Helvetica Neue"/>
                <a:cs typeface="Helvetica Neue"/>
                <a:sym typeface="Helvetica Neue"/>
              </a:rPr>
              <a:t>Mala práctica en la configuración estructural</a:t>
            </a:r>
            <a:endParaRPr sz="1800" dirty="0">
              <a:solidFill>
                <a:schemeClr val="tx1"/>
              </a:solidFill>
              <a:latin typeface="+mn-lt"/>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tx1"/>
              </a:solidFill>
              <a:latin typeface="+mn-lt"/>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Arial"/>
              <a:buNone/>
            </a:pPr>
            <a:r>
              <a:rPr lang="es-PE" sz="1800" b="0" i="0" u="none" strike="noStrike" cap="none" dirty="0">
                <a:solidFill>
                  <a:schemeClr val="tx1"/>
                </a:solidFill>
                <a:latin typeface="+mn-lt"/>
                <a:ea typeface="Helvetica Neue"/>
                <a:cs typeface="Helvetica Neue"/>
                <a:sym typeface="Helvetica Neue"/>
              </a:rPr>
              <a:t>Falta de continuidad en:</a:t>
            </a:r>
            <a:endParaRPr sz="1800" dirty="0">
              <a:solidFill>
                <a:schemeClr val="tx1"/>
              </a:solidFill>
              <a:latin typeface="+mn-lt"/>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tx1"/>
              </a:solidFill>
              <a:latin typeface="+mn-lt"/>
              <a:ea typeface="Helvetica Neue"/>
              <a:cs typeface="Helvetica Neue"/>
              <a:sym typeface="Helvetica Neue"/>
            </a:endParaRPr>
          </a:p>
          <a:p>
            <a:pPr marL="285750" marR="0" lvl="0" indent="-285750" algn="l" rtl="0">
              <a:lnSpc>
                <a:spcPct val="100000"/>
              </a:lnSpc>
              <a:spcBef>
                <a:spcPts val="0"/>
              </a:spcBef>
              <a:spcAft>
                <a:spcPts val="0"/>
              </a:spcAft>
              <a:buClr>
                <a:srgbClr val="000000"/>
              </a:buClr>
              <a:buSzPts val="1800"/>
              <a:buFont typeface="Noto Sans Symbols"/>
              <a:buChar char="▪"/>
            </a:pPr>
            <a:r>
              <a:rPr lang="es-PE" sz="1800" b="0" i="0" u="none" strike="noStrike" cap="none" dirty="0">
                <a:solidFill>
                  <a:schemeClr val="tx1"/>
                </a:solidFill>
                <a:latin typeface="+mn-lt"/>
                <a:ea typeface="Helvetica Neue"/>
                <a:cs typeface="Helvetica Neue"/>
                <a:sym typeface="Helvetica Neue"/>
              </a:rPr>
              <a:t>Muros</a:t>
            </a:r>
            <a:endParaRPr sz="1800" dirty="0">
              <a:solidFill>
                <a:schemeClr val="tx1"/>
              </a:solidFill>
              <a:latin typeface="+mn-lt"/>
            </a:endParaRPr>
          </a:p>
          <a:p>
            <a:pPr marL="285750" marR="0" lvl="0" indent="-285750" algn="l" rtl="0">
              <a:lnSpc>
                <a:spcPct val="100000"/>
              </a:lnSpc>
              <a:spcBef>
                <a:spcPts val="0"/>
              </a:spcBef>
              <a:spcAft>
                <a:spcPts val="0"/>
              </a:spcAft>
              <a:buClr>
                <a:srgbClr val="000000"/>
              </a:buClr>
              <a:buSzPts val="1800"/>
              <a:buFont typeface="Noto Sans Symbols"/>
              <a:buChar char="▪"/>
            </a:pPr>
            <a:r>
              <a:rPr lang="es-PE" sz="1800" b="0" i="0" u="none" strike="noStrike" cap="none" dirty="0">
                <a:solidFill>
                  <a:schemeClr val="tx1"/>
                </a:solidFill>
                <a:latin typeface="+mn-lt"/>
                <a:ea typeface="Helvetica Neue"/>
                <a:cs typeface="Helvetica Neue"/>
                <a:sym typeface="Helvetica Neue"/>
              </a:rPr>
              <a:t>Columnas</a:t>
            </a:r>
            <a:endParaRPr sz="1800" dirty="0">
              <a:solidFill>
                <a:schemeClr val="tx1"/>
              </a:solidFill>
              <a:latin typeface="+mn-lt"/>
            </a:endParaRPr>
          </a:p>
          <a:p>
            <a:pPr marL="285750" marR="0" lvl="0" indent="-285750" algn="l" rtl="0">
              <a:lnSpc>
                <a:spcPct val="100000"/>
              </a:lnSpc>
              <a:spcBef>
                <a:spcPts val="0"/>
              </a:spcBef>
              <a:spcAft>
                <a:spcPts val="0"/>
              </a:spcAft>
              <a:buClr>
                <a:srgbClr val="000000"/>
              </a:buClr>
              <a:buSzPts val="1800"/>
              <a:buFont typeface="Noto Sans Symbols"/>
              <a:buChar char="▪"/>
            </a:pPr>
            <a:r>
              <a:rPr lang="es-PE" sz="1800" b="0" i="0" u="none" strike="noStrike" cap="none" dirty="0">
                <a:solidFill>
                  <a:schemeClr val="tx1"/>
                </a:solidFill>
                <a:latin typeface="+mn-lt"/>
                <a:ea typeface="Helvetica Neue"/>
                <a:cs typeface="Helvetica Neue"/>
                <a:sym typeface="Helvetica Neue"/>
              </a:rPr>
              <a:t>Vigas</a:t>
            </a:r>
            <a:endParaRPr sz="1800" dirty="0">
              <a:solidFill>
                <a:schemeClr val="tx1"/>
              </a:solidFill>
              <a:latin typeface="+mn-lt"/>
            </a:endParaRPr>
          </a:p>
          <a:p>
            <a:pPr marL="285750" marR="0" lvl="0" indent="-285750" algn="l" rtl="0">
              <a:lnSpc>
                <a:spcPct val="100000"/>
              </a:lnSpc>
              <a:spcBef>
                <a:spcPts val="0"/>
              </a:spcBef>
              <a:spcAft>
                <a:spcPts val="0"/>
              </a:spcAft>
              <a:buClr>
                <a:srgbClr val="000000"/>
              </a:buClr>
              <a:buSzPts val="1800"/>
              <a:buFont typeface="Noto Sans Symbols"/>
              <a:buChar char="▪"/>
            </a:pPr>
            <a:r>
              <a:rPr lang="es-PE" sz="1800" b="0" i="0" u="none" strike="noStrike" cap="none" dirty="0">
                <a:solidFill>
                  <a:schemeClr val="tx1"/>
                </a:solidFill>
                <a:latin typeface="+mn-lt"/>
                <a:ea typeface="Helvetica Neue"/>
                <a:cs typeface="Helvetica Neue"/>
                <a:sym typeface="Helvetica Neue"/>
              </a:rPr>
              <a:t>Losas</a:t>
            </a:r>
            <a:endParaRPr sz="1800" b="0" i="0" u="none" strike="noStrike" cap="none" dirty="0">
              <a:solidFill>
                <a:schemeClr val="tx1"/>
              </a:solidFill>
              <a:latin typeface="+mn-lt"/>
              <a:sym typeface="Arial"/>
            </a:endParaRPr>
          </a:p>
        </p:txBody>
      </p:sp>
      <p:grpSp>
        <p:nvGrpSpPr>
          <p:cNvPr id="2" name="Grupo 1"/>
          <p:cNvGrpSpPr/>
          <p:nvPr/>
        </p:nvGrpSpPr>
        <p:grpSpPr>
          <a:xfrm>
            <a:off x="5025054" y="1995324"/>
            <a:ext cx="6668183" cy="4028898"/>
            <a:chOff x="4193781" y="1349934"/>
            <a:chExt cx="7572609" cy="4840273"/>
          </a:xfrm>
        </p:grpSpPr>
        <p:grpSp>
          <p:nvGrpSpPr>
            <p:cNvPr id="5" name="Google Shape;470;p34"/>
            <p:cNvGrpSpPr/>
            <p:nvPr/>
          </p:nvGrpSpPr>
          <p:grpSpPr>
            <a:xfrm>
              <a:off x="6314657" y="1349934"/>
              <a:ext cx="4881663" cy="4840273"/>
              <a:chOff x="6486804" y="1628101"/>
              <a:chExt cx="4545717" cy="4562105"/>
            </a:xfrm>
          </p:grpSpPr>
          <p:pic>
            <p:nvPicPr>
              <p:cNvPr id="6" name="Google Shape;471;p34"/>
              <p:cNvPicPr preferRelativeResize="0"/>
              <p:nvPr/>
            </p:nvPicPr>
            <p:blipFill rotWithShape="1">
              <a:blip r:embed="rId3">
                <a:alphaModFix/>
              </a:blip>
              <a:srcRect/>
              <a:stretch/>
            </p:blipFill>
            <p:spPr>
              <a:xfrm>
                <a:off x="6486804" y="1628101"/>
                <a:ext cx="4545717" cy="4562105"/>
              </a:xfrm>
              <a:prstGeom prst="rect">
                <a:avLst/>
              </a:prstGeom>
              <a:noFill/>
              <a:ln>
                <a:noFill/>
              </a:ln>
            </p:spPr>
          </p:pic>
          <p:grpSp>
            <p:nvGrpSpPr>
              <p:cNvPr id="7" name="Google Shape;472;p34"/>
              <p:cNvGrpSpPr/>
              <p:nvPr/>
            </p:nvGrpSpPr>
            <p:grpSpPr>
              <a:xfrm>
                <a:off x="8637067" y="1685607"/>
                <a:ext cx="2163014" cy="1582886"/>
                <a:chOff x="8637066" y="1685607"/>
                <a:chExt cx="1699855" cy="1196670"/>
              </a:xfrm>
            </p:grpSpPr>
            <p:cxnSp>
              <p:nvCxnSpPr>
                <p:cNvPr id="11" name="Google Shape;473;p34"/>
                <p:cNvCxnSpPr/>
                <p:nvPr/>
              </p:nvCxnSpPr>
              <p:spPr>
                <a:xfrm rot="10800000">
                  <a:off x="8646330" y="2829420"/>
                  <a:ext cx="1590038" cy="52857"/>
                </a:xfrm>
                <a:prstGeom prst="straightConnector1">
                  <a:avLst/>
                </a:prstGeom>
                <a:noFill/>
                <a:ln w="76200" cap="flat" cmpd="sng">
                  <a:solidFill>
                    <a:srgbClr val="5B9BD5"/>
                  </a:solidFill>
                  <a:prstDash val="solid"/>
                  <a:miter lim="800000"/>
                  <a:headEnd type="none" w="sm" len="sm"/>
                  <a:tailEnd type="none" w="sm" len="sm"/>
                </a:ln>
              </p:spPr>
            </p:cxnSp>
            <p:cxnSp>
              <p:nvCxnSpPr>
                <p:cNvPr id="12" name="Google Shape;474;p34"/>
                <p:cNvCxnSpPr/>
                <p:nvPr/>
              </p:nvCxnSpPr>
              <p:spPr>
                <a:xfrm rot="10800000">
                  <a:off x="8691879" y="1740908"/>
                  <a:ext cx="1645042" cy="352091"/>
                </a:xfrm>
                <a:prstGeom prst="straightConnector1">
                  <a:avLst/>
                </a:prstGeom>
                <a:noFill/>
                <a:ln w="76200" cap="flat" cmpd="sng">
                  <a:solidFill>
                    <a:srgbClr val="5B9BD5"/>
                  </a:solidFill>
                  <a:prstDash val="solid"/>
                  <a:miter lim="800000"/>
                  <a:headEnd type="none" w="sm" len="sm"/>
                  <a:tailEnd type="none" w="sm" len="sm"/>
                </a:ln>
              </p:spPr>
            </p:cxnSp>
            <p:cxnSp>
              <p:nvCxnSpPr>
                <p:cNvPr id="13" name="Google Shape;475;p34"/>
                <p:cNvCxnSpPr/>
                <p:nvPr/>
              </p:nvCxnSpPr>
              <p:spPr>
                <a:xfrm flipH="1">
                  <a:off x="8637066" y="1685607"/>
                  <a:ext cx="41436" cy="1144978"/>
                </a:xfrm>
                <a:prstGeom prst="straightConnector1">
                  <a:avLst/>
                </a:prstGeom>
                <a:noFill/>
                <a:ln w="76200" cap="flat" cmpd="sng">
                  <a:solidFill>
                    <a:srgbClr val="5B9BD5"/>
                  </a:solidFill>
                  <a:prstDash val="solid"/>
                  <a:miter lim="800000"/>
                  <a:headEnd type="none" w="sm" len="sm"/>
                  <a:tailEnd type="none" w="sm" len="sm"/>
                </a:ln>
              </p:spPr>
            </p:cxnSp>
            <p:cxnSp>
              <p:nvCxnSpPr>
                <p:cNvPr id="14" name="Google Shape;476;p34"/>
                <p:cNvCxnSpPr/>
                <p:nvPr/>
              </p:nvCxnSpPr>
              <p:spPr>
                <a:xfrm flipH="1">
                  <a:off x="10245633" y="2066653"/>
                  <a:ext cx="78132" cy="802778"/>
                </a:xfrm>
                <a:prstGeom prst="straightConnector1">
                  <a:avLst/>
                </a:prstGeom>
                <a:noFill/>
                <a:ln w="76200" cap="flat" cmpd="sng">
                  <a:solidFill>
                    <a:srgbClr val="5B9BD5"/>
                  </a:solidFill>
                  <a:prstDash val="solid"/>
                  <a:miter lim="800000"/>
                  <a:headEnd type="none" w="sm" len="sm"/>
                  <a:tailEnd type="none" w="sm" len="sm"/>
                </a:ln>
              </p:spPr>
            </p:cxnSp>
          </p:grpSp>
          <p:cxnSp>
            <p:nvCxnSpPr>
              <p:cNvPr id="10" name="Google Shape;477;p34"/>
              <p:cNvCxnSpPr>
                <a:stCxn id="16" idx="3"/>
              </p:cNvCxnSpPr>
              <p:nvPr/>
            </p:nvCxnSpPr>
            <p:spPr>
              <a:xfrm flipV="1">
                <a:off x="6486804" y="4035484"/>
                <a:ext cx="2461500" cy="885987"/>
              </a:xfrm>
              <a:prstGeom prst="straightConnector1">
                <a:avLst/>
              </a:prstGeom>
              <a:noFill/>
              <a:ln w="9525" cap="flat" cmpd="sng">
                <a:solidFill>
                  <a:srgbClr val="FF0000"/>
                </a:solidFill>
                <a:prstDash val="solid"/>
                <a:miter lim="800000"/>
                <a:headEnd type="none" w="sm" len="sm"/>
                <a:tailEnd type="none" w="sm" len="sm"/>
              </a:ln>
            </p:spPr>
          </p:cxnSp>
        </p:grpSp>
        <p:sp>
          <p:nvSpPr>
            <p:cNvPr id="16" name="Google Shape;478;p34"/>
            <p:cNvSpPr txBox="1"/>
            <p:nvPr/>
          </p:nvSpPr>
          <p:spPr>
            <a:xfrm>
              <a:off x="4193781" y="4492864"/>
              <a:ext cx="2120876" cy="702494"/>
            </a:xfrm>
            <a:prstGeom prst="rect">
              <a:avLst/>
            </a:pr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PE" sz="1600" i="0" u="none" strike="noStrike" cap="none">
                  <a:solidFill>
                    <a:schemeClr val="tx1"/>
                  </a:solidFill>
                  <a:latin typeface="Arial"/>
                  <a:ea typeface="Arial"/>
                  <a:cs typeface="Arial"/>
                  <a:sym typeface="Arial"/>
                </a:rPr>
                <a:t>Discontinuidad de muros</a:t>
              </a:r>
              <a:endParaRPr sz="1600" i="0" u="none" strike="noStrike" cap="none">
                <a:solidFill>
                  <a:schemeClr val="tx1"/>
                </a:solidFill>
                <a:latin typeface="Arial"/>
                <a:ea typeface="Arial"/>
                <a:cs typeface="Arial"/>
                <a:sym typeface="Arial"/>
              </a:endParaRPr>
            </a:p>
          </p:txBody>
        </p:sp>
        <p:cxnSp>
          <p:nvCxnSpPr>
            <p:cNvPr id="17" name="Google Shape;481;p34"/>
            <p:cNvCxnSpPr/>
            <p:nvPr/>
          </p:nvCxnSpPr>
          <p:spPr>
            <a:xfrm flipH="1">
              <a:off x="8990735" y="4214220"/>
              <a:ext cx="1952465" cy="345650"/>
            </a:xfrm>
            <a:prstGeom prst="straightConnector1">
              <a:avLst/>
            </a:prstGeom>
            <a:noFill/>
            <a:ln w="76200" cap="flat" cmpd="sng">
              <a:solidFill>
                <a:srgbClr val="5B9BD5"/>
              </a:solidFill>
              <a:prstDash val="solid"/>
              <a:miter lim="800000"/>
              <a:headEnd type="none" w="sm" len="sm"/>
              <a:tailEnd type="none" w="sm" len="sm"/>
            </a:ln>
          </p:spPr>
        </p:cxnSp>
        <p:cxnSp>
          <p:nvCxnSpPr>
            <p:cNvPr id="18" name="Google Shape;482;p34"/>
            <p:cNvCxnSpPr/>
            <p:nvPr/>
          </p:nvCxnSpPr>
          <p:spPr>
            <a:xfrm>
              <a:off x="8740049" y="4492864"/>
              <a:ext cx="250685" cy="77208"/>
            </a:xfrm>
            <a:prstGeom prst="straightConnector1">
              <a:avLst/>
            </a:prstGeom>
            <a:noFill/>
            <a:ln w="76200" cap="flat" cmpd="sng">
              <a:solidFill>
                <a:srgbClr val="5B9BD5"/>
              </a:solidFill>
              <a:prstDash val="solid"/>
              <a:miter lim="800000"/>
              <a:headEnd type="none" w="sm" len="sm"/>
              <a:tailEnd type="none" w="sm" len="sm"/>
            </a:ln>
          </p:spPr>
        </p:cxnSp>
        <p:sp>
          <p:nvSpPr>
            <p:cNvPr id="19" name="Google Shape;483;p34"/>
            <p:cNvSpPr txBox="1"/>
            <p:nvPr/>
          </p:nvSpPr>
          <p:spPr>
            <a:xfrm>
              <a:off x="9747518" y="5380579"/>
              <a:ext cx="2018872" cy="702494"/>
            </a:xfrm>
            <a:prstGeom prst="rect">
              <a:avLst/>
            </a:pr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PE" sz="1600" i="0" u="none" strike="noStrike" cap="none" dirty="0">
                  <a:solidFill>
                    <a:schemeClr val="tx1"/>
                  </a:solidFill>
                  <a:latin typeface="Arial"/>
                  <a:ea typeface="Arial"/>
                  <a:cs typeface="Arial"/>
                  <a:sym typeface="Arial"/>
                </a:rPr>
                <a:t>Discontinuidad de columnas </a:t>
              </a:r>
              <a:endParaRPr sz="1600" i="0" u="none" strike="noStrike" cap="none" dirty="0">
                <a:solidFill>
                  <a:schemeClr val="tx1"/>
                </a:solidFill>
                <a:latin typeface="Arial"/>
                <a:ea typeface="Arial"/>
                <a:cs typeface="Arial"/>
                <a:sym typeface="Arial"/>
              </a:endParaRPr>
            </a:p>
          </p:txBody>
        </p:sp>
        <p:cxnSp>
          <p:nvCxnSpPr>
            <p:cNvPr id="21" name="Google Shape;484;p34"/>
            <p:cNvCxnSpPr>
              <a:stCxn id="19" idx="0"/>
            </p:cNvCxnSpPr>
            <p:nvPr/>
          </p:nvCxnSpPr>
          <p:spPr>
            <a:xfrm flipH="1" flipV="1">
              <a:off x="9916054" y="3904279"/>
              <a:ext cx="840900" cy="1476300"/>
            </a:xfrm>
            <a:prstGeom prst="straightConnector1">
              <a:avLst/>
            </a:prstGeom>
            <a:noFill/>
            <a:ln w="9525" cap="flat" cmpd="sng">
              <a:solidFill>
                <a:srgbClr val="FF0000"/>
              </a:solidFill>
              <a:prstDash val="solid"/>
              <a:round/>
              <a:headEnd type="none" w="sm" len="sm"/>
              <a:tailEnd type="triangle" w="med" len="med"/>
            </a:ln>
          </p:spPr>
        </p:cxnSp>
        <p:cxnSp>
          <p:nvCxnSpPr>
            <p:cNvPr id="22" name="Google Shape;485;p34"/>
            <p:cNvCxnSpPr>
              <a:stCxn id="19" idx="0"/>
            </p:cNvCxnSpPr>
            <p:nvPr/>
          </p:nvCxnSpPr>
          <p:spPr>
            <a:xfrm flipH="1" flipV="1">
              <a:off x="9824854" y="2290280"/>
              <a:ext cx="932100" cy="3090299"/>
            </a:xfrm>
            <a:prstGeom prst="straightConnector1">
              <a:avLst/>
            </a:prstGeom>
            <a:noFill/>
            <a:ln w="9525" cap="flat" cmpd="sng">
              <a:solidFill>
                <a:srgbClr val="FF0000"/>
              </a:solidFill>
              <a:prstDash val="solid"/>
              <a:round/>
              <a:headEnd type="none" w="sm" len="sm"/>
              <a:tailEnd type="triangle" w="med" len="med"/>
            </a:ln>
          </p:spPr>
        </p:cxnSp>
        <p:cxnSp>
          <p:nvCxnSpPr>
            <p:cNvPr id="23" name="Google Shape;486;p34"/>
            <p:cNvCxnSpPr/>
            <p:nvPr/>
          </p:nvCxnSpPr>
          <p:spPr>
            <a:xfrm rot="10800000">
              <a:off x="9747518" y="4754880"/>
              <a:ext cx="1009436" cy="614565"/>
            </a:xfrm>
            <a:prstGeom prst="straightConnector1">
              <a:avLst/>
            </a:prstGeom>
            <a:noFill/>
            <a:ln w="9525" cap="flat" cmpd="sng">
              <a:solidFill>
                <a:srgbClr val="FF0000"/>
              </a:solidFill>
              <a:prstDash val="solid"/>
              <a:round/>
              <a:headEnd type="none" w="sm" len="sm"/>
              <a:tailEnd type="triangle" w="med" len="med"/>
            </a:ln>
          </p:spPr>
        </p:cxnSp>
      </p:grpSp>
      <p:pic>
        <p:nvPicPr>
          <p:cNvPr id="26" name="Picture 6" descr="Ilustración de Símbolo De Tick Verde Y Cruz Roja Firman En Círculo Iconos  Para El Cuestionario De Evaluación Vector y más Vectores Libres de Derechos  de Símbolo de visto bueno - iStock"/>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5549" b="84451" l="51418" r="94707">
                        <a14:foregroundMark x1="67675" y1="35976" x2="81664" y2="59146"/>
                      </a14:backgroundRemoval>
                    </a14:imgEffect>
                  </a14:imgLayer>
                </a14:imgProps>
              </a:ext>
              <a:ext uri="{28A0092B-C50C-407E-A947-70E740481C1C}">
                <a14:useLocalDpi xmlns:a14="http://schemas.microsoft.com/office/drawing/2010/main" val="0"/>
              </a:ext>
            </a:extLst>
          </a:blip>
          <a:srcRect l="51268" t="13607" r="4948" b="14849"/>
          <a:stretch/>
        </p:blipFill>
        <p:spPr bwMode="auto">
          <a:xfrm>
            <a:off x="6010518" y="1912699"/>
            <a:ext cx="1074057" cy="1088190"/>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30"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113745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Regularidad en planta y elevación</a:t>
            </a:r>
            <a:endParaRPr sz="1200" dirty="0"/>
          </a:p>
        </p:txBody>
      </p:sp>
      <p:sp>
        <p:nvSpPr>
          <p:cNvPr id="5" name="Google Shape;493;p35"/>
          <p:cNvSpPr txBox="1"/>
          <p:nvPr/>
        </p:nvSpPr>
        <p:spPr>
          <a:xfrm>
            <a:off x="268006" y="2072465"/>
            <a:ext cx="5827991" cy="367019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s-PE" sz="1800" b="0" i="0" u="none" strike="noStrike" cap="none" dirty="0">
                <a:solidFill>
                  <a:schemeClr val="dk1"/>
                </a:solidFill>
                <a:latin typeface="+mn-lt"/>
                <a:ea typeface="Helvetica Neue"/>
                <a:cs typeface="Helvetica Neue"/>
                <a:sym typeface="Helvetica Neue"/>
              </a:rPr>
              <a:t>Proporciones en elevación</a:t>
            </a:r>
          </a:p>
          <a:p>
            <a:pPr marL="0" marR="0" lvl="0" indent="0" algn="just" rtl="0">
              <a:lnSpc>
                <a:spcPct val="150000"/>
              </a:lnSpc>
              <a:spcBef>
                <a:spcPts val="0"/>
              </a:spcBef>
              <a:spcAft>
                <a:spcPts val="0"/>
              </a:spcAft>
              <a:buClr>
                <a:srgbClr val="000000"/>
              </a:buClr>
              <a:buSzPts val="2000"/>
              <a:buFont typeface="Arial"/>
              <a:buNone/>
            </a:pPr>
            <a:endParaRPr sz="800" b="0" i="0" u="none" strike="noStrike" cap="none" dirty="0">
              <a:solidFill>
                <a:srgbClr val="000000"/>
              </a:solidFill>
              <a:latin typeface="+mn-lt"/>
              <a:sym typeface="Arial"/>
            </a:endParaRPr>
          </a:p>
          <a:p>
            <a:pPr marL="0" marR="0" lvl="0" indent="0" algn="l"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Buena práctica en la configuración estructural </a:t>
            </a:r>
            <a:endParaRPr sz="1800" b="0" i="0" u="none" strike="noStrike" cap="none" dirty="0">
              <a:solidFill>
                <a:srgbClr val="000000"/>
              </a:solidFill>
              <a:latin typeface="+mn-lt"/>
              <a:sym typeface="Arial"/>
            </a:endParaRPr>
          </a:p>
          <a:p>
            <a:pPr marL="0" marR="0" lvl="0" indent="0" algn="l"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La forma adecuada es darle continuidad de:</a:t>
            </a:r>
            <a:endParaRPr sz="1800" dirty="0">
              <a:latin typeface="+mn-lt"/>
            </a:endParaRPr>
          </a:p>
          <a:p>
            <a:pPr marL="285750" marR="0" lvl="0" indent="-285750" algn="l" rtl="0">
              <a:lnSpc>
                <a:spcPct val="150000"/>
              </a:lnSpc>
              <a:spcBef>
                <a:spcPts val="0"/>
              </a:spcBef>
              <a:spcAft>
                <a:spcPts val="0"/>
              </a:spcAft>
              <a:buClr>
                <a:srgbClr val="000000"/>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Cimentación</a:t>
            </a:r>
            <a:endParaRPr sz="1800" dirty="0">
              <a:latin typeface="+mn-lt"/>
            </a:endParaRPr>
          </a:p>
          <a:p>
            <a:pPr marL="285750" marR="0" lvl="0" indent="-285750" algn="l" rtl="0">
              <a:lnSpc>
                <a:spcPct val="150000"/>
              </a:lnSpc>
              <a:spcBef>
                <a:spcPts val="0"/>
              </a:spcBef>
              <a:spcAft>
                <a:spcPts val="0"/>
              </a:spcAft>
              <a:buClr>
                <a:srgbClr val="000000"/>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Muros portantes</a:t>
            </a:r>
            <a:endParaRPr sz="1800" dirty="0">
              <a:latin typeface="+mn-lt"/>
            </a:endParaRPr>
          </a:p>
          <a:p>
            <a:pPr marL="285750" marR="0" lvl="0" indent="-285750" algn="l" rtl="0">
              <a:lnSpc>
                <a:spcPct val="150000"/>
              </a:lnSpc>
              <a:spcBef>
                <a:spcPts val="0"/>
              </a:spcBef>
              <a:spcAft>
                <a:spcPts val="0"/>
              </a:spcAft>
              <a:buClr>
                <a:srgbClr val="000000"/>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Columnas</a:t>
            </a:r>
            <a:endParaRPr sz="1800" dirty="0">
              <a:latin typeface="+mn-lt"/>
            </a:endParaRPr>
          </a:p>
          <a:p>
            <a:pPr marL="285750" marR="0" lvl="0" indent="-285750" algn="l" rtl="0">
              <a:lnSpc>
                <a:spcPct val="150000"/>
              </a:lnSpc>
              <a:spcBef>
                <a:spcPts val="0"/>
              </a:spcBef>
              <a:spcAft>
                <a:spcPts val="0"/>
              </a:spcAft>
              <a:buClr>
                <a:srgbClr val="000000"/>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Vigas</a:t>
            </a:r>
            <a:endParaRPr sz="1800" dirty="0">
              <a:latin typeface="+mn-lt"/>
            </a:endParaRPr>
          </a:p>
          <a:p>
            <a:pPr marL="285750" marR="0" lvl="0" indent="-285750" algn="l" rtl="0">
              <a:lnSpc>
                <a:spcPct val="150000"/>
              </a:lnSpc>
              <a:spcBef>
                <a:spcPts val="0"/>
              </a:spcBef>
              <a:spcAft>
                <a:spcPts val="0"/>
              </a:spcAft>
              <a:buClr>
                <a:srgbClr val="000000"/>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Losas</a:t>
            </a:r>
            <a:endParaRPr sz="1800" b="0" i="0" u="none" strike="noStrike" cap="none" dirty="0">
              <a:solidFill>
                <a:srgbClr val="000000"/>
              </a:solidFill>
              <a:latin typeface="+mn-lt"/>
              <a:sym typeface="Arial"/>
            </a:endParaRPr>
          </a:p>
        </p:txBody>
      </p:sp>
      <p:pic>
        <p:nvPicPr>
          <p:cNvPr id="6" name="Google Shape;495;p35"/>
          <p:cNvPicPr preferRelativeResize="0"/>
          <p:nvPr/>
        </p:nvPicPr>
        <p:blipFill rotWithShape="1">
          <a:blip r:embed="rId3">
            <a:alphaModFix/>
            <a:extLst>
              <a:ext uri="{BEBA8EAE-BF5A-486C-A8C5-ECC9F3942E4B}">
                <a14:imgProps xmlns:a14="http://schemas.microsoft.com/office/drawing/2010/main">
                  <a14:imgLayer r:embed="rId4">
                    <a14:imgEffect>
                      <a14:backgroundRemoval t="1856" b="98376" l="10000" r="96585"/>
                    </a14:imgEffect>
                  </a14:imgLayer>
                </a14:imgProps>
              </a:ext>
            </a:extLst>
          </a:blip>
          <a:srcRect/>
          <a:stretch/>
        </p:blipFill>
        <p:spPr>
          <a:xfrm>
            <a:off x="6725376" y="1835685"/>
            <a:ext cx="5171440" cy="4305338"/>
          </a:xfrm>
          <a:prstGeom prst="rect">
            <a:avLst/>
          </a:prstGeom>
          <a:noFill/>
          <a:ln>
            <a:noFill/>
          </a:ln>
        </p:spPr>
      </p:pic>
      <p:pic>
        <p:nvPicPr>
          <p:cNvPr id="8" name="Picture 6" descr="Ilustración de Símbolo De Tick Verde Y Cruz Roja Firman En Círculo Iconos  Para El Cuestionario De Evaluación Vector y más Vectores Libres de Derechos  de Símbolo de visto bueno - iStock"/>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939" b="86280" l="2647" r="50095">
                        <a14:foregroundMark x1="19849" y1="48476" x2="24197" y2="58232"/>
                      </a14:backgroundRemoval>
                    </a14:imgEffect>
                  </a14:imgLayer>
                </a14:imgProps>
              </a:ext>
              <a:ext uri="{28A0092B-C50C-407E-A947-70E740481C1C}">
                <a14:useLocalDpi xmlns:a14="http://schemas.microsoft.com/office/drawing/2010/main" val="0"/>
              </a:ext>
            </a:extLst>
          </a:blip>
          <a:srcRect l="4164" t="14874" r="48571" b="14601"/>
          <a:stretch/>
        </p:blipFill>
        <p:spPr bwMode="auto">
          <a:xfrm>
            <a:off x="6002595" y="1857580"/>
            <a:ext cx="1061234" cy="981795"/>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1"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41104526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Densidad de muros</a:t>
            </a:r>
            <a:endParaRPr sz="1200" dirty="0"/>
          </a:p>
        </p:txBody>
      </p:sp>
      <p:sp>
        <p:nvSpPr>
          <p:cNvPr id="5" name="Google Shape;503;p36"/>
          <p:cNvSpPr txBox="1"/>
          <p:nvPr/>
        </p:nvSpPr>
        <p:spPr>
          <a:xfrm>
            <a:off x="284450" y="2362549"/>
            <a:ext cx="7259644" cy="1754286"/>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Los ejes de las columnas deben estar espaciadas máxima 5 m. </a:t>
            </a:r>
            <a:endParaRPr sz="18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endParaRPr sz="1800" b="0" i="0" u="none" strike="noStrike" cap="none" dirty="0">
              <a:solidFill>
                <a:schemeClr val="dk1"/>
              </a:solidFill>
              <a:latin typeface="+mn-lt"/>
              <a:ea typeface="Helvetica Neue"/>
              <a:cs typeface="Helvetica Neue"/>
              <a:sym typeface="Helvetica Neue"/>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Se recomienda que tengan una separación de 3 m. para tener un buen desempeño ante los sismos. </a:t>
            </a:r>
            <a:endParaRPr sz="1800" b="0" i="0" u="none" strike="noStrike" cap="none" dirty="0">
              <a:solidFill>
                <a:srgbClr val="000000"/>
              </a:solidFill>
              <a:latin typeface="+mn-lt"/>
              <a:sym typeface="Arial"/>
            </a:endParaRPr>
          </a:p>
        </p:txBody>
      </p:sp>
      <p:grpSp>
        <p:nvGrpSpPr>
          <p:cNvPr id="2" name="Grupo 1"/>
          <p:cNvGrpSpPr/>
          <p:nvPr/>
        </p:nvGrpSpPr>
        <p:grpSpPr>
          <a:xfrm>
            <a:off x="7838111" y="1995324"/>
            <a:ext cx="4058705" cy="4105275"/>
            <a:chOff x="7278881" y="1628102"/>
            <a:chExt cx="4058705" cy="4105275"/>
          </a:xfrm>
        </p:grpSpPr>
        <p:pic>
          <p:nvPicPr>
            <p:cNvPr id="6" name="Google Shape;505;p36"/>
            <p:cNvPicPr preferRelativeResize="0"/>
            <p:nvPr/>
          </p:nvPicPr>
          <p:blipFill rotWithShape="1">
            <a:blip r:embed="rId3">
              <a:alphaModFix/>
            </a:blip>
            <a:srcRect/>
            <a:stretch/>
          </p:blipFill>
          <p:spPr>
            <a:xfrm>
              <a:off x="7278881" y="1628102"/>
              <a:ext cx="3905250" cy="4105275"/>
            </a:xfrm>
            <a:prstGeom prst="rect">
              <a:avLst/>
            </a:prstGeom>
            <a:noFill/>
            <a:ln>
              <a:noFill/>
            </a:ln>
          </p:spPr>
        </p:pic>
        <p:cxnSp>
          <p:nvCxnSpPr>
            <p:cNvPr id="7" name="Google Shape;506;p36"/>
            <p:cNvCxnSpPr/>
            <p:nvPr/>
          </p:nvCxnSpPr>
          <p:spPr>
            <a:xfrm rot="10800000" flipH="1">
              <a:off x="9688749" y="3035030"/>
              <a:ext cx="642025" cy="393970"/>
            </a:xfrm>
            <a:prstGeom prst="straightConnector1">
              <a:avLst/>
            </a:prstGeom>
            <a:noFill/>
            <a:ln w="9525" cap="flat" cmpd="sng">
              <a:solidFill>
                <a:srgbClr val="FF0000"/>
              </a:solidFill>
              <a:prstDash val="solid"/>
              <a:miter lim="800000"/>
              <a:headEnd type="triangle" w="med" len="med"/>
              <a:tailEnd type="triangle" w="med" len="med"/>
            </a:ln>
          </p:spPr>
        </p:cxnSp>
        <p:cxnSp>
          <p:nvCxnSpPr>
            <p:cNvPr id="10" name="Google Shape;507;p36"/>
            <p:cNvCxnSpPr/>
            <p:nvPr/>
          </p:nvCxnSpPr>
          <p:spPr>
            <a:xfrm rot="10800000" flipH="1">
              <a:off x="10330774" y="2685714"/>
              <a:ext cx="583660" cy="350196"/>
            </a:xfrm>
            <a:prstGeom prst="straightConnector1">
              <a:avLst/>
            </a:prstGeom>
            <a:noFill/>
            <a:ln w="9525" cap="flat" cmpd="sng">
              <a:solidFill>
                <a:srgbClr val="FF0000"/>
              </a:solidFill>
              <a:prstDash val="solid"/>
              <a:miter lim="800000"/>
              <a:headEnd type="triangle" w="med" len="med"/>
              <a:tailEnd type="triangle" w="med" len="med"/>
            </a:ln>
          </p:spPr>
        </p:cxnSp>
        <p:sp>
          <p:nvSpPr>
            <p:cNvPr id="11" name="Google Shape;508;p36"/>
            <p:cNvSpPr/>
            <p:nvPr/>
          </p:nvSpPr>
          <p:spPr>
            <a:xfrm>
              <a:off x="9895216" y="3336495"/>
              <a:ext cx="729575" cy="259614"/>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chemeClr val="lt1"/>
                  </a:solidFill>
                  <a:latin typeface="Arial"/>
                  <a:ea typeface="Arial"/>
                  <a:cs typeface="Arial"/>
                  <a:sym typeface="Arial"/>
                </a:rPr>
                <a:t>3m</a:t>
              </a:r>
              <a:endParaRPr sz="1400" b="0" i="0" u="none" strike="noStrike" cap="none">
                <a:solidFill>
                  <a:srgbClr val="000000"/>
                </a:solidFill>
                <a:latin typeface="Arial"/>
                <a:ea typeface="Arial"/>
                <a:cs typeface="Arial"/>
                <a:sym typeface="Arial"/>
              </a:endParaRPr>
            </a:p>
          </p:txBody>
        </p:sp>
        <p:sp>
          <p:nvSpPr>
            <p:cNvPr id="12" name="Google Shape;509;p36"/>
            <p:cNvSpPr/>
            <p:nvPr/>
          </p:nvSpPr>
          <p:spPr>
            <a:xfrm>
              <a:off x="10608011" y="2919178"/>
              <a:ext cx="729575" cy="259614"/>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chemeClr val="lt1"/>
                  </a:solidFill>
                  <a:latin typeface="Arial"/>
                  <a:ea typeface="Arial"/>
                  <a:cs typeface="Arial"/>
                  <a:sym typeface="Arial"/>
                </a:rPr>
                <a:t>3m</a:t>
              </a:r>
              <a:endParaRPr sz="1400" b="0" i="0" u="none" strike="noStrike" cap="none">
                <a:solidFill>
                  <a:srgbClr val="000000"/>
                </a:solidFill>
                <a:latin typeface="Arial"/>
                <a:ea typeface="Arial"/>
                <a:cs typeface="Arial"/>
                <a:sym typeface="Arial"/>
              </a:endParaRPr>
            </a:p>
          </p:txBody>
        </p:sp>
      </p:grpSp>
      <p:sp>
        <p:nvSpPr>
          <p:cNvPr id="17"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8"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42374099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Densidad de muros</a:t>
            </a:r>
            <a:endParaRPr sz="1200" dirty="0"/>
          </a:p>
        </p:txBody>
      </p:sp>
      <p:sp>
        <p:nvSpPr>
          <p:cNvPr id="23" name="Google Shape;538;p38"/>
          <p:cNvSpPr txBox="1"/>
          <p:nvPr/>
        </p:nvSpPr>
        <p:spPr>
          <a:xfrm>
            <a:off x="202147" y="1995324"/>
            <a:ext cx="6684205" cy="378561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s-PE" sz="1600" b="0" i="0" u="none" strike="noStrike" cap="none" dirty="0">
                <a:solidFill>
                  <a:schemeClr val="dk1"/>
                </a:solidFill>
                <a:latin typeface="+mn-lt"/>
                <a:ea typeface="Helvetica Neue"/>
                <a:cs typeface="Helvetica Neue"/>
                <a:sym typeface="Helvetica Neue"/>
              </a:rPr>
              <a:t>Buena práctica en la configuración estructural</a:t>
            </a:r>
            <a:endParaRPr sz="16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lang="es-PE" sz="1600" b="1"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1800"/>
              <a:buFont typeface="Arial"/>
              <a:buNone/>
            </a:pPr>
            <a:r>
              <a:rPr lang="es-PE" sz="1600" b="1" i="0" u="none" strike="noStrike" cap="none" dirty="0">
                <a:solidFill>
                  <a:schemeClr val="dk1"/>
                </a:solidFill>
                <a:latin typeface="+mn-lt"/>
                <a:ea typeface="Helvetica Neue"/>
                <a:cs typeface="Helvetica Neue"/>
                <a:sym typeface="Helvetica Neue"/>
              </a:rPr>
              <a:t>Recomendación</a:t>
            </a:r>
            <a:endParaRPr sz="16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r>
              <a:rPr lang="es-PE" sz="1600" b="0" i="0" u="none" strike="noStrike" cap="none" dirty="0">
                <a:solidFill>
                  <a:schemeClr val="dk1"/>
                </a:solidFill>
                <a:latin typeface="+mn-lt"/>
                <a:ea typeface="Helvetica Neue"/>
                <a:cs typeface="Helvetica Neue"/>
                <a:sym typeface="Helvetica Neue"/>
              </a:rPr>
              <a:t>Es preferible tener varios muros confinados de longitud mayor a 2,70 m. </a:t>
            </a:r>
            <a:endParaRPr sz="16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r>
              <a:rPr lang="es-PE" sz="1600" b="0" i="0" u="none" strike="noStrike" cap="none" dirty="0">
                <a:solidFill>
                  <a:schemeClr val="dk1"/>
                </a:solidFill>
                <a:latin typeface="+mn-lt"/>
                <a:ea typeface="Helvetica Neue"/>
                <a:cs typeface="Helvetica Neue"/>
                <a:sym typeface="Helvetica Neue"/>
              </a:rPr>
              <a:t>Dependiendo del tipo de suelo donde esta la vivienda los muros deben ser:</a:t>
            </a:r>
            <a:endParaRPr sz="16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600" b="0" i="0" u="sng" strike="noStrike" cap="none" dirty="0">
                <a:solidFill>
                  <a:schemeClr val="dk1"/>
                </a:solidFill>
                <a:latin typeface="+mn-lt"/>
                <a:ea typeface="Helvetica Neue"/>
                <a:cs typeface="Helvetica Neue"/>
                <a:sym typeface="Helvetica Neue"/>
              </a:rPr>
              <a:t>Suelo duro</a:t>
            </a:r>
            <a:r>
              <a:rPr lang="es-PE" sz="1600" b="0" i="0" u="none" strike="noStrike" cap="none" dirty="0">
                <a:solidFill>
                  <a:schemeClr val="dk1"/>
                </a:solidFill>
                <a:latin typeface="+mn-lt"/>
                <a:ea typeface="Helvetica Neue"/>
                <a:cs typeface="Helvetica Neue"/>
                <a:sym typeface="Helvetica Neue"/>
              </a:rPr>
              <a:t>, al menos 3 muros de la cantidad requerida deben ser mayores a 2,70 m.</a:t>
            </a:r>
            <a:endParaRPr sz="1600" dirty="0">
              <a:latin typeface="+mn-lt"/>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tabLst>
                <a:tab pos="263525" algn="l"/>
              </a:tabLst>
            </a:pPr>
            <a:r>
              <a:rPr lang="es-PE" sz="1600" b="0" i="0" u="sng" strike="noStrike" cap="none" dirty="0">
                <a:solidFill>
                  <a:schemeClr val="dk1"/>
                </a:solidFill>
                <a:latin typeface="+mn-lt"/>
                <a:ea typeface="Helvetica Neue"/>
                <a:cs typeface="Helvetica Neue"/>
                <a:sym typeface="Helvetica Neue"/>
              </a:rPr>
              <a:t>Suelo intermedio y blando</a:t>
            </a:r>
            <a:r>
              <a:rPr lang="es-PE" sz="1600" b="0" i="0" u="none" strike="noStrike" cap="none" dirty="0">
                <a:solidFill>
                  <a:schemeClr val="dk1"/>
                </a:solidFill>
                <a:latin typeface="+mn-lt"/>
                <a:ea typeface="Helvetica Neue"/>
                <a:cs typeface="Helvetica Neue"/>
                <a:sym typeface="Helvetica Neue"/>
              </a:rPr>
              <a:t>, al menos 4 muros de la cantidad requerida deben ser mayores a 2,70 m.</a:t>
            </a:r>
            <a:endParaRPr sz="1600" b="0" i="0" u="none" strike="noStrike" cap="none" dirty="0">
              <a:solidFill>
                <a:schemeClr val="dk1"/>
              </a:solidFill>
              <a:latin typeface="+mn-lt"/>
              <a:ea typeface="Helvetica Neue"/>
              <a:cs typeface="Helvetica Neue"/>
              <a:sym typeface="Helvetica Neue"/>
            </a:endParaRPr>
          </a:p>
        </p:txBody>
      </p:sp>
      <p:grpSp>
        <p:nvGrpSpPr>
          <p:cNvPr id="3" name="Grupo 2"/>
          <p:cNvGrpSpPr/>
          <p:nvPr/>
        </p:nvGrpSpPr>
        <p:grpSpPr>
          <a:xfrm>
            <a:off x="7071218" y="2255550"/>
            <a:ext cx="4825598" cy="3344690"/>
            <a:chOff x="5610082" y="1683903"/>
            <a:chExt cx="5973156" cy="4286716"/>
          </a:xfrm>
        </p:grpSpPr>
        <p:pic>
          <p:nvPicPr>
            <p:cNvPr id="24" name="Google Shape;540;p38"/>
            <p:cNvPicPr preferRelativeResize="0"/>
            <p:nvPr/>
          </p:nvPicPr>
          <p:blipFill rotWithShape="1">
            <a:blip r:embed="rId3">
              <a:alphaModFix/>
            </a:blip>
            <a:srcRect/>
            <a:stretch/>
          </p:blipFill>
          <p:spPr>
            <a:xfrm>
              <a:off x="6642884" y="1999370"/>
              <a:ext cx="4940354" cy="3754320"/>
            </a:xfrm>
            <a:prstGeom prst="rect">
              <a:avLst/>
            </a:prstGeom>
            <a:noFill/>
            <a:ln>
              <a:noFill/>
            </a:ln>
          </p:spPr>
        </p:pic>
        <p:cxnSp>
          <p:nvCxnSpPr>
            <p:cNvPr id="25" name="Google Shape;541;p38"/>
            <p:cNvCxnSpPr/>
            <p:nvPr/>
          </p:nvCxnSpPr>
          <p:spPr>
            <a:xfrm>
              <a:off x="7944118" y="2029514"/>
              <a:ext cx="471749" cy="2000619"/>
            </a:xfrm>
            <a:prstGeom prst="straightConnector1">
              <a:avLst/>
            </a:prstGeom>
            <a:noFill/>
            <a:ln w="9525" cap="flat" cmpd="sng">
              <a:solidFill>
                <a:srgbClr val="FF0000"/>
              </a:solidFill>
              <a:prstDash val="solid"/>
              <a:miter lim="800000"/>
              <a:headEnd type="none" w="sm" len="sm"/>
              <a:tailEnd type="none" w="sm" len="sm"/>
            </a:ln>
          </p:spPr>
        </p:cxnSp>
        <p:cxnSp>
          <p:nvCxnSpPr>
            <p:cNvPr id="26" name="Google Shape;542;p38"/>
            <p:cNvCxnSpPr/>
            <p:nvPr/>
          </p:nvCxnSpPr>
          <p:spPr>
            <a:xfrm>
              <a:off x="7944118" y="2029514"/>
              <a:ext cx="1860282" cy="1256365"/>
            </a:xfrm>
            <a:prstGeom prst="straightConnector1">
              <a:avLst/>
            </a:prstGeom>
            <a:noFill/>
            <a:ln w="9525" cap="flat" cmpd="sng">
              <a:solidFill>
                <a:srgbClr val="FF0000"/>
              </a:solidFill>
              <a:prstDash val="solid"/>
              <a:miter lim="800000"/>
              <a:headEnd type="none" w="sm" len="sm"/>
              <a:tailEnd type="none" w="sm" len="sm"/>
            </a:ln>
          </p:spPr>
        </p:cxnSp>
        <p:cxnSp>
          <p:nvCxnSpPr>
            <p:cNvPr id="27" name="Google Shape;543;p38"/>
            <p:cNvCxnSpPr/>
            <p:nvPr/>
          </p:nvCxnSpPr>
          <p:spPr>
            <a:xfrm>
              <a:off x="7944118" y="2029514"/>
              <a:ext cx="2377490" cy="794700"/>
            </a:xfrm>
            <a:prstGeom prst="straightConnector1">
              <a:avLst/>
            </a:prstGeom>
            <a:noFill/>
            <a:ln w="9525" cap="flat" cmpd="sng">
              <a:solidFill>
                <a:srgbClr val="FF0000"/>
              </a:solidFill>
              <a:prstDash val="solid"/>
              <a:miter lim="800000"/>
              <a:headEnd type="none" w="sm" len="sm"/>
              <a:tailEnd type="none" w="sm" len="sm"/>
            </a:ln>
          </p:spPr>
        </p:cxnSp>
        <p:sp>
          <p:nvSpPr>
            <p:cNvPr id="28" name="Google Shape;544;p38"/>
            <p:cNvSpPr txBox="1"/>
            <p:nvPr/>
          </p:nvSpPr>
          <p:spPr>
            <a:xfrm>
              <a:off x="5610082" y="1683903"/>
              <a:ext cx="2805788" cy="433856"/>
            </a:xfrm>
            <a:prstGeom prst="rect">
              <a:avLst/>
            </a:prstGeom>
            <a:solidFill>
              <a:schemeClr val="accent2">
                <a:lumMod val="60000"/>
                <a:lumOff val="40000"/>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600" b="0" i="0" u="none" strike="noStrike" cap="none" dirty="0">
                  <a:solidFill>
                    <a:schemeClr val="dk1"/>
                  </a:solidFill>
                  <a:latin typeface="Arial"/>
                  <a:ea typeface="Arial"/>
                  <a:cs typeface="Arial"/>
                  <a:sym typeface="Arial"/>
                </a:rPr>
                <a:t>Distribución de muros </a:t>
              </a:r>
              <a:endParaRPr sz="1200" b="0" i="0" u="none" strike="noStrike" cap="none" dirty="0">
                <a:solidFill>
                  <a:srgbClr val="000000"/>
                </a:solidFill>
                <a:latin typeface="Arial"/>
                <a:ea typeface="Arial"/>
                <a:cs typeface="Arial"/>
                <a:sym typeface="Arial"/>
              </a:endParaRPr>
            </a:p>
          </p:txBody>
        </p:sp>
        <p:cxnSp>
          <p:nvCxnSpPr>
            <p:cNvPr id="29" name="Google Shape;545;p38"/>
            <p:cNvCxnSpPr/>
            <p:nvPr/>
          </p:nvCxnSpPr>
          <p:spPr>
            <a:xfrm>
              <a:off x="6704657" y="3882057"/>
              <a:ext cx="1148172" cy="1658715"/>
            </a:xfrm>
            <a:prstGeom prst="straightConnector1">
              <a:avLst/>
            </a:prstGeom>
            <a:noFill/>
            <a:ln w="9525" cap="flat" cmpd="sng">
              <a:solidFill>
                <a:srgbClr val="FF0000"/>
              </a:solidFill>
              <a:prstDash val="solid"/>
              <a:miter lim="800000"/>
              <a:headEnd type="none" w="sm" len="sm"/>
              <a:tailEnd type="none" w="sm" len="sm"/>
            </a:ln>
          </p:spPr>
        </p:cxnSp>
        <p:sp>
          <p:nvSpPr>
            <p:cNvPr id="30" name="Google Shape;546;p38"/>
            <p:cNvSpPr txBox="1"/>
            <p:nvPr/>
          </p:nvSpPr>
          <p:spPr>
            <a:xfrm>
              <a:off x="5860636" y="5536763"/>
              <a:ext cx="1992192" cy="433856"/>
            </a:xfrm>
            <a:prstGeom prst="rect">
              <a:avLst/>
            </a:prstGeom>
            <a:solidFill>
              <a:schemeClr val="accent2">
                <a:lumMod val="60000"/>
                <a:lumOff val="40000"/>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PE" sz="1600" b="0" i="0" u="none" strike="noStrike" cap="none" dirty="0">
                  <a:solidFill>
                    <a:schemeClr val="dk1"/>
                  </a:solidFill>
                  <a:latin typeface="Arial"/>
                  <a:ea typeface="Arial"/>
                  <a:cs typeface="Arial"/>
                  <a:sym typeface="Arial"/>
                </a:rPr>
                <a:t>Lado mas corto</a:t>
              </a:r>
              <a:endParaRPr sz="1200" b="0" i="0" u="none" strike="noStrike" cap="none" dirty="0">
                <a:solidFill>
                  <a:srgbClr val="000000"/>
                </a:solidFill>
                <a:latin typeface="Arial"/>
                <a:ea typeface="Arial"/>
                <a:cs typeface="Arial"/>
                <a:sym typeface="Arial"/>
              </a:endParaRPr>
            </a:p>
          </p:txBody>
        </p:sp>
      </p:grpSp>
      <p:pic>
        <p:nvPicPr>
          <p:cNvPr id="16" name="Picture 6" descr="Ilustración de Símbolo De Tick Verde Y Cruz Roja Firman En Círculo Iconos  Para El Cuestionario De Evaluación Vector y más Vectores Libres de Derechos  de Símbolo de visto bueno - iStock"/>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939" b="86280" l="2647" r="50095">
                        <a14:foregroundMark x1="19849" y1="48476" x2="24197" y2="58232"/>
                      </a14:backgroundRemoval>
                    </a14:imgEffect>
                  </a14:imgLayer>
                </a14:imgProps>
              </a:ext>
              <a:ext uri="{28A0092B-C50C-407E-A947-70E740481C1C}">
                <a14:useLocalDpi xmlns:a14="http://schemas.microsoft.com/office/drawing/2010/main" val="0"/>
              </a:ext>
            </a:extLst>
          </a:blip>
          <a:srcRect l="4164" t="14874" r="48571" b="14601"/>
          <a:stretch/>
        </p:blipFill>
        <p:spPr bwMode="auto">
          <a:xfrm>
            <a:off x="6002595" y="1857580"/>
            <a:ext cx="1061234" cy="981795"/>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8"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522759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Cercos y alfeizar</a:t>
            </a:r>
            <a:endParaRPr sz="1200" dirty="0"/>
          </a:p>
        </p:txBody>
      </p:sp>
      <p:sp>
        <p:nvSpPr>
          <p:cNvPr id="23" name="Google Shape;553;p39"/>
          <p:cNvSpPr txBox="1"/>
          <p:nvPr/>
        </p:nvSpPr>
        <p:spPr>
          <a:xfrm>
            <a:off x="296180" y="2084081"/>
            <a:ext cx="5827991" cy="216978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s-PE" sz="1800" b="0" i="0" u="none" strike="noStrike" cap="none" dirty="0">
                <a:solidFill>
                  <a:schemeClr val="dk1"/>
                </a:solidFill>
                <a:latin typeface="+mn-lt"/>
                <a:ea typeface="Helvetica Neue"/>
                <a:cs typeface="Helvetica Neue"/>
                <a:sym typeface="Helvetica Neue"/>
              </a:rPr>
              <a:t>Continuidad de aberturas </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Mala práctica en la configuración estructural </a:t>
            </a:r>
            <a:endParaRPr sz="18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rgbClr val="000000"/>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Discontinuidad de aberturas de muros</a:t>
            </a:r>
            <a:endParaRPr sz="1800" b="0" i="0" u="none" strike="noStrike" cap="none" dirty="0">
              <a:solidFill>
                <a:schemeClr val="dk1"/>
              </a:solidFill>
              <a:latin typeface="+mn-lt"/>
              <a:ea typeface="Helvetica Neue"/>
              <a:cs typeface="Helvetica Neue"/>
              <a:sym typeface="Helvetica Neue"/>
            </a:endParaRPr>
          </a:p>
          <a:p>
            <a:pPr marL="285750" marR="0" lvl="0" indent="-285750" algn="l" rtl="0">
              <a:lnSpc>
                <a:spcPct val="150000"/>
              </a:lnSpc>
              <a:spcBef>
                <a:spcPts val="0"/>
              </a:spcBef>
              <a:spcAft>
                <a:spcPts val="0"/>
              </a:spcAft>
              <a:buClr>
                <a:srgbClr val="000000"/>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Las aberturas debilitan a los muros.</a:t>
            </a:r>
            <a:endParaRPr sz="1800" b="0" i="0" u="none" strike="noStrike" cap="none" dirty="0">
              <a:solidFill>
                <a:srgbClr val="000000"/>
              </a:solidFill>
              <a:latin typeface="+mn-lt"/>
              <a:sym typeface="Arial"/>
            </a:endParaRPr>
          </a:p>
        </p:txBody>
      </p:sp>
      <p:grpSp>
        <p:nvGrpSpPr>
          <p:cNvPr id="3" name="Grupo 2"/>
          <p:cNvGrpSpPr/>
          <p:nvPr/>
        </p:nvGrpSpPr>
        <p:grpSpPr>
          <a:xfrm>
            <a:off x="7367848" y="1835685"/>
            <a:ext cx="4422370" cy="4194883"/>
            <a:chOff x="6522721" y="1375679"/>
            <a:chExt cx="4978400" cy="4814528"/>
          </a:xfrm>
        </p:grpSpPr>
        <p:grpSp>
          <p:nvGrpSpPr>
            <p:cNvPr id="24" name="Google Shape;555;p39"/>
            <p:cNvGrpSpPr/>
            <p:nvPr/>
          </p:nvGrpSpPr>
          <p:grpSpPr>
            <a:xfrm>
              <a:off x="6522721" y="1375679"/>
              <a:ext cx="4978400" cy="4814528"/>
              <a:chOff x="7300028" y="1375679"/>
              <a:chExt cx="3907768" cy="4302023"/>
            </a:xfrm>
          </p:grpSpPr>
          <p:pic>
            <p:nvPicPr>
              <p:cNvPr id="25" name="Google Shape;556;p39"/>
              <p:cNvPicPr preferRelativeResize="0"/>
              <p:nvPr/>
            </p:nvPicPr>
            <p:blipFill rotWithShape="1">
              <a:blip r:embed="rId3">
                <a:alphaModFix/>
              </a:blip>
              <a:srcRect/>
              <a:stretch/>
            </p:blipFill>
            <p:spPr>
              <a:xfrm>
                <a:off x="7300028" y="1375679"/>
                <a:ext cx="3907768" cy="4302023"/>
              </a:xfrm>
              <a:prstGeom prst="rect">
                <a:avLst/>
              </a:prstGeom>
              <a:noFill/>
              <a:ln>
                <a:noFill/>
              </a:ln>
            </p:spPr>
          </p:pic>
          <p:sp>
            <p:nvSpPr>
              <p:cNvPr id="26" name="Google Shape;557;p39"/>
              <p:cNvSpPr/>
              <p:nvPr/>
            </p:nvSpPr>
            <p:spPr>
              <a:xfrm>
                <a:off x="9212569" y="1822984"/>
                <a:ext cx="1612425" cy="3588970"/>
              </a:xfrm>
              <a:prstGeom prst="rect">
                <a:avLst/>
              </a:prstGeom>
              <a:noFill/>
              <a:ln w="381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27" name="Google Shape;558;p39"/>
              <p:cNvCxnSpPr/>
              <p:nvPr/>
            </p:nvCxnSpPr>
            <p:spPr>
              <a:xfrm rot="10800000">
                <a:off x="10085743" y="3049343"/>
                <a:ext cx="0" cy="1176570"/>
              </a:xfrm>
              <a:prstGeom prst="straightConnector1">
                <a:avLst/>
              </a:prstGeom>
              <a:noFill/>
              <a:ln w="38100" cap="flat" cmpd="sng">
                <a:solidFill>
                  <a:srgbClr val="FF0000"/>
                </a:solidFill>
                <a:prstDash val="solid"/>
                <a:miter lim="800000"/>
                <a:headEnd type="none" w="sm" len="sm"/>
                <a:tailEnd type="triangle" w="med" len="med"/>
              </a:ln>
            </p:spPr>
          </p:cxnSp>
          <p:cxnSp>
            <p:nvCxnSpPr>
              <p:cNvPr id="28" name="Google Shape;559;p39"/>
              <p:cNvCxnSpPr/>
              <p:nvPr/>
            </p:nvCxnSpPr>
            <p:spPr>
              <a:xfrm>
                <a:off x="8346332" y="3745149"/>
                <a:ext cx="525294" cy="0"/>
              </a:xfrm>
              <a:prstGeom prst="straightConnector1">
                <a:avLst/>
              </a:prstGeom>
              <a:noFill/>
              <a:ln w="9525" cap="flat" cmpd="sng">
                <a:solidFill>
                  <a:srgbClr val="FF0000"/>
                </a:solidFill>
                <a:prstDash val="solid"/>
                <a:miter lim="800000"/>
                <a:headEnd type="triangle" w="med" len="med"/>
                <a:tailEnd type="triangle" w="med" len="med"/>
              </a:ln>
            </p:spPr>
          </p:cxnSp>
          <p:sp>
            <p:nvSpPr>
              <p:cNvPr id="29" name="Google Shape;560;p39"/>
              <p:cNvSpPr/>
              <p:nvPr/>
            </p:nvSpPr>
            <p:spPr>
              <a:xfrm>
                <a:off x="8443609" y="3988345"/>
                <a:ext cx="350195" cy="243191"/>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chemeClr val="lt1"/>
                    </a:solidFill>
                    <a:latin typeface="Arial"/>
                    <a:ea typeface="Arial"/>
                    <a:cs typeface="Arial"/>
                    <a:sym typeface="Arial"/>
                  </a:rPr>
                  <a:t>L</a:t>
                </a:r>
                <a:endParaRPr sz="1400" b="0" i="0" u="none" strike="noStrike" cap="none">
                  <a:solidFill>
                    <a:srgbClr val="000000"/>
                  </a:solidFill>
                  <a:latin typeface="Arial"/>
                  <a:ea typeface="Arial"/>
                  <a:cs typeface="Arial"/>
                  <a:sym typeface="Arial"/>
                </a:endParaRPr>
              </a:p>
            </p:txBody>
          </p:sp>
          <p:cxnSp>
            <p:nvCxnSpPr>
              <p:cNvPr id="30" name="Google Shape;561;p39"/>
              <p:cNvCxnSpPr/>
              <p:nvPr/>
            </p:nvCxnSpPr>
            <p:spPr>
              <a:xfrm>
                <a:off x="7915073" y="4183760"/>
                <a:ext cx="1287293" cy="0"/>
              </a:xfrm>
              <a:prstGeom prst="straightConnector1">
                <a:avLst/>
              </a:prstGeom>
              <a:noFill/>
              <a:ln w="9525" cap="flat" cmpd="sng">
                <a:solidFill>
                  <a:srgbClr val="FF0000"/>
                </a:solidFill>
                <a:prstDash val="solid"/>
                <a:miter lim="800000"/>
                <a:headEnd type="triangle" w="med" len="med"/>
                <a:tailEnd type="triangle" w="med" len="med"/>
              </a:ln>
            </p:spPr>
          </p:cxnSp>
          <p:sp>
            <p:nvSpPr>
              <p:cNvPr id="31" name="Google Shape;562;p39"/>
              <p:cNvSpPr/>
              <p:nvPr/>
            </p:nvSpPr>
            <p:spPr>
              <a:xfrm>
                <a:off x="8411183" y="3527470"/>
                <a:ext cx="350195" cy="243191"/>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chemeClr val="lt1"/>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grpSp>
        <p:sp>
          <p:nvSpPr>
            <p:cNvPr id="32" name="Google Shape;563;p39"/>
            <p:cNvSpPr/>
            <p:nvPr/>
          </p:nvSpPr>
          <p:spPr>
            <a:xfrm>
              <a:off x="9845044" y="2123440"/>
              <a:ext cx="883916" cy="883920"/>
            </a:xfrm>
            <a:prstGeom prst="rect">
              <a:avLst/>
            </a:prstGeom>
            <a:solidFill>
              <a:srgbClr val="FFC000">
                <a:alpha val="17647"/>
              </a:srgbClr>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 name="Google Shape;564;p39"/>
            <p:cNvSpPr/>
            <p:nvPr/>
          </p:nvSpPr>
          <p:spPr>
            <a:xfrm>
              <a:off x="9652000" y="4598400"/>
              <a:ext cx="761997" cy="1175033"/>
            </a:xfrm>
            <a:prstGeom prst="rect">
              <a:avLst/>
            </a:prstGeom>
            <a:solidFill>
              <a:srgbClr val="FFC000">
                <a:alpha val="17647"/>
              </a:srgbClr>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 name="Google Shape;565;p39"/>
            <p:cNvSpPr/>
            <p:nvPr/>
          </p:nvSpPr>
          <p:spPr>
            <a:xfrm>
              <a:off x="7648614" y="2137787"/>
              <a:ext cx="883916" cy="883920"/>
            </a:xfrm>
            <a:prstGeom prst="rect">
              <a:avLst/>
            </a:prstGeom>
            <a:solidFill>
              <a:srgbClr val="92D050">
                <a:alpha val="17647"/>
              </a:srgbClr>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 name="Google Shape;566;p39"/>
            <p:cNvSpPr/>
            <p:nvPr/>
          </p:nvSpPr>
          <p:spPr>
            <a:xfrm>
              <a:off x="7760726" y="3551756"/>
              <a:ext cx="883916" cy="883920"/>
            </a:xfrm>
            <a:prstGeom prst="rect">
              <a:avLst/>
            </a:prstGeom>
            <a:solidFill>
              <a:srgbClr val="92D050">
                <a:alpha val="17647"/>
              </a:srgbClr>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 name="Google Shape;567;p39"/>
            <p:cNvSpPr/>
            <p:nvPr/>
          </p:nvSpPr>
          <p:spPr>
            <a:xfrm>
              <a:off x="7778713" y="4793728"/>
              <a:ext cx="883916" cy="883920"/>
            </a:xfrm>
            <a:prstGeom prst="rect">
              <a:avLst/>
            </a:prstGeom>
            <a:solidFill>
              <a:srgbClr val="92D050">
                <a:alpha val="17647"/>
              </a:srgbClr>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 name="Google Shape;568;p39"/>
            <p:cNvSpPr/>
            <p:nvPr/>
          </p:nvSpPr>
          <p:spPr>
            <a:xfrm>
              <a:off x="9030432" y="3534413"/>
              <a:ext cx="883916" cy="883920"/>
            </a:xfrm>
            <a:prstGeom prst="rect">
              <a:avLst/>
            </a:prstGeom>
            <a:solidFill>
              <a:srgbClr val="FFC000">
                <a:alpha val="17647"/>
              </a:srgbClr>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38" name="Picture 6" descr="Ilustración de Símbolo De Tick Verde Y Cruz Roja Firman En Círculo Iconos  Para El Cuestionario De Evaluación Vector y más Vectores Libres de Derechos  de Símbolo de visto bueno - iStock"/>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5549" b="84451" l="51418" r="94707">
                        <a14:foregroundMark x1="67675" y1="35976" x2="81664" y2="59146"/>
                      </a14:backgroundRemoval>
                    </a14:imgEffect>
                  </a14:imgLayer>
                </a14:imgProps>
              </a:ext>
              <a:ext uri="{28A0092B-C50C-407E-A947-70E740481C1C}">
                <a14:useLocalDpi xmlns:a14="http://schemas.microsoft.com/office/drawing/2010/main" val="0"/>
              </a:ext>
            </a:extLst>
          </a:blip>
          <a:srcRect l="51268" t="13607" r="4948" b="14849"/>
          <a:stretch/>
        </p:blipFill>
        <p:spPr bwMode="auto">
          <a:xfrm>
            <a:off x="6429571" y="1955612"/>
            <a:ext cx="1074057" cy="1088190"/>
          </a:xfrm>
          <a:prstGeom prst="rect">
            <a:avLst/>
          </a:prstGeom>
          <a:noFill/>
          <a:extLst>
            <a:ext uri="{909E8E84-426E-40DD-AFC4-6F175D3DCCD1}">
              <a14:hiddenFill xmlns:a14="http://schemas.microsoft.com/office/drawing/2010/main">
                <a:solidFill>
                  <a:srgbClr val="FFFFFF"/>
                </a:solidFill>
              </a14:hiddenFill>
            </a:ext>
          </a:extLst>
        </p:spPr>
      </p:pic>
      <p:sp>
        <p:nvSpPr>
          <p:cNvPr id="39"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40"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23744440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Cercos y alfeizar</a:t>
            </a:r>
            <a:endParaRPr sz="1200" dirty="0"/>
          </a:p>
        </p:txBody>
      </p:sp>
      <p:sp>
        <p:nvSpPr>
          <p:cNvPr id="18" name="Google Shape;587;p40"/>
          <p:cNvSpPr txBox="1"/>
          <p:nvPr/>
        </p:nvSpPr>
        <p:spPr>
          <a:xfrm>
            <a:off x="247337" y="2192159"/>
            <a:ext cx="5827991" cy="301617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PE" sz="1800" b="0" i="0" u="none" strike="noStrike" cap="none" dirty="0">
                <a:solidFill>
                  <a:schemeClr val="dk1"/>
                </a:solidFill>
                <a:latin typeface="+mn-lt"/>
                <a:ea typeface="Helvetica Neue"/>
                <a:cs typeface="Helvetica Neue"/>
                <a:sym typeface="Helvetica Neue"/>
              </a:rPr>
              <a:t>Continuidad de aberturas </a:t>
            </a:r>
            <a:endParaRPr sz="1800" b="0" i="0" u="none" strike="noStrike" cap="none" dirty="0">
              <a:solidFill>
                <a:srgbClr val="000000"/>
              </a:solidFill>
              <a:latin typeface="+mn-lt"/>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Buena práctica en la configuración estructural</a:t>
            </a:r>
            <a:endParaRPr sz="1800" b="0" i="0" u="none" strike="noStrike" cap="none" dirty="0">
              <a:solidFill>
                <a:srgbClr val="000000"/>
              </a:solidFill>
              <a:latin typeface="+mn-lt"/>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Construye los vanos de manera que:</a:t>
            </a:r>
            <a:endParaRPr sz="18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l" rtl="0">
              <a:lnSpc>
                <a:spcPct val="100000"/>
              </a:lnSpc>
              <a:spcBef>
                <a:spcPts val="0"/>
              </a:spcBef>
              <a:spcAft>
                <a:spcPts val="0"/>
              </a:spcAft>
              <a:buClr>
                <a:srgbClr val="000000"/>
              </a:buClr>
              <a:buSzPts val="2000"/>
              <a:buFont typeface="Arial"/>
              <a:buNone/>
            </a:pPr>
            <a:r>
              <a:rPr lang="es-PE" sz="1800" b="0" i="0" u="none" strike="noStrike" cap="none" dirty="0">
                <a:solidFill>
                  <a:schemeClr val="dk1"/>
                </a:solidFill>
                <a:latin typeface="+mn-lt"/>
                <a:ea typeface="Helvetica Neue"/>
                <a:cs typeface="Helvetica Neue"/>
                <a:sym typeface="Helvetica Neue"/>
              </a:rPr>
              <a:t>“A” debe ser menor a la mitad de la distancia “L”</a:t>
            </a:r>
            <a:endParaRPr sz="18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endParaRPr sz="1800" b="1" i="0" u="none" strike="noStrike" cap="none" dirty="0">
              <a:solidFill>
                <a:schemeClr val="dk1"/>
              </a:solidFill>
              <a:latin typeface="+mn-lt"/>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800"/>
              <a:buFont typeface="Arial"/>
              <a:buNone/>
            </a:pPr>
            <a:r>
              <a:rPr lang="es-PE" sz="2800" b="1" i="0" u="none" strike="noStrike" cap="none" dirty="0">
                <a:solidFill>
                  <a:srgbClr val="FF0000"/>
                </a:solidFill>
                <a:latin typeface="+mn-lt"/>
                <a:ea typeface="Helvetica Neue"/>
                <a:cs typeface="Helvetica Neue"/>
                <a:sym typeface="Helvetica Neue"/>
              </a:rPr>
              <a:t>(A &lt; L/2)</a:t>
            </a:r>
            <a:endParaRPr sz="2800" b="1" i="0" u="none" strike="noStrike" cap="none" dirty="0">
              <a:solidFill>
                <a:srgbClr val="FF0000"/>
              </a:solidFill>
              <a:latin typeface="+mn-lt"/>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p:txBody>
      </p:sp>
      <p:grpSp>
        <p:nvGrpSpPr>
          <p:cNvPr id="2" name="Grupo 1"/>
          <p:cNvGrpSpPr/>
          <p:nvPr/>
        </p:nvGrpSpPr>
        <p:grpSpPr>
          <a:xfrm>
            <a:off x="7871442" y="2161309"/>
            <a:ext cx="4025374" cy="3716964"/>
            <a:chOff x="6836590" y="1477459"/>
            <a:chExt cx="4602480" cy="4470087"/>
          </a:xfrm>
        </p:grpSpPr>
        <p:grpSp>
          <p:nvGrpSpPr>
            <p:cNvPr id="5" name="Google Shape;575;p40"/>
            <p:cNvGrpSpPr/>
            <p:nvPr/>
          </p:nvGrpSpPr>
          <p:grpSpPr>
            <a:xfrm>
              <a:off x="6836590" y="1742171"/>
              <a:ext cx="4602480" cy="4151444"/>
              <a:chOff x="7372053" y="2140690"/>
              <a:chExt cx="3469318" cy="3238392"/>
            </a:xfrm>
          </p:grpSpPr>
          <p:pic>
            <p:nvPicPr>
              <p:cNvPr id="6" name="Google Shape;576;p40"/>
              <p:cNvPicPr preferRelativeResize="0"/>
              <p:nvPr/>
            </p:nvPicPr>
            <p:blipFill rotWithShape="1">
              <a:blip r:embed="rId3">
                <a:alphaModFix/>
              </a:blip>
              <a:srcRect/>
              <a:stretch/>
            </p:blipFill>
            <p:spPr>
              <a:xfrm>
                <a:off x="7372053" y="2140690"/>
                <a:ext cx="3469318" cy="3238392"/>
              </a:xfrm>
              <a:prstGeom prst="rect">
                <a:avLst/>
              </a:prstGeom>
              <a:noFill/>
              <a:ln>
                <a:noFill/>
              </a:ln>
            </p:spPr>
          </p:pic>
          <p:cxnSp>
            <p:nvCxnSpPr>
              <p:cNvPr id="7" name="Google Shape;577;p40"/>
              <p:cNvCxnSpPr>
                <a:endCxn id="19" idx="2"/>
              </p:cNvCxnSpPr>
              <p:nvPr/>
            </p:nvCxnSpPr>
            <p:spPr>
              <a:xfrm rot="10800000">
                <a:off x="8021291" y="2343578"/>
                <a:ext cx="425700" cy="744300"/>
              </a:xfrm>
              <a:prstGeom prst="straightConnector1">
                <a:avLst/>
              </a:prstGeom>
              <a:noFill/>
              <a:ln w="38100" cap="flat" cmpd="sng">
                <a:solidFill>
                  <a:srgbClr val="FF0000"/>
                </a:solidFill>
                <a:prstDash val="solid"/>
                <a:miter lim="800000"/>
                <a:headEnd type="none" w="sm" len="sm"/>
                <a:tailEnd type="none" w="sm" len="sm"/>
              </a:ln>
            </p:spPr>
          </p:cxnSp>
          <p:cxnSp>
            <p:nvCxnSpPr>
              <p:cNvPr id="10" name="Google Shape;579;p40"/>
              <p:cNvCxnSpPr/>
              <p:nvPr/>
            </p:nvCxnSpPr>
            <p:spPr>
              <a:xfrm>
                <a:off x="7963129" y="4396902"/>
                <a:ext cx="772309" cy="0"/>
              </a:xfrm>
              <a:prstGeom prst="straightConnector1">
                <a:avLst/>
              </a:prstGeom>
              <a:noFill/>
              <a:ln w="9525" cap="flat" cmpd="sng">
                <a:solidFill>
                  <a:srgbClr val="FF0000"/>
                </a:solidFill>
                <a:prstDash val="solid"/>
                <a:miter lim="800000"/>
                <a:headEnd type="triangle" w="med" len="med"/>
                <a:tailEnd type="triangle" w="med" len="med"/>
              </a:ln>
            </p:spPr>
          </p:cxnSp>
          <p:sp>
            <p:nvSpPr>
              <p:cNvPr id="11" name="Google Shape;580;p40"/>
              <p:cNvSpPr/>
              <p:nvPr/>
            </p:nvSpPr>
            <p:spPr>
              <a:xfrm>
                <a:off x="8060406" y="4640098"/>
                <a:ext cx="350195" cy="243191"/>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chemeClr val="lt1"/>
                    </a:solidFill>
                    <a:latin typeface="Arial"/>
                    <a:ea typeface="Arial"/>
                    <a:cs typeface="Arial"/>
                    <a:sym typeface="Arial"/>
                  </a:rPr>
                  <a:t>L</a:t>
                </a:r>
                <a:endParaRPr sz="1400" b="0" i="0" u="none" strike="noStrike" cap="none">
                  <a:solidFill>
                    <a:srgbClr val="000000"/>
                  </a:solidFill>
                  <a:latin typeface="Arial"/>
                  <a:ea typeface="Arial"/>
                  <a:cs typeface="Arial"/>
                  <a:sym typeface="Arial"/>
                </a:endParaRPr>
              </a:p>
            </p:txBody>
          </p:sp>
          <p:cxnSp>
            <p:nvCxnSpPr>
              <p:cNvPr id="12" name="Google Shape;581;p40"/>
              <p:cNvCxnSpPr/>
              <p:nvPr/>
            </p:nvCxnSpPr>
            <p:spPr>
              <a:xfrm>
                <a:off x="7531870" y="4835513"/>
                <a:ext cx="1594555" cy="0"/>
              </a:xfrm>
              <a:prstGeom prst="straightConnector1">
                <a:avLst/>
              </a:prstGeom>
              <a:noFill/>
              <a:ln w="9525" cap="flat" cmpd="sng">
                <a:solidFill>
                  <a:srgbClr val="FF0000"/>
                </a:solidFill>
                <a:prstDash val="solid"/>
                <a:miter lim="800000"/>
                <a:headEnd type="triangle" w="med" len="med"/>
                <a:tailEnd type="triangle" w="med" len="med"/>
              </a:ln>
            </p:spPr>
          </p:cxnSp>
          <p:sp>
            <p:nvSpPr>
              <p:cNvPr id="13" name="Google Shape;582;p40"/>
              <p:cNvSpPr/>
              <p:nvPr/>
            </p:nvSpPr>
            <p:spPr>
              <a:xfrm>
                <a:off x="8060405" y="4105936"/>
                <a:ext cx="350195" cy="243191"/>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b="0" i="0" u="none" strike="noStrike" cap="none">
                    <a:solidFill>
                      <a:schemeClr val="lt1"/>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14" name="Google Shape;583;p40"/>
              <p:cNvSpPr/>
              <p:nvPr/>
            </p:nvSpPr>
            <p:spPr>
              <a:xfrm>
                <a:off x="7907325" y="2566384"/>
                <a:ext cx="883916" cy="883920"/>
              </a:xfrm>
              <a:prstGeom prst="rect">
                <a:avLst/>
              </a:prstGeom>
              <a:solidFill>
                <a:srgbClr val="92D050">
                  <a:alpha val="17647"/>
                </a:srgbClr>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584;p40"/>
              <p:cNvSpPr/>
              <p:nvPr/>
            </p:nvSpPr>
            <p:spPr>
              <a:xfrm>
                <a:off x="7907325" y="3910186"/>
                <a:ext cx="883916" cy="883920"/>
              </a:xfrm>
              <a:prstGeom prst="rect">
                <a:avLst/>
              </a:prstGeom>
              <a:solidFill>
                <a:srgbClr val="92D050">
                  <a:alpha val="17647"/>
                </a:srgbClr>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 name="Google Shape;585;p40"/>
              <p:cNvSpPr/>
              <p:nvPr/>
            </p:nvSpPr>
            <p:spPr>
              <a:xfrm>
                <a:off x="9534269" y="2552877"/>
                <a:ext cx="883916" cy="883920"/>
              </a:xfrm>
              <a:prstGeom prst="rect">
                <a:avLst/>
              </a:prstGeom>
              <a:solidFill>
                <a:srgbClr val="92D050">
                  <a:alpha val="17647"/>
                </a:srgbClr>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Google Shape;586;p40"/>
              <p:cNvSpPr/>
              <p:nvPr/>
            </p:nvSpPr>
            <p:spPr>
              <a:xfrm>
                <a:off x="9534269" y="3661218"/>
                <a:ext cx="883916" cy="1222068"/>
              </a:xfrm>
              <a:prstGeom prst="rect">
                <a:avLst/>
              </a:prstGeom>
              <a:solidFill>
                <a:srgbClr val="92D050">
                  <a:alpha val="17647"/>
                </a:srgbClr>
              </a:solidFill>
              <a:ln w="25400"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9" name="Google Shape;578;p40"/>
            <p:cNvSpPr/>
            <p:nvPr/>
          </p:nvSpPr>
          <p:spPr>
            <a:xfrm>
              <a:off x="6952496" y="1477459"/>
              <a:ext cx="1594555" cy="361428"/>
            </a:xfrm>
            <a:prstGeom prst="rect">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i="0" u="none" strike="noStrike" cap="none">
                  <a:solidFill>
                    <a:schemeClr val="tx1"/>
                  </a:solidFill>
                  <a:latin typeface="Arial"/>
                  <a:ea typeface="Arial"/>
                  <a:cs typeface="Arial"/>
                  <a:sym typeface="Arial"/>
                </a:rPr>
                <a:t>Ventanas</a:t>
              </a:r>
              <a:endParaRPr sz="1400" i="0" u="none" strike="noStrike" cap="none">
                <a:solidFill>
                  <a:schemeClr val="tx1"/>
                </a:solidFill>
                <a:latin typeface="Arial"/>
                <a:ea typeface="Arial"/>
                <a:cs typeface="Arial"/>
                <a:sym typeface="Arial"/>
              </a:endParaRPr>
            </a:p>
          </p:txBody>
        </p:sp>
        <p:sp>
          <p:nvSpPr>
            <p:cNvPr id="21" name="Google Shape;589;p40"/>
            <p:cNvSpPr/>
            <p:nvPr/>
          </p:nvSpPr>
          <p:spPr>
            <a:xfrm>
              <a:off x="9494071" y="5586118"/>
              <a:ext cx="1594555" cy="361428"/>
            </a:xfrm>
            <a:prstGeom prst="rect">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PE" sz="1800" i="0" u="none" strike="noStrike" cap="none">
                  <a:solidFill>
                    <a:schemeClr val="tx1"/>
                  </a:solidFill>
                  <a:latin typeface="Arial"/>
                  <a:ea typeface="Arial"/>
                  <a:cs typeface="Arial"/>
                  <a:sym typeface="Arial"/>
                </a:rPr>
                <a:t>Puerta</a:t>
              </a:r>
              <a:endParaRPr sz="1400" i="0" u="none" strike="noStrike" cap="none">
                <a:solidFill>
                  <a:schemeClr val="tx1"/>
                </a:solidFill>
                <a:latin typeface="Arial"/>
                <a:ea typeface="Arial"/>
                <a:cs typeface="Arial"/>
                <a:sym typeface="Arial"/>
              </a:endParaRPr>
            </a:p>
          </p:txBody>
        </p:sp>
        <p:cxnSp>
          <p:nvCxnSpPr>
            <p:cNvPr id="22" name="Google Shape;590;p40"/>
            <p:cNvCxnSpPr>
              <a:stCxn id="21" idx="0"/>
            </p:cNvCxnSpPr>
            <p:nvPr/>
          </p:nvCxnSpPr>
          <p:spPr>
            <a:xfrm rot="10800000" flipH="1">
              <a:off x="10291348" y="5077618"/>
              <a:ext cx="121500" cy="508500"/>
            </a:xfrm>
            <a:prstGeom prst="straightConnector1">
              <a:avLst/>
            </a:prstGeom>
            <a:noFill/>
            <a:ln w="38100" cap="flat" cmpd="sng">
              <a:solidFill>
                <a:srgbClr val="FF0000"/>
              </a:solidFill>
              <a:prstDash val="solid"/>
              <a:miter lim="800000"/>
              <a:headEnd type="none" w="sm" len="sm"/>
              <a:tailEnd type="none" w="sm" len="sm"/>
            </a:ln>
          </p:spPr>
        </p:cxnSp>
      </p:grpSp>
      <p:pic>
        <p:nvPicPr>
          <p:cNvPr id="25" name="Picture 6" descr="Ilustración de Símbolo De Tick Verde Y Cruz Roja Firman En Círculo Iconos  Para El Cuestionario De Evaluación Vector y más Vectores Libres de Derechos  de Símbolo de visto bueno - iStock"/>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939" b="86280" l="2647" r="50095">
                        <a14:foregroundMark x1="19849" y1="48476" x2="24197" y2="58232"/>
                      </a14:backgroundRemoval>
                    </a14:imgEffect>
                  </a14:imgLayer>
                </a14:imgProps>
              </a:ext>
              <a:ext uri="{28A0092B-C50C-407E-A947-70E740481C1C}">
                <a14:useLocalDpi xmlns:a14="http://schemas.microsoft.com/office/drawing/2010/main" val="0"/>
              </a:ext>
            </a:extLst>
          </a:blip>
          <a:srcRect l="4164" t="14874" r="48571" b="14601"/>
          <a:stretch/>
        </p:blipFill>
        <p:spPr bwMode="auto">
          <a:xfrm>
            <a:off x="6670977" y="1970945"/>
            <a:ext cx="1061234" cy="981795"/>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7"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14700410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Configuración de sistemas estructurales</a:t>
            </a:r>
            <a:endParaRPr sz="1200" dirty="0"/>
          </a:p>
        </p:txBody>
      </p:sp>
      <p:sp>
        <p:nvSpPr>
          <p:cNvPr id="5" name="Google Shape;597;p41"/>
          <p:cNvSpPr txBox="1"/>
          <p:nvPr/>
        </p:nvSpPr>
        <p:spPr>
          <a:xfrm>
            <a:off x="215204" y="2177369"/>
            <a:ext cx="6345040" cy="3416279"/>
          </a:xfrm>
          <a:prstGeom prst="rect">
            <a:avLst/>
          </a:prstGeom>
          <a:noFill/>
          <a:ln>
            <a:noFill/>
          </a:ln>
        </p:spPr>
        <p:txBody>
          <a:bodyPr spcFirstLastPara="1" wrap="square" lIns="91425" tIns="45700" rIns="91425" bIns="45700" anchor="t" anchorCtr="0">
            <a:spAutoFit/>
          </a:bodyPr>
          <a:lstStyle/>
          <a:p>
            <a:pPr algn="just">
              <a:lnSpc>
                <a:spcPct val="150000"/>
              </a:lnSpc>
              <a:buSzPts val="1800"/>
            </a:pPr>
            <a:r>
              <a:rPr lang="es-PE" sz="1800" dirty="0">
                <a:solidFill>
                  <a:schemeClr val="dk1"/>
                </a:solidFill>
                <a:latin typeface="+mn-lt"/>
                <a:ea typeface="Helvetica Neue"/>
                <a:cs typeface="Helvetica Neue"/>
              </a:rPr>
              <a:t>Los diseños estructurales de las viviendas dependen de las condiciones requeridas por la zona, como:  área, altura de la construcción,  otros. </a:t>
            </a:r>
          </a:p>
          <a:p>
            <a:pPr algn="just">
              <a:lnSpc>
                <a:spcPct val="150000"/>
              </a:lnSpc>
              <a:buSzPts val="1800"/>
            </a:pPr>
            <a:endParaRPr lang="es-PE" sz="1800" dirty="0">
              <a:solidFill>
                <a:schemeClr val="dk1"/>
              </a:solidFill>
              <a:latin typeface="+mn-lt"/>
              <a:ea typeface="Helvetica Neue"/>
              <a:cs typeface="Helvetica Neue"/>
            </a:endParaRPr>
          </a:p>
          <a:p>
            <a:pPr algn="just">
              <a:lnSpc>
                <a:spcPct val="150000"/>
              </a:lnSpc>
              <a:buSzPts val="1800"/>
            </a:pPr>
            <a:r>
              <a:rPr lang="es-PE" sz="1800" dirty="0">
                <a:solidFill>
                  <a:schemeClr val="dk1"/>
                </a:solidFill>
                <a:latin typeface="+mn-lt"/>
                <a:ea typeface="Helvetica Neue"/>
                <a:cs typeface="Helvetica Neue"/>
              </a:rPr>
              <a:t>Se suele reforzar el diseño con otros sistemas estructurales, por ejemplo, utilizar el sistema de pórticos en la dirección más corta y albañilería confinada en la dirección más larga del área a construir. </a:t>
            </a:r>
          </a:p>
        </p:txBody>
      </p:sp>
      <p:grpSp>
        <p:nvGrpSpPr>
          <p:cNvPr id="2" name="Grupo 1"/>
          <p:cNvGrpSpPr/>
          <p:nvPr/>
        </p:nvGrpSpPr>
        <p:grpSpPr>
          <a:xfrm>
            <a:off x="6849446" y="2187865"/>
            <a:ext cx="5047370" cy="3700317"/>
            <a:chOff x="6385115" y="1588962"/>
            <a:chExt cx="5806885" cy="4541614"/>
          </a:xfrm>
        </p:grpSpPr>
        <p:pic>
          <p:nvPicPr>
            <p:cNvPr id="6" name="Google Shape;599;p41"/>
            <p:cNvPicPr preferRelativeResize="0"/>
            <p:nvPr/>
          </p:nvPicPr>
          <p:blipFill rotWithShape="1">
            <a:blip r:embed="rId3">
              <a:alphaModFix/>
            </a:blip>
            <a:srcRect/>
            <a:stretch/>
          </p:blipFill>
          <p:spPr>
            <a:xfrm>
              <a:off x="6417814" y="2149704"/>
              <a:ext cx="4377888" cy="3912650"/>
            </a:xfrm>
            <a:prstGeom prst="rect">
              <a:avLst/>
            </a:prstGeom>
            <a:noFill/>
            <a:ln>
              <a:noFill/>
            </a:ln>
          </p:spPr>
        </p:pic>
        <p:sp>
          <p:nvSpPr>
            <p:cNvPr id="7" name="Google Shape;600;p41"/>
            <p:cNvSpPr/>
            <p:nvPr/>
          </p:nvSpPr>
          <p:spPr>
            <a:xfrm>
              <a:off x="10609417" y="3900809"/>
              <a:ext cx="1582583" cy="981588"/>
            </a:xfrm>
            <a:prstGeom prst="rect">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i="0" u="none" strike="noStrike" cap="none" dirty="0">
                  <a:solidFill>
                    <a:schemeClr val="tx1"/>
                  </a:solidFill>
                  <a:latin typeface="+mn-lt"/>
                  <a:ea typeface="Helvetica Neue"/>
                  <a:cs typeface="Helvetica Neue"/>
                  <a:sym typeface="Helvetica Neue"/>
                </a:rPr>
                <a:t>Muros confinados en lado más largo</a:t>
              </a:r>
              <a:endParaRPr i="0" u="none" strike="noStrike" cap="none" dirty="0">
                <a:solidFill>
                  <a:schemeClr val="tx1"/>
                </a:solidFill>
                <a:latin typeface="+mn-lt"/>
                <a:sym typeface="Arial"/>
              </a:endParaRPr>
            </a:p>
          </p:txBody>
        </p:sp>
        <p:sp>
          <p:nvSpPr>
            <p:cNvPr id="10" name="Google Shape;601;p41"/>
            <p:cNvSpPr/>
            <p:nvPr/>
          </p:nvSpPr>
          <p:spPr>
            <a:xfrm>
              <a:off x="9602429" y="5270391"/>
              <a:ext cx="1097472" cy="362517"/>
            </a:xfrm>
            <a:prstGeom prst="rect">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i="0" u="none" strike="noStrike" cap="none">
                  <a:solidFill>
                    <a:schemeClr val="tx1"/>
                  </a:solidFill>
                  <a:latin typeface="+mn-lt"/>
                  <a:ea typeface="Helvetica Neue"/>
                  <a:cs typeface="Helvetica Neue"/>
                  <a:sym typeface="Helvetica Neue"/>
                </a:rPr>
                <a:t>Largo</a:t>
              </a:r>
              <a:endParaRPr i="0" u="none" strike="noStrike" cap="none">
                <a:solidFill>
                  <a:schemeClr val="tx1"/>
                </a:solidFill>
                <a:latin typeface="+mn-lt"/>
                <a:sym typeface="Arial"/>
              </a:endParaRPr>
            </a:p>
          </p:txBody>
        </p:sp>
        <p:cxnSp>
          <p:nvCxnSpPr>
            <p:cNvPr id="11" name="Google Shape;602;p41"/>
            <p:cNvCxnSpPr/>
            <p:nvPr/>
          </p:nvCxnSpPr>
          <p:spPr>
            <a:xfrm rot="10800000" flipH="1">
              <a:off x="8679890" y="4202462"/>
              <a:ext cx="1687290" cy="1928114"/>
            </a:xfrm>
            <a:prstGeom prst="straightConnector1">
              <a:avLst/>
            </a:prstGeom>
            <a:noFill/>
            <a:ln w="38100" cap="flat" cmpd="sng">
              <a:solidFill>
                <a:srgbClr val="FF0000"/>
              </a:solidFill>
              <a:prstDash val="solid"/>
              <a:miter lim="800000"/>
              <a:headEnd type="none" w="sm" len="sm"/>
              <a:tailEnd type="none" w="sm" len="sm"/>
            </a:ln>
          </p:spPr>
        </p:cxnSp>
        <p:cxnSp>
          <p:nvCxnSpPr>
            <p:cNvPr id="12" name="Google Shape;603;p41"/>
            <p:cNvCxnSpPr/>
            <p:nvPr/>
          </p:nvCxnSpPr>
          <p:spPr>
            <a:xfrm>
              <a:off x="7166953" y="4835862"/>
              <a:ext cx="1180217" cy="1226492"/>
            </a:xfrm>
            <a:prstGeom prst="straightConnector1">
              <a:avLst/>
            </a:prstGeom>
            <a:noFill/>
            <a:ln w="38100" cap="flat" cmpd="sng">
              <a:solidFill>
                <a:srgbClr val="FF0000"/>
              </a:solidFill>
              <a:prstDash val="solid"/>
              <a:miter lim="800000"/>
              <a:headEnd type="none" w="sm" len="sm"/>
              <a:tailEnd type="none" w="sm" len="sm"/>
            </a:ln>
          </p:spPr>
        </p:cxnSp>
        <p:sp>
          <p:nvSpPr>
            <p:cNvPr id="13" name="Google Shape;604;p41"/>
            <p:cNvSpPr/>
            <p:nvPr/>
          </p:nvSpPr>
          <p:spPr>
            <a:xfrm>
              <a:off x="6575661" y="5475803"/>
              <a:ext cx="1113676" cy="586551"/>
            </a:xfrm>
            <a:prstGeom prst="rect">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i="0" u="none" strike="noStrike" cap="none" dirty="0">
                  <a:solidFill>
                    <a:schemeClr val="tx1"/>
                  </a:solidFill>
                  <a:latin typeface="+mn-lt"/>
                  <a:ea typeface="Helvetica Neue"/>
                  <a:cs typeface="Helvetica Neue"/>
                  <a:sym typeface="Helvetica Neue"/>
                </a:rPr>
                <a:t>Ancho</a:t>
              </a:r>
              <a:endParaRPr i="0" u="none" strike="noStrike" cap="none" dirty="0">
                <a:solidFill>
                  <a:schemeClr val="tx1"/>
                </a:solidFill>
                <a:latin typeface="+mn-lt"/>
                <a:sym typeface="Arial"/>
              </a:endParaRPr>
            </a:p>
          </p:txBody>
        </p:sp>
        <p:cxnSp>
          <p:nvCxnSpPr>
            <p:cNvPr id="14" name="Google Shape;605;p41"/>
            <p:cNvCxnSpPr>
              <a:endCxn id="7" idx="1"/>
            </p:cNvCxnSpPr>
            <p:nvPr/>
          </p:nvCxnSpPr>
          <p:spPr>
            <a:xfrm>
              <a:off x="9722917" y="3900803"/>
              <a:ext cx="886500" cy="490800"/>
            </a:xfrm>
            <a:prstGeom prst="straightConnector1">
              <a:avLst/>
            </a:prstGeom>
            <a:noFill/>
            <a:ln w="38100" cap="flat" cmpd="sng">
              <a:solidFill>
                <a:srgbClr val="FF0000"/>
              </a:solidFill>
              <a:prstDash val="solid"/>
              <a:miter lim="800000"/>
              <a:headEnd type="none" w="sm" len="sm"/>
              <a:tailEnd type="none" w="sm" len="sm"/>
            </a:ln>
          </p:spPr>
        </p:cxnSp>
        <p:cxnSp>
          <p:nvCxnSpPr>
            <p:cNvPr id="15" name="Google Shape;606;p41"/>
            <p:cNvCxnSpPr/>
            <p:nvPr/>
          </p:nvCxnSpPr>
          <p:spPr>
            <a:xfrm flipH="1">
              <a:off x="9366378" y="3743451"/>
              <a:ext cx="94688" cy="834368"/>
            </a:xfrm>
            <a:prstGeom prst="straightConnector1">
              <a:avLst/>
            </a:prstGeom>
            <a:noFill/>
            <a:ln w="38100" cap="flat" cmpd="sng">
              <a:solidFill>
                <a:srgbClr val="FF0000"/>
              </a:solidFill>
              <a:prstDash val="solid"/>
              <a:miter lim="800000"/>
              <a:headEnd type="none" w="sm" len="sm"/>
              <a:tailEnd type="none" w="sm" len="sm"/>
            </a:ln>
          </p:spPr>
        </p:cxnSp>
        <p:cxnSp>
          <p:nvCxnSpPr>
            <p:cNvPr id="16" name="Google Shape;607;p41"/>
            <p:cNvCxnSpPr/>
            <p:nvPr/>
          </p:nvCxnSpPr>
          <p:spPr>
            <a:xfrm>
              <a:off x="7689337" y="2851815"/>
              <a:ext cx="1771728" cy="935772"/>
            </a:xfrm>
            <a:prstGeom prst="straightConnector1">
              <a:avLst/>
            </a:prstGeom>
            <a:noFill/>
            <a:ln w="38100" cap="flat" cmpd="sng">
              <a:solidFill>
                <a:srgbClr val="FF0000"/>
              </a:solidFill>
              <a:prstDash val="solid"/>
              <a:miter lim="800000"/>
              <a:headEnd type="none" w="sm" len="sm"/>
              <a:tailEnd type="none" w="sm" len="sm"/>
            </a:ln>
          </p:spPr>
        </p:cxnSp>
        <p:cxnSp>
          <p:nvCxnSpPr>
            <p:cNvPr id="17" name="Google Shape;608;p41"/>
            <p:cNvCxnSpPr/>
            <p:nvPr/>
          </p:nvCxnSpPr>
          <p:spPr>
            <a:xfrm>
              <a:off x="7670030" y="2851814"/>
              <a:ext cx="239266" cy="831925"/>
            </a:xfrm>
            <a:prstGeom prst="straightConnector1">
              <a:avLst/>
            </a:prstGeom>
            <a:noFill/>
            <a:ln w="38100" cap="flat" cmpd="sng">
              <a:solidFill>
                <a:srgbClr val="FF0000"/>
              </a:solidFill>
              <a:prstDash val="solid"/>
              <a:miter lim="800000"/>
              <a:headEnd type="none" w="sm" len="sm"/>
              <a:tailEnd type="none" w="sm" len="sm"/>
            </a:ln>
          </p:spPr>
        </p:cxnSp>
        <p:sp>
          <p:nvSpPr>
            <p:cNvPr id="18" name="Google Shape;609;p41"/>
            <p:cNvSpPr/>
            <p:nvPr/>
          </p:nvSpPr>
          <p:spPr>
            <a:xfrm>
              <a:off x="6385115" y="1588962"/>
              <a:ext cx="2046074" cy="731039"/>
            </a:xfrm>
            <a:prstGeom prst="rect">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s-PE" i="0" u="none" strike="noStrike" cap="none" dirty="0">
                  <a:solidFill>
                    <a:schemeClr val="tx1"/>
                  </a:solidFill>
                  <a:latin typeface="+mn-lt"/>
                  <a:ea typeface="Helvetica Neue"/>
                  <a:cs typeface="Helvetica Neue"/>
                  <a:sym typeface="Helvetica Neue"/>
                </a:rPr>
                <a:t>Pórtico en el lado más corto</a:t>
              </a:r>
              <a:endParaRPr i="0" u="none" strike="noStrike" cap="none" dirty="0">
                <a:solidFill>
                  <a:schemeClr val="tx1"/>
                </a:solidFill>
                <a:latin typeface="+mn-lt"/>
                <a:sym typeface="Arial"/>
              </a:endParaRPr>
            </a:p>
          </p:txBody>
        </p:sp>
        <p:cxnSp>
          <p:nvCxnSpPr>
            <p:cNvPr id="19" name="Google Shape;610;p41"/>
            <p:cNvCxnSpPr/>
            <p:nvPr/>
          </p:nvCxnSpPr>
          <p:spPr>
            <a:xfrm flipH="1">
              <a:off x="7871590" y="2297747"/>
              <a:ext cx="173154" cy="665338"/>
            </a:xfrm>
            <a:prstGeom prst="straightConnector1">
              <a:avLst/>
            </a:prstGeom>
            <a:noFill/>
            <a:ln w="38100" cap="flat" cmpd="sng">
              <a:solidFill>
                <a:srgbClr val="FF0000"/>
              </a:solidFill>
              <a:prstDash val="solid"/>
              <a:miter lim="800000"/>
              <a:headEnd type="none" w="sm" len="sm"/>
              <a:tailEnd type="none" w="sm" len="sm"/>
            </a:ln>
          </p:spPr>
        </p:cxnSp>
        <p:cxnSp>
          <p:nvCxnSpPr>
            <p:cNvPr id="21" name="Google Shape;611;p41"/>
            <p:cNvCxnSpPr/>
            <p:nvPr/>
          </p:nvCxnSpPr>
          <p:spPr>
            <a:xfrm>
              <a:off x="8077443" y="2297747"/>
              <a:ext cx="712364" cy="357671"/>
            </a:xfrm>
            <a:prstGeom prst="straightConnector1">
              <a:avLst/>
            </a:prstGeom>
            <a:noFill/>
            <a:ln w="38100" cap="flat" cmpd="sng">
              <a:solidFill>
                <a:srgbClr val="FF0000"/>
              </a:solidFill>
              <a:prstDash val="solid"/>
              <a:miter lim="800000"/>
              <a:headEnd type="none" w="sm" len="sm"/>
              <a:tailEnd type="none" w="sm" len="sm"/>
            </a:ln>
          </p:spPr>
        </p:cxnSp>
      </p:grpSp>
      <p:sp>
        <p:nvSpPr>
          <p:cNvPr id="24"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5"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31096865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lvl="0"/>
            <a:r>
              <a:rPr lang="es-PE" sz="2000" b="1" dirty="0">
                <a:solidFill>
                  <a:srgbClr val="FFFFFF"/>
                </a:solidFill>
              </a:rPr>
              <a:t>Configuración de sistemas estructurales</a:t>
            </a:r>
            <a:endParaRPr lang="es-PE" sz="1200" dirty="0"/>
          </a:p>
        </p:txBody>
      </p:sp>
      <p:sp>
        <p:nvSpPr>
          <p:cNvPr id="5" name="Google Shape;618;p42"/>
          <p:cNvSpPr txBox="1"/>
          <p:nvPr/>
        </p:nvSpPr>
        <p:spPr>
          <a:xfrm>
            <a:off x="182506" y="1995324"/>
            <a:ext cx="5827991" cy="133878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Asimismo, en edificaciones de albañilería confinada de 5 pisos o hasta 15 metros de altura, deberá ser reforzada con placas de concreto armado.</a:t>
            </a:r>
            <a:endParaRPr sz="1400" b="0" i="0" u="none" strike="noStrike" cap="none" dirty="0">
              <a:solidFill>
                <a:srgbClr val="000000"/>
              </a:solidFill>
              <a:latin typeface="+mn-lt"/>
              <a:sym typeface="Arial"/>
            </a:endParaRPr>
          </a:p>
        </p:txBody>
      </p:sp>
      <p:grpSp>
        <p:nvGrpSpPr>
          <p:cNvPr id="2" name="Grupo 1"/>
          <p:cNvGrpSpPr/>
          <p:nvPr/>
        </p:nvGrpSpPr>
        <p:grpSpPr>
          <a:xfrm>
            <a:off x="6600624" y="1985823"/>
            <a:ext cx="5296191" cy="4151610"/>
            <a:chOff x="6093367" y="1364756"/>
            <a:chExt cx="5914597" cy="4772676"/>
          </a:xfrm>
        </p:grpSpPr>
        <p:pic>
          <p:nvPicPr>
            <p:cNvPr id="6" name="Google Shape;620;p42"/>
            <p:cNvPicPr preferRelativeResize="0"/>
            <p:nvPr/>
          </p:nvPicPr>
          <p:blipFill rotWithShape="1">
            <a:blip r:embed="rId3">
              <a:alphaModFix/>
            </a:blip>
            <a:srcRect/>
            <a:stretch/>
          </p:blipFill>
          <p:spPr>
            <a:xfrm>
              <a:off x="6438140" y="1375679"/>
              <a:ext cx="3710290" cy="4588059"/>
            </a:xfrm>
            <a:prstGeom prst="rect">
              <a:avLst/>
            </a:prstGeom>
            <a:noFill/>
            <a:ln>
              <a:noFill/>
            </a:ln>
          </p:spPr>
        </p:pic>
        <p:cxnSp>
          <p:nvCxnSpPr>
            <p:cNvPr id="7" name="Google Shape;621;p42"/>
            <p:cNvCxnSpPr/>
            <p:nvPr/>
          </p:nvCxnSpPr>
          <p:spPr>
            <a:xfrm rot="10800000" flipH="1">
              <a:off x="9164482" y="1617928"/>
              <a:ext cx="1910476" cy="866434"/>
            </a:xfrm>
            <a:prstGeom prst="straightConnector1">
              <a:avLst/>
            </a:prstGeom>
            <a:noFill/>
            <a:ln w="38100" cap="flat" cmpd="sng">
              <a:solidFill>
                <a:srgbClr val="FF0000"/>
              </a:solidFill>
              <a:prstDash val="solid"/>
              <a:miter lim="800000"/>
              <a:headEnd type="none" w="sm" len="sm"/>
              <a:tailEnd type="none" w="sm" len="sm"/>
            </a:ln>
          </p:spPr>
        </p:cxnSp>
        <p:sp>
          <p:nvSpPr>
            <p:cNvPr id="10" name="Google Shape;622;p42"/>
            <p:cNvSpPr/>
            <p:nvPr/>
          </p:nvSpPr>
          <p:spPr>
            <a:xfrm>
              <a:off x="10054090" y="1364756"/>
              <a:ext cx="1953874" cy="680068"/>
            </a:xfrm>
            <a:prstGeom prst="rect">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i="0" u="none" strike="noStrike" cap="none" dirty="0">
                  <a:solidFill>
                    <a:schemeClr val="tx1"/>
                  </a:solidFill>
                  <a:latin typeface="+mn-lt"/>
                  <a:ea typeface="Helvetica Neue"/>
                  <a:cs typeface="Helvetica Neue"/>
                  <a:sym typeface="Helvetica Neue"/>
                </a:rPr>
                <a:t>Placas de concreto armado</a:t>
              </a:r>
              <a:endParaRPr sz="1400" i="0" u="none" strike="noStrike" cap="none" dirty="0">
                <a:solidFill>
                  <a:schemeClr val="tx1"/>
                </a:solidFill>
                <a:latin typeface="+mn-lt"/>
                <a:sym typeface="Arial"/>
              </a:endParaRPr>
            </a:p>
          </p:txBody>
        </p:sp>
        <p:sp>
          <p:nvSpPr>
            <p:cNvPr id="11" name="Google Shape;623;p42"/>
            <p:cNvSpPr/>
            <p:nvPr/>
          </p:nvSpPr>
          <p:spPr>
            <a:xfrm>
              <a:off x="10493203" y="3220247"/>
              <a:ext cx="1406971" cy="694077"/>
            </a:xfrm>
            <a:prstGeom prst="rect">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i="0" u="none" strike="noStrike" cap="none" dirty="0">
                  <a:solidFill>
                    <a:schemeClr val="tx1"/>
                  </a:solidFill>
                  <a:latin typeface="+mn-lt"/>
                  <a:ea typeface="Helvetica Neue"/>
                  <a:cs typeface="Helvetica Neue"/>
                  <a:sym typeface="Helvetica Neue"/>
                </a:rPr>
                <a:t>Muros confinados</a:t>
              </a:r>
              <a:endParaRPr sz="1400" i="0" u="none" strike="noStrike" cap="none" dirty="0">
                <a:solidFill>
                  <a:schemeClr val="tx1"/>
                </a:solidFill>
                <a:latin typeface="+mn-lt"/>
                <a:sym typeface="Arial"/>
              </a:endParaRPr>
            </a:p>
          </p:txBody>
        </p:sp>
        <p:sp>
          <p:nvSpPr>
            <p:cNvPr id="12" name="Google Shape;624;p42"/>
            <p:cNvSpPr/>
            <p:nvPr/>
          </p:nvSpPr>
          <p:spPr>
            <a:xfrm>
              <a:off x="9179025" y="5521037"/>
              <a:ext cx="969406" cy="442702"/>
            </a:xfrm>
            <a:prstGeom prst="rect">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i="0" u="none" strike="noStrike" cap="none">
                  <a:solidFill>
                    <a:schemeClr val="tx1"/>
                  </a:solidFill>
                  <a:latin typeface="+mn-lt"/>
                  <a:ea typeface="Helvetica Neue"/>
                  <a:cs typeface="Helvetica Neue"/>
                  <a:sym typeface="Helvetica Neue"/>
                </a:rPr>
                <a:t>Largo</a:t>
              </a:r>
              <a:endParaRPr sz="1400" i="0" u="none" strike="noStrike" cap="none">
                <a:solidFill>
                  <a:schemeClr val="tx1"/>
                </a:solidFill>
                <a:latin typeface="+mn-lt"/>
                <a:sym typeface="Arial"/>
              </a:endParaRPr>
            </a:p>
          </p:txBody>
        </p:sp>
        <p:cxnSp>
          <p:nvCxnSpPr>
            <p:cNvPr id="13" name="Google Shape;625;p42"/>
            <p:cNvCxnSpPr/>
            <p:nvPr/>
          </p:nvCxnSpPr>
          <p:spPr>
            <a:xfrm rot="10800000" flipH="1">
              <a:off x="8123217" y="4785151"/>
              <a:ext cx="1701353" cy="1352281"/>
            </a:xfrm>
            <a:prstGeom prst="straightConnector1">
              <a:avLst/>
            </a:prstGeom>
            <a:noFill/>
            <a:ln w="38100" cap="flat" cmpd="sng">
              <a:solidFill>
                <a:srgbClr val="FF0000"/>
              </a:solidFill>
              <a:prstDash val="solid"/>
              <a:miter lim="800000"/>
              <a:headEnd type="none" w="sm" len="sm"/>
              <a:tailEnd type="none" w="sm" len="sm"/>
            </a:ln>
          </p:spPr>
        </p:cxnSp>
        <p:cxnSp>
          <p:nvCxnSpPr>
            <p:cNvPr id="14" name="Google Shape;626;p42"/>
            <p:cNvCxnSpPr/>
            <p:nvPr/>
          </p:nvCxnSpPr>
          <p:spPr>
            <a:xfrm>
              <a:off x="6613225" y="4910944"/>
              <a:ext cx="1231886" cy="1099428"/>
            </a:xfrm>
            <a:prstGeom prst="straightConnector1">
              <a:avLst/>
            </a:prstGeom>
            <a:noFill/>
            <a:ln w="38100" cap="flat" cmpd="sng">
              <a:solidFill>
                <a:srgbClr val="FF0000"/>
              </a:solidFill>
              <a:prstDash val="solid"/>
              <a:miter lim="800000"/>
              <a:headEnd type="none" w="sm" len="sm"/>
              <a:tailEnd type="none" w="sm" len="sm"/>
            </a:ln>
          </p:spPr>
        </p:cxnSp>
        <p:sp>
          <p:nvSpPr>
            <p:cNvPr id="15" name="Google Shape;627;p42"/>
            <p:cNvSpPr/>
            <p:nvPr/>
          </p:nvSpPr>
          <p:spPr>
            <a:xfrm>
              <a:off x="6093367" y="5479257"/>
              <a:ext cx="861783" cy="484481"/>
            </a:xfrm>
            <a:prstGeom prst="rect">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i="0" u="none" strike="noStrike" cap="none" dirty="0">
                  <a:solidFill>
                    <a:schemeClr val="tx1"/>
                  </a:solidFill>
                  <a:latin typeface="+mn-lt"/>
                  <a:ea typeface="Helvetica Neue"/>
                  <a:cs typeface="Helvetica Neue"/>
                  <a:sym typeface="Helvetica Neue"/>
                </a:rPr>
                <a:t>Ancho</a:t>
              </a:r>
              <a:endParaRPr sz="1400" i="0" u="none" strike="noStrike" cap="none" dirty="0">
                <a:solidFill>
                  <a:schemeClr val="tx1"/>
                </a:solidFill>
                <a:latin typeface="+mn-lt"/>
                <a:sym typeface="Arial"/>
              </a:endParaRPr>
            </a:p>
          </p:txBody>
        </p:sp>
        <p:cxnSp>
          <p:nvCxnSpPr>
            <p:cNvPr id="16" name="Google Shape;628;p42"/>
            <p:cNvCxnSpPr>
              <a:endCxn id="11" idx="1"/>
            </p:cNvCxnSpPr>
            <p:nvPr/>
          </p:nvCxnSpPr>
          <p:spPr>
            <a:xfrm flipV="1">
              <a:off x="8431603" y="3567286"/>
              <a:ext cx="2061600" cy="41861"/>
            </a:xfrm>
            <a:prstGeom prst="straightConnector1">
              <a:avLst/>
            </a:prstGeom>
            <a:noFill/>
            <a:ln w="38100" cap="flat" cmpd="sng">
              <a:solidFill>
                <a:srgbClr val="FF0000"/>
              </a:solidFill>
              <a:prstDash val="solid"/>
              <a:miter lim="800000"/>
              <a:headEnd type="none" w="sm" len="sm"/>
              <a:tailEnd type="none" w="sm" len="sm"/>
            </a:ln>
          </p:spPr>
        </p:cxnSp>
      </p:grpSp>
      <p:sp>
        <p:nvSpPr>
          <p:cNvPr id="19"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1"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1790687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Importancia de EPP en obra</a:t>
            </a:r>
            <a:endParaRPr sz="1200" dirty="0"/>
          </a:p>
        </p:txBody>
      </p:sp>
      <p:sp>
        <p:nvSpPr>
          <p:cNvPr id="2" name="Rectángulo 1"/>
          <p:cNvSpPr/>
          <p:nvPr/>
        </p:nvSpPr>
        <p:spPr>
          <a:xfrm>
            <a:off x="232560" y="1995324"/>
            <a:ext cx="5253840" cy="3000821"/>
          </a:xfrm>
          <a:prstGeom prst="rect">
            <a:avLst/>
          </a:prstGeom>
        </p:spPr>
        <p:txBody>
          <a:bodyPr wrap="square">
            <a:spAutoFit/>
          </a:bodyPr>
          <a:lstStyle/>
          <a:p>
            <a:pPr lvl="0" algn="just">
              <a:lnSpc>
                <a:spcPct val="150000"/>
              </a:lnSpc>
            </a:pPr>
            <a:r>
              <a:rPr lang="es-ES" sz="1800" dirty="0">
                <a:solidFill>
                  <a:schemeClr val="dk1"/>
                </a:solidFill>
                <a:latin typeface="+mn-lt"/>
              </a:rPr>
              <a:t>Adicional a ellos para trabajos específicos en altura mayor a 1.80 metros se debe utilizar:</a:t>
            </a:r>
          </a:p>
          <a:p>
            <a:pPr lvl="0" algn="just">
              <a:lnSpc>
                <a:spcPct val="150000"/>
              </a:lnSpc>
            </a:pPr>
            <a:endParaRPr lang="es-ES" sz="1800" dirty="0">
              <a:latin typeface="+mn-lt"/>
            </a:endParaRPr>
          </a:p>
          <a:p>
            <a:pPr marL="285750" lvl="0" indent="-285750" algn="just">
              <a:lnSpc>
                <a:spcPct val="150000"/>
              </a:lnSpc>
              <a:buClr>
                <a:schemeClr val="dk1"/>
              </a:buClr>
              <a:buSzPts val="1800"/>
              <a:buFont typeface="Noto Sans Symbols"/>
              <a:buChar char="▪"/>
            </a:pPr>
            <a:r>
              <a:rPr lang="es-ES" sz="1800" dirty="0">
                <a:solidFill>
                  <a:schemeClr val="dk1"/>
                </a:solidFill>
                <a:latin typeface="+mn-lt"/>
              </a:rPr>
              <a:t>Arnés</a:t>
            </a:r>
            <a:endParaRPr lang="es-ES" sz="1800" dirty="0">
              <a:latin typeface="+mn-lt"/>
            </a:endParaRPr>
          </a:p>
          <a:p>
            <a:pPr marL="285750" lvl="0" indent="-285750" algn="just">
              <a:lnSpc>
                <a:spcPct val="150000"/>
              </a:lnSpc>
              <a:buClr>
                <a:schemeClr val="dk1"/>
              </a:buClr>
              <a:buSzPts val="1800"/>
              <a:buFont typeface="Noto Sans Symbols"/>
              <a:buChar char="▪"/>
            </a:pPr>
            <a:r>
              <a:rPr lang="es-ES" sz="1800" dirty="0">
                <a:solidFill>
                  <a:schemeClr val="dk1"/>
                </a:solidFill>
                <a:latin typeface="+mn-lt"/>
              </a:rPr>
              <a:t>Línea de vida, colocados sobre puntos de anclajes fijos. </a:t>
            </a:r>
            <a:endParaRPr lang="es-ES" sz="1800" dirty="0">
              <a:latin typeface="+mn-lt"/>
            </a:endParaRPr>
          </a:p>
          <a:p>
            <a:pPr marL="285750" lvl="0" indent="-285750" algn="just">
              <a:lnSpc>
                <a:spcPct val="150000"/>
              </a:lnSpc>
              <a:buClr>
                <a:schemeClr val="dk1"/>
              </a:buClr>
              <a:buSzPts val="1800"/>
              <a:buFont typeface="Noto Sans Symbols"/>
              <a:buChar char="▪"/>
            </a:pPr>
            <a:r>
              <a:rPr lang="es-ES" sz="1800" dirty="0">
                <a:solidFill>
                  <a:schemeClr val="dk1"/>
                </a:solidFill>
                <a:latin typeface="+mn-lt"/>
              </a:rPr>
              <a:t>Andamios certificados</a:t>
            </a:r>
            <a:endParaRPr lang="es-ES" sz="1800" dirty="0">
              <a:latin typeface="+mn-lt"/>
            </a:endParaRPr>
          </a:p>
        </p:txBody>
      </p:sp>
      <p:pic>
        <p:nvPicPr>
          <p:cNvPr id="10" name="Google Shape;193;p5" descr="Camacol dice que 80 mil obreros podrían perder su trabajo en el Valle |  Empresas | Negocios | Portafolio"/>
          <p:cNvPicPr preferRelativeResize="0"/>
          <p:nvPr/>
        </p:nvPicPr>
        <p:blipFill rotWithShape="1">
          <a:blip r:embed="rId3">
            <a:alphaModFix/>
          </a:blip>
          <a:srcRect/>
          <a:stretch/>
        </p:blipFill>
        <p:spPr>
          <a:xfrm>
            <a:off x="5885410" y="1995324"/>
            <a:ext cx="6011405" cy="4003140"/>
          </a:xfrm>
          <a:prstGeom prst="rect">
            <a:avLst/>
          </a:prstGeom>
          <a:noFill/>
          <a:ln>
            <a:noFill/>
          </a:ln>
        </p:spPr>
      </p:pic>
      <p:sp>
        <p:nvSpPr>
          <p:cNvPr id="7"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r>
              <a:rPr lang="es-ES" sz="18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1"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07688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Configuración de sistemas estructurales</a:t>
            </a:r>
            <a:endParaRPr sz="1200" dirty="0"/>
          </a:p>
        </p:txBody>
      </p:sp>
      <p:grpSp>
        <p:nvGrpSpPr>
          <p:cNvPr id="2" name="Grupo 1"/>
          <p:cNvGrpSpPr/>
          <p:nvPr/>
        </p:nvGrpSpPr>
        <p:grpSpPr>
          <a:xfrm>
            <a:off x="6064689" y="2119745"/>
            <a:ext cx="5664400" cy="4017688"/>
            <a:chOff x="5710182" y="1375679"/>
            <a:chExt cx="6351992" cy="4761754"/>
          </a:xfrm>
        </p:grpSpPr>
        <p:pic>
          <p:nvPicPr>
            <p:cNvPr id="5" name="Google Shape;637;p43"/>
            <p:cNvPicPr preferRelativeResize="0"/>
            <p:nvPr/>
          </p:nvPicPr>
          <p:blipFill rotWithShape="1">
            <a:blip r:embed="rId3">
              <a:alphaModFix/>
            </a:blip>
            <a:srcRect/>
            <a:stretch/>
          </p:blipFill>
          <p:spPr>
            <a:xfrm>
              <a:off x="6096000" y="2102845"/>
              <a:ext cx="4378433" cy="3874779"/>
            </a:xfrm>
            <a:prstGeom prst="rect">
              <a:avLst/>
            </a:prstGeom>
            <a:noFill/>
            <a:ln>
              <a:noFill/>
            </a:ln>
          </p:spPr>
        </p:pic>
        <p:cxnSp>
          <p:nvCxnSpPr>
            <p:cNvPr id="6" name="Google Shape;638;p43"/>
            <p:cNvCxnSpPr/>
            <p:nvPr/>
          </p:nvCxnSpPr>
          <p:spPr>
            <a:xfrm rot="10800000" flipH="1">
              <a:off x="8434498" y="1799215"/>
              <a:ext cx="2039935" cy="1456545"/>
            </a:xfrm>
            <a:prstGeom prst="straightConnector1">
              <a:avLst/>
            </a:prstGeom>
            <a:noFill/>
            <a:ln w="38100" cap="flat" cmpd="sng">
              <a:solidFill>
                <a:srgbClr val="FF0000"/>
              </a:solidFill>
              <a:prstDash val="solid"/>
              <a:miter lim="800000"/>
              <a:headEnd type="none" w="sm" len="sm"/>
              <a:tailEnd type="none" w="sm" len="sm"/>
            </a:ln>
          </p:spPr>
        </p:cxnSp>
        <p:sp>
          <p:nvSpPr>
            <p:cNvPr id="7" name="Google Shape;639;p43"/>
            <p:cNvSpPr/>
            <p:nvPr/>
          </p:nvSpPr>
          <p:spPr>
            <a:xfrm>
              <a:off x="10533473" y="1375679"/>
              <a:ext cx="1406971" cy="680068"/>
            </a:xfrm>
            <a:prstGeom prst="rect">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i="0" u="none" strike="noStrike" cap="none">
                  <a:solidFill>
                    <a:schemeClr val="tx1"/>
                  </a:solidFill>
                  <a:latin typeface="+mn-lt"/>
                  <a:ea typeface="Helvetica Neue"/>
                  <a:cs typeface="Helvetica Neue"/>
                  <a:sym typeface="Helvetica Neue"/>
                </a:rPr>
                <a:t>Acero estructural</a:t>
              </a:r>
              <a:endParaRPr sz="1400" i="0" u="none" strike="noStrike" cap="none">
                <a:solidFill>
                  <a:schemeClr val="tx1"/>
                </a:solidFill>
                <a:latin typeface="+mn-lt"/>
                <a:sym typeface="Arial"/>
              </a:endParaRPr>
            </a:p>
          </p:txBody>
        </p:sp>
        <p:sp>
          <p:nvSpPr>
            <p:cNvPr id="10" name="Google Shape;640;p43"/>
            <p:cNvSpPr/>
            <p:nvPr/>
          </p:nvSpPr>
          <p:spPr>
            <a:xfrm>
              <a:off x="10655203" y="3304287"/>
              <a:ext cx="1406971" cy="610037"/>
            </a:xfrm>
            <a:prstGeom prst="rect">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i="0" u="none" strike="noStrike" cap="none" dirty="0">
                  <a:solidFill>
                    <a:schemeClr val="tx1"/>
                  </a:solidFill>
                  <a:latin typeface="+mn-lt"/>
                  <a:ea typeface="Helvetica Neue"/>
                  <a:cs typeface="Helvetica Neue"/>
                  <a:sym typeface="Helvetica Neue"/>
                </a:rPr>
                <a:t>Muros confinados</a:t>
              </a:r>
              <a:endParaRPr sz="1400" i="0" u="none" strike="noStrike" cap="none" dirty="0">
                <a:solidFill>
                  <a:schemeClr val="tx1"/>
                </a:solidFill>
                <a:latin typeface="+mn-lt"/>
                <a:sym typeface="Arial"/>
              </a:endParaRPr>
            </a:p>
          </p:txBody>
        </p:sp>
        <p:sp>
          <p:nvSpPr>
            <p:cNvPr id="11" name="Google Shape;641;p43"/>
            <p:cNvSpPr/>
            <p:nvPr/>
          </p:nvSpPr>
          <p:spPr>
            <a:xfrm>
              <a:off x="9341025" y="5521037"/>
              <a:ext cx="855302" cy="421591"/>
            </a:xfrm>
            <a:prstGeom prst="rect">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i="0" u="none" strike="noStrike" cap="none" dirty="0">
                  <a:solidFill>
                    <a:schemeClr val="tx1"/>
                  </a:solidFill>
                  <a:latin typeface="+mn-lt"/>
                  <a:ea typeface="Helvetica Neue"/>
                  <a:cs typeface="Helvetica Neue"/>
                  <a:sym typeface="Helvetica Neue"/>
                </a:rPr>
                <a:t>Largo</a:t>
              </a:r>
              <a:endParaRPr sz="1400" i="0" u="none" strike="noStrike" cap="none" dirty="0">
                <a:solidFill>
                  <a:schemeClr val="tx1"/>
                </a:solidFill>
                <a:latin typeface="+mn-lt"/>
                <a:sym typeface="Arial"/>
              </a:endParaRPr>
            </a:p>
          </p:txBody>
        </p:sp>
        <p:cxnSp>
          <p:nvCxnSpPr>
            <p:cNvPr id="12" name="Google Shape;642;p43"/>
            <p:cNvCxnSpPr/>
            <p:nvPr/>
          </p:nvCxnSpPr>
          <p:spPr>
            <a:xfrm rot="10800000" flipH="1">
              <a:off x="8285217" y="4789712"/>
              <a:ext cx="2005497" cy="1347721"/>
            </a:xfrm>
            <a:prstGeom prst="straightConnector1">
              <a:avLst/>
            </a:prstGeom>
            <a:noFill/>
            <a:ln w="38100" cap="flat" cmpd="sng">
              <a:solidFill>
                <a:srgbClr val="FF0000"/>
              </a:solidFill>
              <a:prstDash val="solid"/>
              <a:miter lim="800000"/>
              <a:headEnd type="none" w="sm" len="sm"/>
              <a:tailEnd type="none" w="sm" len="sm"/>
            </a:ln>
          </p:spPr>
        </p:cxnSp>
        <p:cxnSp>
          <p:nvCxnSpPr>
            <p:cNvPr id="13" name="Google Shape;643;p43"/>
            <p:cNvCxnSpPr/>
            <p:nvPr/>
          </p:nvCxnSpPr>
          <p:spPr>
            <a:xfrm>
              <a:off x="6413666" y="5086270"/>
              <a:ext cx="1593445" cy="924102"/>
            </a:xfrm>
            <a:prstGeom prst="straightConnector1">
              <a:avLst/>
            </a:prstGeom>
            <a:noFill/>
            <a:ln w="38100" cap="flat" cmpd="sng">
              <a:solidFill>
                <a:srgbClr val="FF0000"/>
              </a:solidFill>
              <a:prstDash val="solid"/>
              <a:miter lim="800000"/>
              <a:headEnd type="none" w="sm" len="sm"/>
              <a:tailEnd type="none" w="sm" len="sm"/>
            </a:ln>
          </p:spPr>
        </p:cxnSp>
        <p:sp>
          <p:nvSpPr>
            <p:cNvPr id="14" name="Google Shape;644;p43"/>
            <p:cNvSpPr/>
            <p:nvPr/>
          </p:nvSpPr>
          <p:spPr>
            <a:xfrm>
              <a:off x="5710182" y="5479257"/>
              <a:ext cx="843001" cy="463371"/>
            </a:xfrm>
            <a:prstGeom prst="rect">
              <a:avLst/>
            </a:prstGeom>
            <a:solidFill>
              <a:schemeClr val="accent2">
                <a:lumMod val="60000"/>
                <a:lumOff val="4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i="0" u="none" strike="noStrike" cap="none">
                  <a:solidFill>
                    <a:schemeClr val="tx1"/>
                  </a:solidFill>
                  <a:latin typeface="+mn-lt"/>
                  <a:ea typeface="Helvetica Neue"/>
                  <a:cs typeface="Helvetica Neue"/>
                  <a:sym typeface="Helvetica Neue"/>
                </a:rPr>
                <a:t>Ancho</a:t>
              </a:r>
              <a:endParaRPr sz="1400" i="0" u="none" strike="noStrike" cap="none">
                <a:solidFill>
                  <a:schemeClr val="tx1"/>
                </a:solidFill>
                <a:latin typeface="+mn-lt"/>
                <a:sym typeface="Arial"/>
              </a:endParaRPr>
            </a:p>
          </p:txBody>
        </p:sp>
        <p:cxnSp>
          <p:nvCxnSpPr>
            <p:cNvPr id="15" name="Google Shape;645;p43"/>
            <p:cNvCxnSpPr>
              <a:endCxn id="10" idx="1"/>
            </p:cNvCxnSpPr>
            <p:nvPr/>
          </p:nvCxnSpPr>
          <p:spPr>
            <a:xfrm>
              <a:off x="9720103" y="3156746"/>
              <a:ext cx="935100" cy="452559"/>
            </a:xfrm>
            <a:prstGeom prst="straightConnector1">
              <a:avLst/>
            </a:prstGeom>
            <a:noFill/>
            <a:ln w="38100" cap="flat" cmpd="sng">
              <a:solidFill>
                <a:srgbClr val="FF0000"/>
              </a:solidFill>
              <a:prstDash val="solid"/>
              <a:miter lim="800000"/>
              <a:headEnd type="none" w="sm" len="sm"/>
              <a:tailEnd type="none" w="sm" len="sm"/>
            </a:ln>
          </p:spPr>
        </p:cxnSp>
        <p:cxnSp>
          <p:nvCxnSpPr>
            <p:cNvPr id="16" name="Google Shape;646;p43"/>
            <p:cNvCxnSpPr>
              <a:endCxn id="7" idx="1"/>
            </p:cNvCxnSpPr>
            <p:nvPr/>
          </p:nvCxnSpPr>
          <p:spPr>
            <a:xfrm rot="10800000" flipH="1">
              <a:off x="10290773" y="1715713"/>
              <a:ext cx="242700" cy="1191900"/>
            </a:xfrm>
            <a:prstGeom prst="straightConnector1">
              <a:avLst/>
            </a:prstGeom>
            <a:noFill/>
            <a:ln w="38100" cap="flat" cmpd="sng">
              <a:solidFill>
                <a:srgbClr val="FF0000"/>
              </a:solidFill>
              <a:prstDash val="solid"/>
              <a:miter lim="800000"/>
              <a:headEnd type="none" w="sm" len="sm"/>
              <a:tailEnd type="none" w="sm" len="sm"/>
            </a:ln>
          </p:spPr>
        </p:cxnSp>
      </p:grpSp>
      <p:sp>
        <p:nvSpPr>
          <p:cNvPr id="4" name="Rectángulo 3"/>
          <p:cNvSpPr/>
          <p:nvPr/>
        </p:nvSpPr>
        <p:spPr>
          <a:xfrm>
            <a:off x="232560" y="2119745"/>
            <a:ext cx="5143004" cy="2169825"/>
          </a:xfrm>
          <a:prstGeom prst="rect">
            <a:avLst/>
          </a:prstGeom>
        </p:spPr>
        <p:txBody>
          <a:bodyPr wrap="square">
            <a:spAutoFit/>
          </a:bodyPr>
          <a:lstStyle/>
          <a:p>
            <a:pPr lvl="0" algn="just">
              <a:lnSpc>
                <a:spcPct val="150000"/>
              </a:lnSpc>
              <a:buSzPts val="1800"/>
            </a:pPr>
            <a:r>
              <a:rPr lang="es-ES" sz="1800" dirty="0">
                <a:solidFill>
                  <a:schemeClr val="dk1"/>
                </a:solidFill>
                <a:latin typeface="+mn-lt"/>
                <a:ea typeface="Helvetica Neue"/>
                <a:cs typeface="Helvetica Neue"/>
                <a:sym typeface="Helvetica Neue"/>
              </a:rPr>
              <a:t>Por otro lado, sobre el reforzamiento de edificaciones de albañilería confinada, se debe utilizar los perfiles de acero estructural, en zonas donde se identifiquen deficiencias de columnas o vigas de concreto armado.</a:t>
            </a:r>
            <a:endParaRPr lang="es-ES" dirty="0">
              <a:latin typeface="+mn-lt"/>
            </a:endParaRPr>
          </a:p>
        </p:txBody>
      </p:sp>
      <p:sp>
        <p:nvSpPr>
          <p:cNvPr id="19" name="Google Shape;161;p6">
            <a:extLst>
              <a:ext uri="{FF2B5EF4-FFF2-40B4-BE49-F238E27FC236}">
                <a16:creationId xmlns:a16="http://schemas.microsoft.com/office/drawing/2014/main" id="{7395D35A-082A-47D1-BCC4-0734BAA4FD6F}"/>
              </a:ext>
            </a:extLst>
          </p:cNvPr>
          <p:cNvSpPr txBox="1"/>
          <p:nvPr/>
        </p:nvSpPr>
        <p:spPr>
          <a:xfrm flipH="1">
            <a:off x="269590" y="154142"/>
            <a:ext cx="11826982" cy="338514"/>
          </a:xfrm>
          <a:prstGeom prst="rect">
            <a:avLst/>
          </a:prstGeom>
          <a:noFill/>
          <a:ln>
            <a:noFill/>
          </a:ln>
        </p:spPr>
        <p:txBody>
          <a:bodyPr spcFirstLastPara="1" wrap="square" lIns="91425" tIns="45700" rIns="91425" bIns="45700" anchor="t" anchorCtr="0">
            <a:spAutoFit/>
          </a:bodyPr>
          <a:lstStyle/>
          <a:p>
            <a:pPr algn="ctr"/>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1" name="Google Shape;115;p4">
            <a:extLst>
              <a:ext uri="{FF2B5EF4-FFF2-40B4-BE49-F238E27FC236}">
                <a16:creationId xmlns:a16="http://schemas.microsoft.com/office/drawing/2014/main" id="{D2D91FF3-22FF-4DDF-8B3A-B6CABFB2CBE1}"/>
              </a:ext>
            </a:extLst>
          </p:cNvPr>
          <p:cNvSpPr/>
          <p:nvPr/>
        </p:nvSpPr>
        <p:spPr>
          <a:xfrm>
            <a:off x="141169" y="523433"/>
            <a:ext cx="11868319" cy="338514"/>
          </a:xfrm>
          <a:prstGeom prst="rect">
            <a:avLst/>
          </a:prstGeom>
          <a:noFill/>
          <a:ln>
            <a:noFill/>
          </a:ln>
        </p:spPr>
        <p:txBody>
          <a:bodyPr spcFirstLastPara="1" wrap="square" lIns="91425" tIns="45700" rIns="91425" bIns="45700" anchor="t" anchorCtr="0">
            <a:spAutoFit/>
          </a:bodyPr>
          <a:lstStyle/>
          <a:p>
            <a:pPr lvl="0" algn="ctr"/>
            <a:r>
              <a:rPr lang="es-PE" sz="1600" b="1" dirty="0">
                <a:solidFill>
                  <a:schemeClr val="bg1">
                    <a:lumMod val="50000"/>
                  </a:schemeClr>
                </a:solidFill>
                <a:latin typeface="Calibri" panose="020F0502020204030204" pitchFamily="34" charset="0"/>
                <a:cs typeface="Calibri" panose="020F0502020204030204" pitchFamily="34" charset="0"/>
              </a:rPr>
              <a:t>Sesión 2: </a:t>
            </a:r>
            <a:r>
              <a:rPr lang="es-ES" sz="1600" dirty="0">
                <a:solidFill>
                  <a:schemeClr val="bg1">
                    <a:lumMod val="50000"/>
                  </a:schemeClr>
                </a:solidFill>
                <a:latin typeface="Calibri" panose="020F0502020204030204" pitchFamily="34" charset="0"/>
                <a:cs typeface="Calibri" panose="020F0502020204030204" pitchFamily="34" charset="0"/>
              </a:rPr>
              <a:t>Configuración estructural de una vivienda de albañilería confinada, según el RNE E-070</a:t>
            </a:r>
          </a:p>
        </p:txBody>
      </p:sp>
    </p:spTree>
    <p:extLst>
      <p:ext uri="{BB962C8B-B14F-4D97-AF65-F5344CB8AC3E}">
        <p14:creationId xmlns:p14="http://schemas.microsoft.com/office/powerpoint/2010/main" val="2330755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5" name="Rectángulo 4"/>
          <p:cNvSpPr/>
          <p:nvPr/>
        </p:nvSpPr>
        <p:spPr>
          <a:xfrm>
            <a:off x="0" y="3674225"/>
            <a:ext cx="12192000" cy="74524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6" name="Google Shape;100;p2"/>
          <p:cNvSpPr txBox="1"/>
          <p:nvPr/>
        </p:nvSpPr>
        <p:spPr>
          <a:xfrm>
            <a:off x="325439" y="3754460"/>
            <a:ext cx="8267749" cy="5847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PE" sz="3200" b="1" i="0" u="none" strike="noStrike" cap="none" dirty="0">
                <a:solidFill>
                  <a:schemeClr val="tx1"/>
                </a:solidFill>
                <a:latin typeface="Arial"/>
                <a:ea typeface="Arial"/>
                <a:cs typeface="Arial"/>
                <a:sym typeface="Arial"/>
              </a:rPr>
              <a:t>SESIÓN N° 03</a:t>
            </a:r>
            <a:endParaRPr sz="3200" b="1" i="0" u="none" strike="noStrike" cap="none" dirty="0">
              <a:solidFill>
                <a:schemeClr val="tx1"/>
              </a:solidFill>
              <a:latin typeface="Arial"/>
              <a:ea typeface="Arial"/>
              <a:cs typeface="Arial"/>
              <a:sym typeface="Arial"/>
            </a:endParaRPr>
          </a:p>
        </p:txBody>
      </p:sp>
      <p:sp>
        <p:nvSpPr>
          <p:cNvPr id="8" name="Google Shape;101;p2"/>
          <p:cNvSpPr txBox="1"/>
          <p:nvPr/>
        </p:nvSpPr>
        <p:spPr>
          <a:xfrm>
            <a:off x="325439" y="4499706"/>
            <a:ext cx="11445383"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PE" sz="2400" b="1" dirty="0">
                <a:solidFill>
                  <a:schemeClr val="tx1">
                    <a:lumMod val="50000"/>
                    <a:lumOff val="50000"/>
                  </a:schemeClr>
                </a:solidFill>
              </a:rPr>
              <a:t>PROCESO CONSTRUCTIVO DE MUROS DE ALBAÑILERÍA CONFINADA</a:t>
            </a:r>
            <a:endParaRPr sz="2400" dirty="0">
              <a:solidFill>
                <a:schemeClr val="tx1">
                  <a:lumMod val="50000"/>
                  <a:lumOff val="50000"/>
                </a:schemeClr>
              </a:solidFill>
            </a:endParaRPr>
          </a:p>
        </p:txBody>
      </p:sp>
    </p:spTree>
    <p:extLst>
      <p:ext uri="{BB962C8B-B14F-4D97-AF65-F5344CB8AC3E}">
        <p14:creationId xmlns:p14="http://schemas.microsoft.com/office/powerpoint/2010/main" val="971938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¿Qué malas prácticas identificas en las imágenes?</a:t>
            </a:r>
          </a:p>
        </p:txBody>
      </p:sp>
      <p:sp>
        <p:nvSpPr>
          <p:cNvPr id="9"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8"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316190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5" name="Google Shape;154;p98" descr="Imagen que contiene edificio&#10;&#10;Descripción generada con confianza alta"/>
          <p:cNvPicPr preferRelativeResize="0"/>
          <p:nvPr/>
        </p:nvPicPr>
        <p:blipFill rotWithShape="1">
          <a:blip r:embed="rId3">
            <a:alphaModFix/>
          </a:blip>
          <a:srcRect/>
          <a:stretch/>
        </p:blipFill>
        <p:spPr>
          <a:xfrm rot="5400000">
            <a:off x="3420498" y="1397629"/>
            <a:ext cx="5210302" cy="4631381"/>
          </a:xfrm>
          <a:prstGeom prst="rect">
            <a:avLst/>
          </a:prstGeom>
          <a:noFill/>
          <a:ln>
            <a:noFill/>
          </a:ln>
        </p:spPr>
      </p:pic>
      <p:pic>
        <p:nvPicPr>
          <p:cNvPr id="21" name="Picture 2" descr="Ilustración de signo de mano en blanco y negro, dedo índice apuntando,  puntero dedo s, texto, mano png | PNGEgg"/>
          <p:cNvPicPr>
            <a:picLocks noChangeAspect="1" noChangeArrowheads="1"/>
          </p:cNvPicPr>
          <p:nvPr/>
        </p:nvPicPr>
        <p:blipFill rotWithShape="1">
          <a:blip r:embed="rId4">
            <a:extLst>
              <a:ext uri="{28A0092B-C50C-407E-A947-70E740481C1C}">
                <a14:useLocalDpi xmlns:a14="http://schemas.microsoft.com/office/drawing/2010/main" val="0"/>
              </a:ext>
            </a:extLst>
          </a:blip>
          <a:srcRect l="19579" r="22640"/>
          <a:stretch/>
        </p:blipFill>
        <p:spPr bwMode="auto">
          <a:xfrm rot="7701114">
            <a:off x="4863827" y="2356130"/>
            <a:ext cx="584188" cy="670648"/>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2961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6" name="Imagen 5" descr="Imagen que contiene edificio, ladrillo, exterior, pared&#10;&#10;Descripción generada con confianza muy alta">
            <a:extLst>
              <a:ext uri="{FF2B5EF4-FFF2-40B4-BE49-F238E27FC236}">
                <a16:creationId xmlns:a16="http://schemas.microsoft.com/office/drawing/2014/main" id="{4FD5308B-B62A-493F-83E3-6871EDB8B1BB}"/>
              </a:ext>
            </a:extLst>
          </p:cNvPr>
          <p:cNvPicPr>
            <a:picLocks noChangeAspect="1"/>
          </p:cNvPicPr>
          <p:nvPr/>
        </p:nvPicPr>
        <p:blipFill rotWithShape="1">
          <a:blip r:embed="rId3">
            <a:extLst>
              <a:ext uri="{28A0092B-C50C-407E-A947-70E740481C1C}">
                <a14:useLocalDpi xmlns:a14="http://schemas.microsoft.com/office/drawing/2010/main" val="0"/>
              </a:ext>
            </a:extLst>
          </a:blip>
          <a:srcRect r="5808" b="12912"/>
          <a:stretch/>
        </p:blipFill>
        <p:spPr>
          <a:xfrm>
            <a:off x="1514616" y="1108168"/>
            <a:ext cx="9121424" cy="5130801"/>
          </a:xfrm>
          <a:prstGeom prst="rect">
            <a:avLst/>
          </a:prstGeom>
        </p:spPr>
      </p:pic>
      <p:pic>
        <p:nvPicPr>
          <p:cNvPr id="7" name="Picture 2" descr="Ilustración de signo de mano en blanco y negro, dedo índice apuntando,  puntero dedo s, texto, mano png | PNGEgg"/>
          <p:cNvPicPr>
            <a:picLocks noChangeAspect="1" noChangeArrowheads="1"/>
          </p:cNvPicPr>
          <p:nvPr/>
        </p:nvPicPr>
        <p:blipFill rotWithShape="1">
          <a:blip r:embed="rId4">
            <a:extLst>
              <a:ext uri="{28A0092B-C50C-407E-A947-70E740481C1C}">
                <a14:useLocalDpi xmlns:a14="http://schemas.microsoft.com/office/drawing/2010/main" val="0"/>
              </a:ext>
            </a:extLst>
          </a:blip>
          <a:srcRect l="19579" r="22640"/>
          <a:stretch/>
        </p:blipFill>
        <p:spPr bwMode="auto">
          <a:xfrm rot="7701114">
            <a:off x="3159717" y="2463986"/>
            <a:ext cx="584188" cy="6706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lustración de signo de mano en blanco y negro, dedo índice apuntando,  puntero dedo s, texto, mano png | PNGEgg"/>
          <p:cNvPicPr>
            <a:picLocks noChangeAspect="1" noChangeArrowheads="1"/>
          </p:cNvPicPr>
          <p:nvPr/>
        </p:nvPicPr>
        <p:blipFill rotWithShape="1">
          <a:blip r:embed="rId4">
            <a:extLst>
              <a:ext uri="{28A0092B-C50C-407E-A947-70E740481C1C}">
                <a14:useLocalDpi xmlns:a14="http://schemas.microsoft.com/office/drawing/2010/main" val="0"/>
              </a:ext>
            </a:extLst>
          </a:blip>
          <a:srcRect l="19579" r="22640"/>
          <a:stretch/>
        </p:blipFill>
        <p:spPr bwMode="auto">
          <a:xfrm rot="14495885">
            <a:off x="8770807" y="983415"/>
            <a:ext cx="584188" cy="670648"/>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4"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79859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6" name="object 4">
            <a:extLst>
              <a:ext uri="{FF2B5EF4-FFF2-40B4-BE49-F238E27FC236}">
                <a16:creationId xmlns:a16="http://schemas.microsoft.com/office/drawing/2014/main" id="{2B1BD890-3551-4C50-8E84-F7DB6688156E}"/>
              </a:ext>
            </a:extLst>
          </p:cNvPr>
          <p:cNvSpPr/>
          <p:nvPr/>
        </p:nvSpPr>
        <p:spPr>
          <a:xfrm>
            <a:off x="1604916" y="983473"/>
            <a:ext cx="8982162" cy="5172056"/>
          </a:xfrm>
          <a:prstGeom prst="rect">
            <a:avLst/>
          </a:prstGeom>
          <a:blipFill>
            <a:blip r:embed="rId3" cstate="print"/>
            <a:stretch>
              <a:fillRect/>
            </a:stretch>
          </a:blipFill>
        </p:spPr>
        <p:txBody>
          <a:bodyPr wrap="square" lIns="0" tIns="0" rIns="0" bIns="0" rtlCol="0"/>
          <a:lstStyle/>
          <a:p>
            <a:endParaRP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3319201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Trabajo Grupal</a:t>
            </a: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4283376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4" name="Rectángulo redondeado 3"/>
          <p:cNvSpPr/>
          <p:nvPr/>
        </p:nvSpPr>
        <p:spPr>
          <a:xfrm>
            <a:off x="271054" y="2268845"/>
            <a:ext cx="7710773" cy="3557647"/>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5"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pic>
        <p:nvPicPr>
          <p:cNvPr id="6" name="Picture 2" descr="Iconos De Equipo, El Trabajo En Equipo, Negocio imagen png - imagen  transparente descarga gratuita"/>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08;p3"/>
          <p:cNvSpPr txBox="1"/>
          <p:nvPr/>
        </p:nvSpPr>
        <p:spPr>
          <a:xfrm>
            <a:off x="867103" y="1315277"/>
            <a:ext cx="9823064"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4000"/>
              <a:buFont typeface="Arial"/>
              <a:buNone/>
            </a:pPr>
            <a:r>
              <a:rPr lang="es-ES" sz="2000" b="1" i="0" u="none" strike="noStrike" cap="none" dirty="0">
                <a:solidFill>
                  <a:schemeClr val="bg1"/>
                </a:solidFill>
                <a:latin typeface="Arial"/>
                <a:ea typeface="Arial"/>
                <a:cs typeface="Arial"/>
                <a:sym typeface="Arial"/>
              </a:rPr>
              <a:t>Trabajo Grupal: </a:t>
            </a:r>
            <a:r>
              <a:rPr lang="es-ES" sz="2000" i="0" u="none" strike="noStrike" cap="none" dirty="0">
                <a:solidFill>
                  <a:schemeClr val="bg1"/>
                </a:solidFill>
                <a:latin typeface="Arial"/>
                <a:ea typeface="Arial"/>
                <a:cs typeface="Arial"/>
                <a:sym typeface="Arial"/>
              </a:rPr>
              <a:t>Armando muros</a:t>
            </a:r>
          </a:p>
        </p:txBody>
      </p:sp>
      <p:sp>
        <p:nvSpPr>
          <p:cNvPr id="10" name="Google Shape;108;p3"/>
          <p:cNvSpPr txBox="1"/>
          <p:nvPr/>
        </p:nvSpPr>
        <p:spPr>
          <a:xfrm>
            <a:off x="1189271" y="2441372"/>
            <a:ext cx="1956760" cy="507791"/>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800" b="1" i="0" u="none" strike="noStrike" cap="none" dirty="0">
                <a:solidFill>
                  <a:schemeClr val="tx1"/>
                </a:solidFill>
                <a:sym typeface="Arial"/>
              </a:rPr>
              <a:t>Materiales:</a:t>
            </a:r>
          </a:p>
        </p:txBody>
      </p:sp>
      <p:sp>
        <p:nvSpPr>
          <p:cNvPr id="11" name="Google Shape;108;p3"/>
          <p:cNvSpPr txBox="1"/>
          <p:nvPr/>
        </p:nvSpPr>
        <p:spPr>
          <a:xfrm>
            <a:off x="515004" y="3055728"/>
            <a:ext cx="3821469" cy="2169784"/>
          </a:xfrm>
          <a:prstGeom prst="rect">
            <a:avLst/>
          </a:prstGeom>
          <a:noFill/>
          <a:ln>
            <a:noFill/>
          </a:ln>
        </p:spPr>
        <p:txBody>
          <a:bodyPr spcFirstLastPara="1" wrap="square" lIns="91425" tIns="45700" rIns="91425" bIns="45700" anchor="t" anchorCtr="0">
            <a:spAutoFit/>
          </a:bodyPr>
          <a:lstStyle/>
          <a:p>
            <a:pPr marL="285750" lvl="0" indent="-285750">
              <a:lnSpc>
                <a:spcPct val="150000"/>
              </a:lnSpc>
              <a:buSzPct val="100000"/>
              <a:buFontTx/>
              <a:buChar char="-"/>
            </a:pPr>
            <a:r>
              <a:rPr lang="es-PE" sz="1800" dirty="0">
                <a:solidFill>
                  <a:schemeClr val="tx1"/>
                </a:solidFill>
                <a:latin typeface="+mn-lt"/>
                <a:cs typeface="Calibri" panose="020F0502020204030204" pitchFamily="34" charset="0"/>
              </a:rPr>
              <a:t>1 bandeja móvil</a:t>
            </a:r>
          </a:p>
          <a:p>
            <a:pPr marL="285750" lvl="0" indent="-285750">
              <a:lnSpc>
                <a:spcPct val="150000"/>
              </a:lnSpc>
              <a:buSzPct val="100000"/>
              <a:buFontTx/>
              <a:buChar char="-"/>
            </a:pPr>
            <a:r>
              <a:rPr lang="es-PE" sz="1800" dirty="0">
                <a:solidFill>
                  <a:schemeClr val="tx1"/>
                </a:solidFill>
                <a:latin typeface="+mn-lt"/>
                <a:cs typeface="Calibri" panose="020F0502020204030204" pitchFamily="34" charset="0"/>
              </a:rPr>
              <a:t>20 ladrillos pequeños por grupo</a:t>
            </a:r>
          </a:p>
          <a:p>
            <a:pPr marL="285750" lvl="0" indent="-285750">
              <a:lnSpc>
                <a:spcPct val="150000"/>
              </a:lnSpc>
              <a:buSzPct val="100000"/>
              <a:buFontTx/>
              <a:buChar char="-"/>
            </a:pPr>
            <a:r>
              <a:rPr lang="es-PE" sz="1800" dirty="0">
                <a:solidFill>
                  <a:schemeClr val="tx1"/>
                </a:solidFill>
                <a:latin typeface="+mn-lt"/>
                <a:cs typeface="Calibri" panose="020F0502020204030204" pitchFamily="34" charset="0"/>
              </a:rPr>
              <a:t>1 nivel de mano</a:t>
            </a:r>
          </a:p>
          <a:p>
            <a:pPr marL="285750" lvl="0" indent="-285750">
              <a:lnSpc>
                <a:spcPct val="150000"/>
              </a:lnSpc>
              <a:buSzPct val="100000"/>
              <a:buFontTx/>
              <a:buChar char="-"/>
            </a:pPr>
            <a:r>
              <a:rPr lang="es-PE" sz="1800" dirty="0">
                <a:solidFill>
                  <a:schemeClr val="tx1"/>
                </a:solidFill>
                <a:latin typeface="+mn-lt"/>
                <a:cs typeface="Calibri" panose="020F0502020204030204" pitchFamily="34" charset="0"/>
              </a:rPr>
              <a:t>1 plomada</a:t>
            </a:r>
          </a:p>
          <a:p>
            <a:pPr marL="285750" lvl="0" indent="-285750">
              <a:lnSpc>
                <a:spcPct val="150000"/>
              </a:lnSpc>
              <a:buSzPct val="100000"/>
              <a:buFontTx/>
              <a:buChar char="-"/>
            </a:pPr>
            <a:r>
              <a:rPr lang="es-PE" sz="1800" dirty="0">
                <a:solidFill>
                  <a:schemeClr val="tx1"/>
                </a:solidFill>
                <a:latin typeface="+mn-lt"/>
                <a:cs typeface="Calibri" panose="020F0502020204030204" pitchFamily="34" charset="0"/>
              </a:rPr>
              <a:t>1 cordel</a:t>
            </a:r>
          </a:p>
        </p:txBody>
      </p:sp>
      <p:pic>
        <p:nvPicPr>
          <p:cNvPr id="12" name="Picture 8" descr="Icono Diseño, lápiz, regla, grid, guía Gratis de Free Set Color Out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89" y="2416297"/>
            <a:ext cx="491627" cy="49162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4468201" y="3055728"/>
            <a:ext cx="3214254" cy="2585323"/>
          </a:xfrm>
          <a:prstGeom prst="rect">
            <a:avLst/>
          </a:prstGeom>
        </p:spPr>
        <p:txBody>
          <a:bodyPr wrap="square">
            <a:spAutoFit/>
          </a:bodyPr>
          <a:lstStyle/>
          <a:p>
            <a:pPr marL="285750" lvl="0" indent="-285750">
              <a:lnSpc>
                <a:spcPct val="150000"/>
              </a:lnSpc>
              <a:buSzPct val="100000"/>
              <a:buFontTx/>
              <a:buChar char="-"/>
            </a:pPr>
            <a:r>
              <a:rPr lang="es-PE" sz="1800" dirty="0">
                <a:solidFill>
                  <a:schemeClr val="tx1"/>
                </a:solidFill>
                <a:latin typeface="+mn-lt"/>
                <a:cs typeface="Calibri" panose="020F0502020204030204" pitchFamily="34" charset="0"/>
              </a:rPr>
              <a:t>1 recipiente de 100 ml. </a:t>
            </a:r>
          </a:p>
          <a:p>
            <a:pPr marL="285750" lvl="0" indent="-285750">
              <a:lnSpc>
                <a:spcPct val="150000"/>
              </a:lnSpc>
              <a:buSzPct val="100000"/>
              <a:buFontTx/>
              <a:buChar char="-"/>
            </a:pPr>
            <a:r>
              <a:rPr lang="es-PE" sz="1800" dirty="0">
                <a:solidFill>
                  <a:schemeClr val="tx1"/>
                </a:solidFill>
                <a:latin typeface="+mn-lt"/>
                <a:cs typeface="Calibri" panose="020F0502020204030204" pitchFamily="34" charset="0"/>
              </a:rPr>
              <a:t>1 recipiente de 500 ml.  </a:t>
            </a:r>
          </a:p>
          <a:p>
            <a:pPr marL="285750" lvl="0" indent="-285750">
              <a:lnSpc>
                <a:spcPct val="150000"/>
              </a:lnSpc>
              <a:buSzPct val="100000"/>
              <a:buFontTx/>
              <a:buChar char="-"/>
            </a:pPr>
            <a:r>
              <a:rPr lang="es-PE" sz="1800" dirty="0">
                <a:solidFill>
                  <a:schemeClr val="tx1"/>
                </a:solidFill>
                <a:latin typeface="+mn-lt"/>
                <a:cs typeface="Calibri" panose="020F0502020204030204" pitchFamily="34" charset="0"/>
              </a:rPr>
              <a:t>1 recipiente de 1000 ml. </a:t>
            </a:r>
          </a:p>
          <a:p>
            <a:pPr marL="285750" lvl="0" indent="-285750">
              <a:lnSpc>
                <a:spcPct val="150000"/>
              </a:lnSpc>
              <a:buSzPct val="100000"/>
              <a:buFontTx/>
              <a:buChar char="-"/>
            </a:pPr>
            <a:r>
              <a:rPr lang="es-PE" sz="1800" dirty="0">
                <a:solidFill>
                  <a:schemeClr val="tx1"/>
                </a:solidFill>
                <a:latin typeface="+mn-lt"/>
                <a:cs typeface="Calibri" panose="020F0502020204030204" pitchFamily="34" charset="0"/>
              </a:rPr>
              <a:t>5kg de arena gruesa</a:t>
            </a:r>
          </a:p>
          <a:p>
            <a:pPr marL="285750" lvl="0" indent="-285750">
              <a:lnSpc>
                <a:spcPct val="150000"/>
              </a:lnSpc>
              <a:buSzPct val="100000"/>
              <a:buFontTx/>
              <a:buChar char="-"/>
            </a:pPr>
            <a:r>
              <a:rPr lang="es-PE" sz="1800" dirty="0">
                <a:solidFill>
                  <a:schemeClr val="tx1"/>
                </a:solidFill>
                <a:latin typeface="+mn-lt"/>
                <a:cs typeface="Calibri" panose="020F0502020204030204" pitchFamily="34" charset="0"/>
              </a:rPr>
              <a:t>1kg de cemento </a:t>
            </a:r>
          </a:p>
          <a:p>
            <a:pPr marL="285750" lvl="0" indent="-285750">
              <a:lnSpc>
                <a:spcPct val="150000"/>
              </a:lnSpc>
              <a:buSzPct val="100000"/>
              <a:buFontTx/>
              <a:buChar char="-"/>
            </a:pPr>
            <a:r>
              <a:rPr lang="es-PE" sz="1800" dirty="0">
                <a:solidFill>
                  <a:schemeClr val="tx1"/>
                </a:solidFill>
                <a:latin typeface="+mn-lt"/>
                <a:cs typeface="Calibri" panose="020F0502020204030204" pitchFamily="34" charset="0"/>
              </a:rPr>
              <a:t>Agua</a:t>
            </a:r>
          </a:p>
        </p:txBody>
      </p:sp>
      <p:sp>
        <p:nvSpPr>
          <p:cNvPr id="22" name="Rectángulo redondeado 21"/>
          <p:cNvSpPr/>
          <p:nvPr/>
        </p:nvSpPr>
        <p:spPr>
          <a:xfrm>
            <a:off x="8287670" y="2268845"/>
            <a:ext cx="3624349" cy="1066598"/>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23" name="Picture 2" descr="Vector Transparente PNG Y SVG De Icono De Trazo De Maleta De Ceja"/>
          <p:cNvPicPr>
            <a:picLocks noChangeAspect="1" noChangeArrowheads="1"/>
          </p:cNvPicPr>
          <p:nvPr/>
        </p:nvPicPr>
        <p:blipFill rotWithShape="1">
          <a:blip r:embed="rId5">
            <a:extLst>
              <a:ext uri="{28A0092B-C50C-407E-A947-70E740481C1C}">
                <a14:useLocalDpi xmlns:a14="http://schemas.microsoft.com/office/drawing/2010/main" val="0"/>
              </a:ext>
            </a:extLst>
          </a:blip>
          <a:srcRect t="15962" b="10964"/>
          <a:stretch/>
        </p:blipFill>
        <p:spPr bwMode="auto">
          <a:xfrm>
            <a:off x="8584422" y="2516561"/>
            <a:ext cx="614652" cy="520147"/>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108;p3"/>
          <p:cNvSpPr txBox="1"/>
          <p:nvPr/>
        </p:nvSpPr>
        <p:spPr>
          <a:xfrm>
            <a:off x="9310116" y="2604241"/>
            <a:ext cx="2052073" cy="369291"/>
          </a:xfrm>
          <a:prstGeom prst="rect">
            <a:avLst/>
          </a:prstGeom>
          <a:noFill/>
          <a:ln>
            <a:noFill/>
          </a:ln>
        </p:spPr>
        <p:txBody>
          <a:bodyPr spcFirstLastPara="1" wrap="square" lIns="91425" tIns="45700" rIns="91425" bIns="45700" anchor="t" anchorCtr="0">
            <a:spAutoFit/>
          </a:bodyPr>
          <a:lstStyle/>
          <a:p>
            <a:pPr lvl="0" algn="just"/>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Maleta Construya</a:t>
            </a:r>
          </a:p>
        </p:txBody>
      </p:sp>
      <p:sp>
        <p:nvSpPr>
          <p:cNvPr id="25" name="Rectángulo redondeado 24"/>
          <p:cNvSpPr/>
          <p:nvPr/>
        </p:nvSpPr>
        <p:spPr>
          <a:xfrm>
            <a:off x="8294141" y="3468044"/>
            <a:ext cx="3617878" cy="83751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6" name="Google Shape;108;p3"/>
          <p:cNvSpPr txBox="1"/>
          <p:nvPr/>
        </p:nvSpPr>
        <p:spPr>
          <a:xfrm>
            <a:off x="9345120" y="3569068"/>
            <a:ext cx="2455377" cy="646290"/>
          </a:xfrm>
          <a:prstGeom prst="rect">
            <a:avLst/>
          </a:prstGeom>
          <a:noFill/>
          <a:ln>
            <a:noFill/>
          </a:ln>
        </p:spPr>
        <p:txBody>
          <a:bodyPr spcFirstLastPara="1" wrap="square" lIns="91425" tIns="45700" rIns="91425" bIns="45700" anchor="t" anchorCtr="0">
            <a:spAutoFit/>
          </a:bodyPr>
          <a:lstStyle/>
          <a:p>
            <a:pPr lvl="0"/>
            <a:r>
              <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rPr>
              <a:t>Guía del Participante Pg. </a:t>
            </a: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42</a:t>
            </a:r>
            <a:endParaRPr lang="es-PE" sz="1800" u="none" strike="noStrike"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7" name="Imagen 26"/>
          <p:cNvPicPr>
            <a:picLocks noChangeAspect="1"/>
          </p:cNvPicPr>
          <p:nvPr/>
        </p:nvPicPr>
        <p:blipFill>
          <a:blip r:embed="rId6"/>
          <a:stretch>
            <a:fillRect/>
          </a:stretch>
        </p:blipFill>
        <p:spPr>
          <a:xfrm>
            <a:off x="8674902" y="3569068"/>
            <a:ext cx="433691" cy="585926"/>
          </a:xfrm>
          <a:prstGeom prst="rect">
            <a:avLst/>
          </a:prstGeom>
        </p:spPr>
      </p:pic>
      <p:sp>
        <p:nvSpPr>
          <p:cNvPr id="20"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1"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739033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5" name="Google Shape;107;p3">
            <a:extLst>
              <a:ext uri="{FF2B5EF4-FFF2-40B4-BE49-F238E27FC236}">
                <a16:creationId xmlns:a16="http://schemas.microsoft.com/office/drawing/2014/main" id="{BAF1249D-18C2-4802-BF2E-B40C5EF3F894}"/>
              </a:ext>
            </a:extLst>
          </p:cNvPr>
          <p:cNvSpPr/>
          <p:nvPr/>
        </p:nvSpPr>
        <p:spPr>
          <a:xfrm>
            <a:off x="0" y="1130611"/>
            <a:ext cx="12192000" cy="690825"/>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pic>
        <p:nvPicPr>
          <p:cNvPr id="6" name="Picture 2" descr="Iconos De Equipo, El Trabajo En Equipo, Negocio imagen png - imagen  transparente descarga gratuita"/>
          <p:cNvPicPr>
            <a:picLocks noChangeAspect="1" noChangeArrowheads="1"/>
          </p:cNvPicPr>
          <p:nvPr/>
        </p:nvPicPr>
        <p:blipFill rotWithShape="1">
          <a:blip r:embed="rId3">
            <a:extLst>
              <a:ext uri="{28A0092B-C50C-407E-A947-70E740481C1C}">
                <a14:useLocalDpi xmlns:a14="http://schemas.microsoft.com/office/drawing/2010/main" val="0"/>
              </a:ext>
            </a:extLst>
          </a:blip>
          <a:srcRect l="20433" r="20425"/>
          <a:stretch/>
        </p:blipFill>
        <p:spPr bwMode="auto">
          <a:xfrm>
            <a:off x="346841" y="1207146"/>
            <a:ext cx="520262" cy="5082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08;p3"/>
          <p:cNvSpPr txBox="1"/>
          <p:nvPr/>
        </p:nvSpPr>
        <p:spPr>
          <a:xfrm>
            <a:off x="867103" y="1315277"/>
            <a:ext cx="9823064" cy="400069"/>
          </a:xfrm>
          <a:prstGeom prst="rect">
            <a:avLst/>
          </a:prstGeom>
          <a:noFill/>
          <a:ln>
            <a:noFill/>
          </a:ln>
        </p:spPr>
        <p:txBody>
          <a:bodyPr spcFirstLastPara="1" wrap="square" lIns="91425" tIns="45700" rIns="91425" bIns="45700" anchor="t" anchorCtr="0">
            <a:spAutoFit/>
          </a:bodyPr>
          <a:lstStyle/>
          <a:p>
            <a:pPr lvl="0">
              <a:buSzPts val="4000"/>
            </a:pPr>
            <a:r>
              <a:rPr lang="es-ES" sz="2000" b="1" dirty="0">
                <a:solidFill>
                  <a:schemeClr val="bg1"/>
                </a:solidFill>
              </a:rPr>
              <a:t>Trabajo Grupal: </a:t>
            </a:r>
            <a:r>
              <a:rPr lang="es-ES" sz="2000" dirty="0">
                <a:solidFill>
                  <a:schemeClr val="bg1"/>
                </a:solidFill>
              </a:rPr>
              <a:t>Armando muros</a:t>
            </a:r>
          </a:p>
        </p:txBody>
      </p:sp>
      <p:sp>
        <p:nvSpPr>
          <p:cNvPr id="10" name="Google Shape;108;p3"/>
          <p:cNvSpPr txBox="1"/>
          <p:nvPr/>
        </p:nvSpPr>
        <p:spPr>
          <a:xfrm>
            <a:off x="272145" y="2360068"/>
            <a:ext cx="7304756" cy="3416279"/>
          </a:xfrm>
          <a:prstGeom prst="rect">
            <a:avLst/>
          </a:prstGeom>
          <a:noFill/>
          <a:ln>
            <a:noFill/>
          </a:ln>
        </p:spPr>
        <p:txBody>
          <a:bodyPr spcFirstLastPara="1" wrap="square" lIns="91425" tIns="45700" rIns="91425" bIns="45700" anchor="t" anchorCtr="0">
            <a:spAutoFit/>
          </a:bodyPr>
          <a:lstStyle/>
          <a:p>
            <a:pPr marR="0" lvl="0" algn="just" rtl="0">
              <a:lnSpc>
                <a:spcPct val="150000"/>
              </a:lnSpc>
              <a:spcBef>
                <a:spcPts val="0"/>
              </a:spcBef>
              <a:spcAft>
                <a:spcPts val="0"/>
              </a:spcAft>
              <a:buClr>
                <a:srgbClr val="000000"/>
              </a:buClr>
              <a:buSzPts val="4000"/>
            </a:pPr>
            <a:r>
              <a:rPr lang="es-ES" sz="1800" b="1" i="0" u="none" strike="noStrike" cap="none" dirty="0">
                <a:solidFill>
                  <a:schemeClr val="tx1"/>
                </a:solidFill>
                <a:sym typeface="Arial"/>
              </a:rPr>
              <a:t>Actividades:</a:t>
            </a:r>
          </a:p>
          <a:p>
            <a:pPr marL="285750" indent="-285750">
              <a:lnSpc>
                <a:spcPct val="150000"/>
              </a:lnSpc>
              <a:buSzPct val="100000"/>
              <a:buFont typeface="Wingdings" panose="05000000000000000000" pitchFamily="2" charset="2"/>
              <a:buChar char="ü"/>
            </a:pPr>
            <a:r>
              <a:rPr lang="es-PE" sz="1800" dirty="0">
                <a:solidFill>
                  <a:schemeClr val="tx1"/>
                </a:solidFill>
                <a:latin typeface="+mn-lt"/>
                <a:cs typeface="Calibri" panose="020F0502020204030204" pitchFamily="34" charset="0"/>
              </a:rPr>
              <a:t>Invertir la bandeja y los pernos centrales para la construcción de la columna y armado de muros.</a:t>
            </a:r>
          </a:p>
          <a:p>
            <a:pPr marL="285750" indent="-285750">
              <a:lnSpc>
                <a:spcPct val="150000"/>
              </a:lnSpc>
              <a:buSzPct val="100000"/>
              <a:buFont typeface="Wingdings" panose="05000000000000000000" pitchFamily="2" charset="2"/>
              <a:buChar char="ü"/>
            </a:pPr>
            <a:r>
              <a:rPr lang="es-PE" sz="1800" dirty="0">
                <a:solidFill>
                  <a:schemeClr val="tx1"/>
                </a:solidFill>
                <a:latin typeface="+mn-lt"/>
                <a:cs typeface="Calibri" panose="020F0502020204030204" pitchFamily="34" charset="0"/>
              </a:rPr>
              <a:t> Armar una columna con los fierros de 40 cm.</a:t>
            </a:r>
          </a:p>
          <a:p>
            <a:pPr marL="285750" lvl="0" indent="-285750">
              <a:lnSpc>
                <a:spcPct val="150000"/>
              </a:lnSpc>
              <a:buSzPct val="100000"/>
              <a:buFont typeface="Wingdings" panose="05000000000000000000" pitchFamily="2" charset="2"/>
              <a:buChar char="ü"/>
            </a:pPr>
            <a:r>
              <a:rPr lang="es-PE" sz="1800" dirty="0">
                <a:solidFill>
                  <a:schemeClr val="tx1"/>
                </a:solidFill>
                <a:latin typeface="+mn-lt"/>
                <a:cs typeface="Calibri" panose="020F0502020204030204" pitchFamily="34" charset="0"/>
              </a:rPr>
              <a:t>Construir 2 muros de soga en cada lado de la columna, con confinamiento o conexión muro-columna dentado y a ras.</a:t>
            </a:r>
          </a:p>
          <a:p>
            <a:pPr marL="285750" lvl="0" indent="-285750">
              <a:lnSpc>
                <a:spcPct val="150000"/>
              </a:lnSpc>
              <a:buSzPct val="100000"/>
              <a:buFont typeface="Wingdings" panose="05000000000000000000" pitchFamily="2" charset="2"/>
              <a:buChar char="ü"/>
            </a:pPr>
            <a:r>
              <a:rPr lang="es-PE" sz="1800" dirty="0">
                <a:solidFill>
                  <a:schemeClr val="tx1"/>
                </a:solidFill>
                <a:latin typeface="+mn-lt"/>
                <a:cs typeface="Calibri" panose="020F0502020204030204" pitchFamily="34" charset="0"/>
              </a:rPr>
              <a:t>Preparar el mortero para el pegado de ladrillos.</a:t>
            </a:r>
          </a:p>
          <a:p>
            <a:pPr marL="285750" lvl="0" indent="-285750">
              <a:lnSpc>
                <a:spcPct val="150000"/>
              </a:lnSpc>
              <a:buSzPct val="100000"/>
              <a:buFont typeface="Wingdings" panose="05000000000000000000" pitchFamily="2" charset="2"/>
              <a:buChar char="ü"/>
            </a:pPr>
            <a:r>
              <a:rPr lang="es-PE" sz="1800" dirty="0">
                <a:solidFill>
                  <a:schemeClr val="tx1"/>
                </a:solidFill>
                <a:latin typeface="+mn-lt"/>
                <a:cs typeface="Calibri" panose="020F0502020204030204" pitchFamily="34" charset="0"/>
              </a:rPr>
              <a:t>Medir la verticalidad del muro y el espesor del mortero .</a:t>
            </a:r>
          </a:p>
        </p:txBody>
      </p:sp>
      <p:sp>
        <p:nvSpPr>
          <p:cNvPr id="11" name="Rectángulo redondeado 10"/>
          <p:cNvSpPr/>
          <p:nvPr/>
        </p:nvSpPr>
        <p:spPr>
          <a:xfrm>
            <a:off x="7782560" y="3438221"/>
            <a:ext cx="4036907" cy="2338126"/>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2" name="Picture 4" descr="Responder - Iconos gratis de educació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1701" y="3209954"/>
            <a:ext cx="903534" cy="903534"/>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08;p3"/>
          <p:cNvSpPr txBox="1"/>
          <p:nvPr/>
        </p:nvSpPr>
        <p:spPr>
          <a:xfrm>
            <a:off x="8093617" y="4068207"/>
            <a:ext cx="3432856" cy="1338788"/>
          </a:xfrm>
          <a:prstGeom prst="rect">
            <a:avLst/>
          </a:prstGeom>
          <a:noFill/>
          <a:ln>
            <a:noFill/>
          </a:ln>
        </p:spPr>
        <p:txBody>
          <a:bodyPr spcFirstLastPara="1" wrap="square" lIns="91425" tIns="45700" rIns="91425" bIns="45700" anchor="t" anchorCtr="0">
            <a:spAutoFit/>
          </a:bodyPr>
          <a:lstStyle/>
          <a:p>
            <a:pPr marL="342900" indent="-342900">
              <a:lnSpc>
                <a:spcPct val="150000"/>
              </a:lnSpc>
              <a:buSzPct val="100000"/>
              <a:buFont typeface="Wingdings" panose="05000000000000000000" pitchFamily="2" charset="2"/>
              <a:buChar char="ü"/>
            </a:pPr>
            <a:r>
              <a:rPr lang="es-PE" dirty="0"/>
              <a:t>¿</a:t>
            </a:r>
            <a:r>
              <a:rPr lang="es-ES" sz="1800" dirty="0">
                <a:solidFill>
                  <a:schemeClr val="tx1"/>
                </a:solidFill>
                <a:latin typeface="Arial" panose="020B0604020202020204" pitchFamily="34" charset="0"/>
                <a:cs typeface="Arial" panose="020B0604020202020204" pitchFamily="34" charset="0"/>
              </a:rPr>
              <a:t>Por qué es importante el confinamiento de los muros</a:t>
            </a: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a:t>
            </a:r>
          </a:p>
        </p:txBody>
      </p:sp>
      <p:sp>
        <p:nvSpPr>
          <p:cNvPr id="14" name="Rectángulo 13"/>
          <p:cNvSpPr/>
          <p:nvPr/>
        </p:nvSpPr>
        <p:spPr>
          <a:xfrm>
            <a:off x="8990894" y="3493206"/>
            <a:ext cx="1467068" cy="456535"/>
          </a:xfrm>
          <a:prstGeom prst="rect">
            <a:avLst/>
          </a:prstGeom>
        </p:spPr>
        <p:txBody>
          <a:bodyPr wrap="none">
            <a:spAutoFit/>
          </a:bodyPr>
          <a:lstStyle/>
          <a:p>
            <a:pPr lvl="0">
              <a:lnSpc>
                <a:spcPct val="150000"/>
              </a:lnSpc>
              <a:buSzPts val="4000"/>
            </a:pPr>
            <a:r>
              <a:rPr lang="es-ES" sz="1800" b="1" dirty="0">
                <a:solidFill>
                  <a:schemeClr val="tx1"/>
                </a:solidFill>
              </a:rPr>
              <a:t>Responder:</a:t>
            </a:r>
          </a:p>
        </p:txBody>
      </p:sp>
      <p:sp>
        <p:nvSpPr>
          <p:cNvPr id="15" name="Rectángulo redondeado 14"/>
          <p:cNvSpPr/>
          <p:nvPr/>
        </p:nvSpPr>
        <p:spPr>
          <a:xfrm>
            <a:off x="7782560" y="2253978"/>
            <a:ext cx="4036907" cy="837510"/>
          </a:xfrm>
          <a:prstGeom prst="roundRect">
            <a:avLst/>
          </a:prstGeom>
          <a:solidFill>
            <a:schemeClr val="tx2">
              <a:lumMod val="9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6" name="Picture 6" descr="Icono De Reloj De Diseño, Clipart De Reloj, Reloj Los Iconos, Icono De Reloj  PNG y Vector para Descargar Gratis | Pngtree"/>
          <p:cNvPicPr>
            <a:picLocks noChangeAspect="1" noChangeArrowheads="1"/>
          </p:cNvPicPr>
          <p:nvPr/>
        </p:nvPicPr>
        <p:blipFill rotWithShape="1">
          <a:blip r:embed="rId5">
            <a:extLst>
              <a:ext uri="{28A0092B-C50C-407E-A947-70E740481C1C}">
                <a14:useLocalDpi xmlns:a14="http://schemas.microsoft.com/office/drawing/2010/main" val="0"/>
              </a:ext>
            </a:extLst>
          </a:blip>
          <a:srcRect l="8951" t="8219" r="6853" b="10061"/>
          <a:stretch/>
        </p:blipFill>
        <p:spPr bwMode="auto">
          <a:xfrm>
            <a:off x="8081811" y="2417150"/>
            <a:ext cx="449417" cy="4361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8770089" y="2451642"/>
            <a:ext cx="1313180" cy="388696"/>
          </a:xfrm>
          <a:prstGeom prst="rect">
            <a:avLst/>
          </a:prstGeom>
        </p:spPr>
        <p:txBody>
          <a:bodyPr wrap="none">
            <a:spAutoFit/>
          </a:bodyPr>
          <a:lstStyle/>
          <a:p>
            <a:pPr lvl="0" algn="just">
              <a:lnSpc>
                <a:spcPct val="107000"/>
              </a:lnSpc>
              <a:spcAft>
                <a:spcPts val="800"/>
              </a:spcAft>
            </a:pPr>
            <a:r>
              <a:rPr lang="es-PE" sz="1800" dirty="0">
                <a:solidFill>
                  <a:schemeClr val="tx1"/>
                </a:solidFill>
                <a:latin typeface="Arial" panose="020B0604020202020204" pitchFamily="34" charset="0"/>
                <a:ea typeface="Arial" panose="020B0604020202020204" pitchFamily="34" charset="0"/>
                <a:cs typeface="Arial" panose="020B0604020202020204" pitchFamily="34" charset="0"/>
              </a:rPr>
              <a:t>80 minutos</a:t>
            </a:r>
          </a:p>
        </p:txBody>
      </p:sp>
      <p:sp>
        <p:nvSpPr>
          <p:cNvPr id="20"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1"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8074072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Muros portantes y no portantes</a:t>
            </a: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91086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Importancia de EPP en obra bajo contextos COVID 19</a:t>
            </a:r>
            <a:endParaRPr sz="1200" dirty="0"/>
          </a:p>
        </p:txBody>
      </p:sp>
      <p:sp>
        <p:nvSpPr>
          <p:cNvPr id="7" name="Google Shape;202;p7"/>
          <p:cNvSpPr txBox="1"/>
          <p:nvPr/>
        </p:nvSpPr>
        <p:spPr>
          <a:xfrm>
            <a:off x="232560" y="1995324"/>
            <a:ext cx="6747932" cy="424727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s-PE" sz="1800" i="0" u="none" strike="noStrike" cap="none" dirty="0">
                <a:solidFill>
                  <a:schemeClr val="dk1"/>
                </a:solidFill>
                <a:sym typeface="Arial"/>
              </a:rPr>
              <a:t>En obra debes cumplir con:</a:t>
            </a:r>
            <a:endParaRPr sz="1800" i="0" u="none" strike="noStrike" cap="none" dirty="0">
              <a:solidFill>
                <a:srgbClr val="000000"/>
              </a:solidFill>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i="0" u="none" strike="noStrike" cap="none" dirty="0">
                <a:solidFill>
                  <a:schemeClr val="dk1"/>
                </a:solidFill>
                <a:sym typeface="Arial"/>
              </a:rPr>
              <a:t>Prueba covid-19 negativa antes del iniciar el trabajo</a:t>
            </a:r>
            <a:endParaRPr sz="1800" i="0" u="none" strike="noStrike" cap="none" dirty="0">
              <a:solidFill>
                <a:srgbClr val="000000"/>
              </a:solidFill>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i="0" u="none" strike="noStrike" cap="none" dirty="0">
                <a:solidFill>
                  <a:schemeClr val="dk1"/>
                </a:solidFill>
                <a:sym typeface="Arial"/>
              </a:rPr>
              <a:t>Tomar la temperatura al ingreso cada día</a:t>
            </a:r>
            <a:endParaRPr sz="1800" i="0" u="none" strike="noStrike" cap="none" dirty="0">
              <a:solidFill>
                <a:srgbClr val="000000"/>
              </a:solidFill>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i="0" u="none" strike="noStrike" cap="none" dirty="0">
                <a:solidFill>
                  <a:schemeClr val="dk1"/>
                </a:solidFill>
                <a:sym typeface="Arial"/>
              </a:rPr>
              <a:t>Mantener un distanciamiento social de 1.5 metro</a:t>
            </a:r>
            <a:endParaRPr sz="1800" i="0" u="none" strike="noStrike" cap="none" dirty="0">
              <a:solidFill>
                <a:srgbClr val="000000"/>
              </a:solidFill>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i="0" u="none" strike="noStrike" cap="none" dirty="0">
                <a:solidFill>
                  <a:schemeClr val="dk1"/>
                </a:solidFill>
                <a:sym typeface="Arial"/>
              </a:rPr>
              <a:t>Usar obligatoriamente su mascarilla o protector respiratorio</a:t>
            </a:r>
            <a:endParaRPr sz="1800" i="0" u="none" strike="noStrike" cap="none" dirty="0">
              <a:solidFill>
                <a:srgbClr val="000000"/>
              </a:solidFill>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i="0" u="none" strike="noStrike" cap="none" dirty="0">
                <a:solidFill>
                  <a:schemeClr val="dk1"/>
                </a:solidFill>
                <a:sym typeface="Arial"/>
              </a:rPr>
              <a:t>Desinfectar las manos y herramientas</a:t>
            </a:r>
            <a:endParaRPr sz="1800" i="0" u="none" strike="noStrike" cap="none" dirty="0">
              <a:solidFill>
                <a:srgbClr val="000000"/>
              </a:solidFill>
              <a:sym typeface="Arial"/>
            </a:endParaRPr>
          </a:p>
          <a:p>
            <a:pPr marL="285750" marR="0" lvl="0" indent="-285750" algn="just" rtl="0">
              <a:lnSpc>
                <a:spcPct val="150000"/>
              </a:lnSpc>
              <a:spcBef>
                <a:spcPts val="0"/>
              </a:spcBef>
              <a:spcAft>
                <a:spcPts val="0"/>
              </a:spcAft>
              <a:buClr>
                <a:schemeClr val="dk1"/>
              </a:buClr>
              <a:buSzPts val="1800"/>
              <a:buFont typeface="Noto Sans Symbols"/>
              <a:buChar char="▪"/>
            </a:pPr>
            <a:r>
              <a:rPr lang="es-PE" sz="1800" i="0" u="none" strike="noStrike" cap="none" dirty="0">
                <a:solidFill>
                  <a:schemeClr val="dk1"/>
                </a:solidFill>
                <a:sym typeface="Arial"/>
              </a:rPr>
              <a:t>Manifestar si presenta algún síntoma, como malestar de cuerpo, calentura o fiebre como prevención. </a:t>
            </a:r>
            <a:endParaRPr sz="1800" dirty="0"/>
          </a:p>
          <a:p>
            <a:pPr marL="285750" marR="0" lvl="0" indent="-285750" algn="just" rtl="0">
              <a:lnSpc>
                <a:spcPct val="150000"/>
              </a:lnSpc>
              <a:spcBef>
                <a:spcPts val="0"/>
              </a:spcBef>
              <a:spcAft>
                <a:spcPts val="0"/>
              </a:spcAft>
              <a:buClr>
                <a:schemeClr val="dk1"/>
              </a:buClr>
              <a:buSzPts val="1800"/>
              <a:buFont typeface="Noto Sans Symbols"/>
              <a:buChar char="▪"/>
            </a:pPr>
            <a:r>
              <a:rPr lang="es-PE" sz="1800" i="0" u="none" strike="noStrike" cap="none" dirty="0">
                <a:solidFill>
                  <a:schemeClr val="dk1"/>
                </a:solidFill>
                <a:sym typeface="Arial"/>
              </a:rPr>
              <a:t>Recibir al cliente en un espacio abierto y manteniendo su distancia de 1.5 metros. </a:t>
            </a:r>
            <a:endParaRPr sz="1800" i="0" u="none" strike="noStrike" cap="none" dirty="0">
              <a:solidFill>
                <a:srgbClr val="000000"/>
              </a:solidFill>
              <a:sym typeface="Arial"/>
            </a:endParaRPr>
          </a:p>
        </p:txBody>
      </p:sp>
      <p:pic>
        <p:nvPicPr>
          <p:cNvPr id="11" name="Google Shape;203;p7" descr="New Coronavirus Epidemic Protection Construction Sitio Temperatura Covid  19, Nuevo Coronavirus, Protección Contra Brotes, Medición De Temperatura  PNG y Vector para Descargar Gratis | Pngtree"/>
          <p:cNvPicPr preferRelativeResize="0"/>
          <p:nvPr/>
        </p:nvPicPr>
        <p:blipFill rotWithShape="1">
          <a:blip r:embed="rId3">
            <a:alphaModFix/>
          </a:blip>
          <a:srcRect/>
          <a:stretch/>
        </p:blipFill>
        <p:spPr>
          <a:xfrm>
            <a:off x="7015942" y="1267807"/>
            <a:ext cx="4880874" cy="4922400"/>
          </a:xfrm>
          <a:prstGeom prst="rect">
            <a:avLst/>
          </a:prstGeom>
          <a:noFill/>
          <a:ln>
            <a:noFill/>
          </a:ln>
        </p:spPr>
      </p:pic>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r>
              <a:rPr lang="es-ES" sz="18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2"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58733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Muros portantes y no portantes</a:t>
            </a:r>
            <a:endParaRPr sz="1200" dirty="0"/>
          </a:p>
        </p:txBody>
      </p:sp>
      <p:sp>
        <p:nvSpPr>
          <p:cNvPr id="23" name="Google Shape;676;p45"/>
          <p:cNvSpPr txBox="1"/>
          <p:nvPr/>
        </p:nvSpPr>
        <p:spPr>
          <a:xfrm>
            <a:off x="231934" y="1965500"/>
            <a:ext cx="5595687" cy="424727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Muro Portante</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El muro portante es diseñado y construido para que pueda transmitir cargas horizontales y verticales de un determinado nivel, hacia uno inferior o a la cimentación. </a:t>
            </a: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endParaRPr lang="es-PE" sz="1800" dirty="0">
              <a:solidFill>
                <a:schemeClr val="dk1"/>
              </a:solidFill>
              <a:latin typeface="+mn-lt"/>
              <a:ea typeface="Helvetica Neue"/>
              <a:cs typeface="Helvetica Neue"/>
              <a:sym typeface="Helvetica Neue"/>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Asimismo, estos muros componen la estructura de un edificio de albañilería y deberán tener continuidad vertical. </a:t>
            </a:r>
            <a:endParaRPr sz="1800" b="0" i="0" u="none" strike="noStrike" cap="none" dirty="0">
              <a:solidFill>
                <a:srgbClr val="000000"/>
              </a:solidFill>
              <a:latin typeface="+mn-lt"/>
              <a:sym typeface="Arial"/>
            </a:endParaRPr>
          </a:p>
        </p:txBody>
      </p:sp>
      <p:grpSp>
        <p:nvGrpSpPr>
          <p:cNvPr id="24" name="Google Shape;678;p45"/>
          <p:cNvGrpSpPr/>
          <p:nvPr/>
        </p:nvGrpSpPr>
        <p:grpSpPr>
          <a:xfrm>
            <a:off x="6112441" y="1999880"/>
            <a:ext cx="5375687" cy="4114319"/>
            <a:chOff x="5155513" y="1021855"/>
            <a:chExt cx="6859931" cy="5522430"/>
          </a:xfrm>
        </p:grpSpPr>
        <p:pic>
          <p:nvPicPr>
            <p:cNvPr id="25" name="Google Shape;679;p45"/>
            <p:cNvPicPr preferRelativeResize="0"/>
            <p:nvPr/>
          </p:nvPicPr>
          <p:blipFill rotWithShape="1">
            <a:blip r:embed="rId3">
              <a:alphaModFix/>
            </a:blip>
            <a:srcRect l="23225" t="15001" r="24013" b="13600"/>
            <a:stretch/>
          </p:blipFill>
          <p:spPr>
            <a:xfrm>
              <a:off x="5155513" y="1885468"/>
              <a:ext cx="6120407" cy="4658817"/>
            </a:xfrm>
            <a:prstGeom prst="rect">
              <a:avLst/>
            </a:prstGeom>
            <a:noFill/>
            <a:ln>
              <a:noFill/>
            </a:ln>
          </p:spPr>
        </p:pic>
        <p:sp>
          <p:nvSpPr>
            <p:cNvPr id="26" name="Google Shape;680;p45"/>
            <p:cNvSpPr/>
            <p:nvPr/>
          </p:nvSpPr>
          <p:spPr>
            <a:xfrm>
              <a:off x="7712364" y="2586182"/>
              <a:ext cx="295563" cy="489527"/>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27" name="Google Shape;681;p45"/>
            <p:cNvSpPr/>
            <p:nvPr/>
          </p:nvSpPr>
          <p:spPr>
            <a:xfrm>
              <a:off x="8067936" y="2433782"/>
              <a:ext cx="295563" cy="489527"/>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28" name="Google Shape;682;p45"/>
            <p:cNvSpPr/>
            <p:nvPr/>
          </p:nvSpPr>
          <p:spPr>
            <a:xfrm>
              <a:off x="8423508" y="2341418"/>
              <a:ext cx="295563" cy="489527"/>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29" name="Google Shape;683;p45"/>
            <p:cNvSpPr/>
            <p:nvPr/>
          </p:nvSpPr>
          <p:spPr>
            <a:xfrm>
              <a:off x="8811519" y="2225962"/>
              <a:ext cx="295563" cy="489527"/>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30" name="Google Shape;684;p45"/>
            <p:cNvSpPr/>
            <p:nvPr/>
          </p:nvSpPr>
          <p:spPr>
            <a:xfrm>
              <a:off x="9208766" y="2133598"/>
              <a:ext cx="295563" cy="489527"/>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31" name="Google Shape;685;p45"/>
            <p:cNvSpPr/>
            <p:nvPr/>
          </p:nvSpPr>
          <p:spPr>
            <a:xfrm>
              <a:off x="9573463" y="2045852"/>
              <a:ext cx="295563" cy="489527"/>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32" name="Google Shape;686;p45"/>
            <p:cNvSpPr/>
            <p:nvPr/>
          </p:nvSpPr>
          <p:spPr>
            <a:xfrm>
              <a:off x="9910440" y="1976578"/>
              <a:ext cx="295563" cy="489527"/>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33" name="Google Shape;687;p45"/>
            <p:cNvSpPr/>
            <p:nvPr/>
          </p:nvSpPr>
          <p:spPr>
            <a:xfrm>
              <a:off x="7753778" y="4570474"/>
              <a:ext cx="295563" cy="489527"/>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34" name="Google Shape;688;p45"/>
            <p:cNvSpPr/>
            <p:nvPr/>
          </p:nvSpPr>
          <p:spPr>
            <a:xfrm>
              <a:off x="8137058" y="4390366"/>
              <a:ext cx="295563" cy="489527"/>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35" name="Google Shape;689;p45"/>
            <p:cNvSpPr/>
            <p:nvPr/>
          </p:nvSpPr>
          <p:spPr>
            <a:xfrm>
              <a:off x="8520338" y="4242586"/>
              <a:ext cx="295563" cy="489527"/>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36" name="Google Shape;690;p45"/>
            <p:cNvSpPr/>
            <p:nvPr/>
          </p:nvSpPr>
          <p:spPr>
            <a:xfrm>
              <a:off x="8899113" y="4044006"/>
              <a:ext cx="295563" cy="489527"/>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37" name="Google Shape;691;p45"/>
            <p:cNvSpPr/>
            <p:nvPr/>
          </p:nvSpPr>
          <p:spPr>
            <a:xfrm>
              <a:off x="9268652" y="3877754"/>
              <a:ext cx="295563" cy="489527"/>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38" name="Google Shape;692;p45"/>
            <p:cNvSpPr/>
            <p:nvPr/>
          </p:nvSpPr>
          <p:spPr>
            <a:xfrm>
              <a:off x="9587169" y="3725350"/>
              <a:ext cx="295563" cy="489527"/>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39" name="Google Shape;693;p45"/>
            <p:cNvSpPr/>
            <p:nvPr/>
          </p:nvSpPr>
          <p:spPr>
            <a:xfrm>
              <a:off x="9859492" y="3609894"/>
              <a:ext cx="295563" cy="489527"/>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cxnSp>
          <p:nvCxnSpPr>
            <p:cNvPr id="40" name="Google Shape;694;p45"/>
            <p:cNvCxnSpPr/>
            <p:nvPr/>
          </p:nvCxnSpPr>
          <p:spPr>
            <a:xfrm rot="10800000">
              <a:off x="9021488" y="4781007"/>
              <a:ext cx="1133567" cy="762387"/>
            </a:xfrm>
            <a:prstGeom prst="straightConnector1">
              <a:avLst/>
            </a:prstGeom>
            <a:noFill/>
            <a:ln w="9525" cap="flat" cmpd="sng">
              <a:solidFill>
                <a:srgbClr val="FF0000"/>
              </a:solidFill>
              <a:prstDash val="solid"/>
              <a:miter lim="800000"/>
              <a:headEnd type="none" w="sm" len="sm"/>
              <a:tailEnd type="triangle" w="med" len="med"/>
            </a:ln>
          </p:spPr>
        </p:cxnSp>
        <p:sp>
          <p:nvSpPr>
            <p:cNvPr id="41" name="Google Shape;695;p45"/>
            <p:cNvSpPr txBox="1"/>
            <p:nvPr/>
          </p:nvSpPr>
          <p:spPr>
            <a:xfrm>
              <a:off x="9416433" y="5518662"/>
              <a:ext cx="1859486" cy="371747"/>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200" i="0" u="none" strike="noStrike" cap="none">
                  <a:solidFill>
                    <a:schemeClr val="dk1"/>
                  </a:solidFill>
                  <a:latin typeface="+mn-lt"/>
                  <a:ea typeface="Arial"/>
                  <a:cs typeface="Arial"/>
                  <a:sym typeface="Arial"/>
                </a:rPr>
                <a:t>CIMENTACIÓN</a:t>
              </a:r>
              <a:endParaRPr sz="1100" i="0" u="none" strike="noStrike" cap="none">
                <a:solidFill>
                  <a:srgbClr val="000000"/>
                </a:solidFill>
                <a:latin typeface="+mn-lt"/>
                <a:ea typeface="Arial"/>
                <a:cs typeface="Arial"/>
                <a:sym typeface="Arial"/>
              </a:endParaRPr>
            </a:p>
          </p:txBody>
        </p:sp>
        <p:cxnSp>
          <p:nvCxnSpPr>
            <p:cNvPr id="42" name="Google Shape;696;p45"/>
            <p:cNvCxnSpPr/>
            <p:nvPr/>
          </p:nvCxnSpPr>
          <p:spPr>
            <a:xfrm>
              <a:off x="9424870" y="1425371"/>
              <a:ext cx="311885" cy="778268"/>
            </a:xfrm>
            <a:prstGeom prst="straightConnector1">
              <a:avLst/>
            </a:prstGeom>
            <a:noFill/>
            <a:ln w="9525" cap="flat" cmpd="sng">
              <a:solidFill>
                <a:srgbClr val="FF0000"/>
              </a:solidFill>
              <a:prstDash val="solid"/>
              <a:miter lim="800000"/>
              <a:headEnd type="none" w="sm" len="sm"/>
              <a:tailEnd type="triangle" w="med" len="med"/>
            </a:ln>
          </p:spPr>
        </p:cxnSp>
        <p:sp>
          <p:nvSpPr>
            <p:cNvPr id="43" name="Google Shape;697;p45"/>
            <p:cNvSpPr txBox="1"/>
            <p:nvPr/>
          </p:nvSpPr>
          <p:spPr>
            <a:xfrm>
              <a:off x="7581055" y="1021855"/>
              <a:ext cx="2329386" cy="371747"/>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200" i="0" u="none" strike="noStrike" cap="none" dirty="0">
                  <a:solidFill>
                    <a:schemeClr val="dk1"/>
                  </a:solidFill>
                  <a:latin typeface="+mn-lt"/>
                  <a:ea typeface="Arial"/>
                  <a:cs typeface="Arial"/>
                  <a:sym typeface="Arial"/>
                </a:rPr>
                <a:t>CARGA VERTICAL</a:t>
              </a:r>
              <a:endParaRPr sz="1100" i="0" u="none" strike="noStrike" cap="none" dirty="0">
                <a:solidFill>
                  <a:srgbClr val="000000"/>
                </a:solidFill>
                <a:latin typeface="+mn-lt"/>
                <a:ea typeface="Arial"/>
                <a:cs typeface="Arial"/>
                <a:sym typeface="Arial"/>
              </a:endParaRPr>
            </a:p>
          </p:txBody>
        </p:sp>
        <p:sp>
          <p:nvSpPr>
            <p:cNvPr id="44" name="Google Shape;698;p45"/>
            <p:cNvSpPr/>
            <p:nvPr/>
          </p:nvSpPr>
          <p:spPr>
            <a:xfrm rot="4314495">
              <a:off x="10335078" y="2668404"/>
              <a:ext cx="166351" cy="500925"/>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45" name="Google Shape;699;p45"/>
            <p:cNvSpPr/>
            <p:nvPr/>
          </p:nvSpPr>
          <p:spPr>
            <a:xfrm rot="-6358330">
              <a:off x="7421942" y="3783029"/>
              <a:ext cx="164779" cy="479932"/>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46" name="Google Shape;700;p45"/>
            <p:cNvSpPr txBox="1"/>
            <p:nvPr/>
          </p:nvSpPr>
          <p:spPr>
            <a:xfrm>
              <a:off x="10299297" y="2045852"/>
              <a:ext cx="1716147" cy="619613"/>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PE" sz="1200" i="0" u="none" strike="noStrike" cap="none">
                  <a:solidFill>
                    <a:schemeClr val="dk1"/>
                  </a:solidFill>
                  <a:latin typeface="+mn-lt"/>
                  <a:ea typeface="Arial"/>
                  <a:cs typeface="Arial"/>
                  <a:sym typeface="Arial"/>
                </a:rPr>
                <a:t>CARGA HORIZONTAL</a:t>
              </a:r>
              <a:endParaRPr sz="1100" i="0" u="none" strike="noStrike" cap="none">
                <a:solidFill>
                  <a:srgbClr val="000000"/>
                </a:solidFill>
                <a:latin typeface="+mn-lt"/>
                <a:ea typeface="Arial"/>
                <a:cs typeface="Arial"/>
                <a:sym typeface="Arial"/>
              </a:endParaRPr>
            </a:p>
          </p:txBody>
        </p:sp>
        <p:cxnSp>
          <p:nvCxnSpPr>
            <p:cNvPr id="47" name="Google Shape;701;p45"/>
            <p:cNvCxnSpPr/>
            <p:nvPr/>
          </p:nvCxnSpPr>
          <p:spPr>
            <a:xfrm flipH="1">
              <a:off x="7931068" y="1479975"/>
              <a:ext cx="1136888" cy="1206901"/>
            </a:xfrm>
            <a:prstGeom prst="straightConnector1">
              <a:avLst/>
            </a:prstGeom>
            <a:noFill/>
            <a:ln w="9525" cap="flat" cmpd="sng">
              <a:solidFill>
                <a:srgbClr val="FF0000"/>
              </a:solidFill>
              <a:prstDash val="solid"/>
              <a:miter lim="800000"/>
              <a:headEnd type="none" w="sm" len="sm"/>
              <a:tailEnd type="triangle" w="med" len="med"/>
            </a:ln>
          </p:spPr>
        </p:cxnSp>
      </p:grpSp>
      <p:sp>
        <p:nvSpPr>
          <p:cNvPr id="50"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51"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7298478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0"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Muros portantes y no portantes</a:t>
            </a:r>
            <a:endParaRPr sz="1200" dirty="0"/>
          </a:p>
        </p:txBody>
      </p:sp>
      <p:grpSp>
        <p:nvGrpSpPr>
          <p:cNvPr id="2" name="Grupo 1"/>
          <p:cNvGrpSpPr/>
          <p:nvPr/>
        </p:nvGrpSpPr>
        <p:grpSpPr>
          <a:xfrm>
            <a:off x="7107383" y="2148308"/>
            <a:ext cx="4789433" cy="3944332"/>
            <a:chOff x="7107383" y="2148308"/>
            <a:chExt cx="4789433" cy="3944332"/>
          </a:xfrm>
        </p:grpSpPr>
        <p:pic>
          <p:nvPicPr>
            <p:cNvPr id="48" name="Google Shape;710;p46"/>
            <p:cNvPicPr preferRelativeResize="0"/>
            <p:nvPr/>
          </p:nvPicPr>
          <p:blipFill rotWithShape="1">
            <a:blip r:embed="rId3">
              <a:alphaModFix/>
            </a:blip>
            <a:srcRect/>
            <a:stretch/>
          </p:blipFill>
          <p:spPr>
            <a:xfrm>
              <a:off x="7518928" y="2179990"/>
              <a:ext cx="4377888" cy="3912650"/>
            </a:xfrm>
            <a:prstGeom prst="rect">
              <a:avLst/>
            </a:prstGeom>
            <a:noFill/>
            <a:ln>
              <a:noFill/>
            </a:ln>
          </p:spPr>
        </p:pic>
        <p:cxnSp>
          <p:nvCxnSpPr>
            <p:cNvPr id="49" name="Google Shape;711;p46"/>
            <p:cNvCxnSpPr/>
            <p:nvPr/>
          </p:nvCxnSpPr>
          <p:spPr>
            <a:xfrm rot="10800000">
              <a:off x="8137254" y="2492613"/>
              <a:ext cx="1760243" cy="613051"/>
            </a:xfrm>
            <a:prstGeom prst="straightConnector1">
              <a:avLst/>
            </a:prstGeom>
            <a:noFill/>
            <a:ln w="38100" cap="flat" cmpd="sng">
              <a:solidFill>
                <a:srgbClr val="FF0000"/>
              </a:solidFill>
              <a:prstDash val="solid"/>
              <a:miter lim="800000"/>
              <a:headEnd type="none" w="sm" len="sm"/>
              <a:tailEnd type="none" w="sm" len="sm"/>
            </a:ln>
          </p:spPr>
        </p:cxnSp>
        <p:sp>
          <p:nvSpPr>
            <p:cNvPr id="50" name="Google Shape;712;p46"/>
            <p:cNvSpPr/>
            <p:nvPr/>
          </p:nvSpPr>
          <p:spPr>
            <a:xfrm>
              <a:off x="7107383" y="2148308"/>
              <a:ext cx="1733358" cy="450662"/>
            </a:xfrm>
            <a:prstGeom prst="rect">
              <a:avLst/>
            </a:prstGeom>
            <a:solidFill>
              <a:schemeClr val="accent6">
                <a:lumMod val="40000"/>
                <a:lumOff val="60000"/>
              </a:scheme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PE" sz="1400" i="0" u="none" strike="noStrike" cap="none" dirty="0">
                  <a:solidFill>
                    <a:schemeClr val="dk1"/>
                  </a:solidFill>
                  <a:latin typeface="+mn-lt"/>
                  <a:ea typeface="Helvetica Neue"/>
                  <a:cs typeface="Helvetica Neue"/>
                  <a:sym typeface="Helvetica Neue"/>
                </a:rPr>
                <a:t>Muro no portante</a:t>
              </a:r>
              <a:endParaRPr sz="1400" i="0" u="none" strike="noStrike" cap="none" dirty="0">
                <a:solidFill>
                  <a:schemeClr val="dk1"/>
                </a:solidFill>
                <a:latin typeface="+mn-lt"/>
                <a:sym typeface="Arial"/>
              </a:endParaRPr>
            </a:p>
          </p:txBody>
        </p:sp>
      </p:grpSp>
      <p:sp>
        <p:nvSpPr>
          <p:cNvPr id="51" name="Google Shape;708;p46"/>
          <p:cNvSpPr txBox="1"/>
          <p:nvPr/>
        </p:nvSpPr>
        <p:spPr>
          <a:xfrm>
            <a:off x="182506" y="2148308"/>
            <a:ext cx="6135167"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Muro no portante</a:t>
            </a:r>
            <a:endParaRPr sz="1800" b="0" i="0" u="none" strike="noStrike" cap="none" dirty="0">
              <a:solidFill>
                <a:srgbClr val="000000"/>
              </a:solidFill>
              <a:latin typeface="+mn-lt"/>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285750" marR="0" lvl="0" indent="-285750" algn="just" rtl="0">
              <a:lnSpc>
                <a:spcPct val="10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El muro no portante es diseñado y construido con la finalidad de solo llevar cargas provenientes de su  propio peso y cargas transversales a su plano. </a:t>
            </a:r>
          </a:p>
          <a:p>
            <a:pPr marL="285750" marR="0" lvl="0" indent="-285750" algn="just" rtl="0">
              <a:lnSpc>
                <a:spcPct val="100000"/>
              </a:lnSpc>
              <a:spcBef>
                <a:spcPts val="0"/>
              </a:spcBef>
              <a:spcAft>
                <a:spcPts val="0"/>
              </a:spcAft>
              <a:buClr>
                <a:srgbClr val="000000"/>
              </a:buClr>
              <a:buSzPts val="1800"/>
              <a:buFont typeface="Wingdings" panose="05000000000000000000" pitchFamily="2" charset="2"/>
              <a:buChar char="ü"/>
            </a:pPr>
            <a:endParaRPr lang="es-PE" sz="1800" dirty="0">
              <a:solidFill>
                <a:schemeClr val="dk1"/>
              </a:solidFill>
              <a:latin typeface="+mn-lt"/>
              <a:ea typeface="Helvetica Neue"/>
              <a:cs typeface="Helvetica Neue"/>
              <a:sym typeface="Helvetica Neue"/>
            </a:endParaRPr>
          </a:p>
          <a:p>
            <a:pPr marL="285750" marR="0" lvl="0" indent="-285750" algn="just" rtl="0">
              <a:lnSpc>
                <a:spcPct val="10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Por ejemplo, tabiques, parapetos y cercos.</a:t>
            </a:r>
            <a:endParaRPr sz="1800" b="0" i="0" u="none" strike="noStrike" cap="none" dirty="0">
              <a:solidFill>
                <a:srgbClr val="000000"/>
              </a:solidFill>
              <a:latin typeface="+mn-lt"/>
              <a:sym typeface="Arial"/>
            </a:endParaRPr>
          </a:p>
        </p:txBody>
      </p:sp>
      <p:sp>
        <p:nvSpPr>
          <p:cNvPr id="12"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355051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Tipos de ladrillos</a:t>
            </a: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647724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Tipos de ladrillos para muros</a:t>
            </a:r>
            <a:endParaRPr sz="1200" dirty="0"/>
          </a:p>
        </p:txBody>
      </p:sp>
      <p:pic>
        <p:nvPicPr>
          <p:cNvPr id="10" name="Google Shape;719;p48" descr="Ladrillos para pared | Construcción | Promart.pe"/>
          <p:cNvPicPr preferRelativeResize="0"/>
          <p:nvPr/>
        </p:nvPicPr>
        <p:blipFill rotWithShape="1">
          <a:blip r:embed="rId3">
            <a:alphaModFix/>
            <a:extLst>
              <a:ext uri="{BEBA8EAE-BF5A-486C-A8C5-ECC9F3942E4B}">
                <a14:imgProps xmlns:a14="http://schemas.microsoft.com/office/drawing/2010/main">
                  <a14:imgLayer r:embed="rId4">
                    <a14:imgEffect>
                      <a14:backgroundRemoval t="25455" b="79636" l="9091" r="87273"/>
                    </a14:imgEffect>
                  </a14:imgLayer>
                </a14:imgProps>
              </a:ext>
            </a:extLst>
          </a:blip>
          <a:srcRect l="11212" t="20114" r="8626" b="22041"/>
          <a:stretch/>
        </p:blipFill>
        <p:spPr>
          <a:xfrm>
            <a:off x="469749" y="4003638"/>
            <a:ext cx="2476070" cy="1790353"/>
          </a:xfrm>
          <a:prstGeom prst="rect">
            <a:avLst/>
          </a:prstGeom>
          <a:noFill/>
          <a:ln>
            <a:noFill/>
          </a:ln>
        </p:spPr>
      </p:pic>
      <p:sp>
        <p:nvSpPr>
          <p:cNvPr id="11" name="Google Shape;720;p48"/>
          <p:cNvSpPr txBox="1"/>
          <p:nvPr/>
        </p:nvSpPr>
        <p:spPr>
          <a:xfrm>
            <a:off x="1087121" y="2348696"/>
            <a:ext cx="4419600" cy="646290"/>
          </a:xfrm>
          <a:prstGeom prst="rect">
            <a:avLst/>
          </a:pr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PE" sz="1800" b="0" i="0" u="none" strike="noStrike" cap="none">
                <a:solidFill>
                  <a:schemeClr val="tx1"/>
                </a:solidFill>
                <a:latin typeface="+mn-lt"/>
                <a:ea typeface="Helvetica Neue"/>
                <a:cs typeface="Helvetica Neue"/>
                <a:sym typeface="Helvetica Neue"/>
              </a:rPr>
              <a:t>Ladrillo para fines estructurales o muros portantes</a:t>
            </a:r>
            <a:endParaRPr sz="1800" b="0" i="0" u="none" strike="noStrike" cap="none">
              <a:solidFill>
                <a:schemeClr val="tx1"/>
              </a:solidFill>
              <a:latin typeface="+mn-lt"/>
              <a:sym typeface="Arial"/>
            </a:endParaRPr>
          </a:p>
        </p:txBody>
      </p:sp>
      <p:sp>
        <p:nvSpPr>
          <p:cNvPr id="12" name="Google Shape;722;p48"/>
          <p:cNvSpPr/>
          <p:nvPr/>
        </p:nvSpPr>
        <p:spPr>
          <a:xfrm>
            <a:off x="683108" y="3257855"/>
            <a:ext cx="2400016"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PE" sz="1600" b="0" i="0" strike="noStrike" cap="none" dirty="0">
                <a:solidFill>
                  <a:schemeClr val="tx1"/>
                </a:solidFill>
                <a:latin typeface="+mn-lt"/>
                <a:ea typeface="Helvetica Neue"/>
                <a:cs typeface="Helvetica Neue"/>
                <a:sym typeface="Helvetica Neue"/>
              </a:rPr>
              <a:t>Ladrillo hueco, </a:t>
            </a:r>
            <a:endParaRPr sz="1600" dirty="0">
              <a:solidFill>
                <a:schemeClr val="tx1"/>
              </a:solidFill>
              <a:latin typeface="+mn-lt"/>
            </a:endParaRPr>
          </a:p>
          <a:p>
            <a:pPr marL="0" marR="0" lvl="0" indent="0" algn="ctr" rtl="0">
              <a:lnSpc>
                <a:spcPct val="100000"/>
              </a:lnSpc>
              <a:spcBef>
                <a:spcPts val="0"/>
              </a:spcBef>
              <a:spcAft>
                <a:spcPts val="0"/>
              </a:spcAft>
              <a:buNone/>
            </a:pPr>
            <a:r>
              <a:rPr lang="es-PE" sz="1600" b="0" i="0" strike="noStrike" cap="none" dirty="0">
                <a:solidFill>
                  <a:schemeClr val="tx1"/>
                </a:solidFill>
                <a:latin typeface="+mn-lt"/>
                <a:ea typeface="Helvetica Neue"/>
                <a:cs typeface="Helvetica Neue"/>
                <a:sym typeface="Helvetica Neue"/>
              </a:rPr>
              <a:t>King Kong 18 huecos</a:t>
            </a:r>
            <a:endParaRPr sz="1600" b="0" i="0" strike="noStrike" cap="none" dirty="0">
              <a:solidFill>
                <a:schemeClr val="tx1"/>
              </a:solidFill>
              <a:latin typeface="+mn-lt"/>
              <a:sym typeface="Arial"/>
            </a:endParaRPr>
          </a:p>
        </p:txBody>
      </p:sp>
      <p:pic>
        <p:nvPicPr>
          <p:cNvPr id="13" name="Google Shape;723;p48" descr="Ladrillo King Kong 30% - Ladrillos de Muro - Ladrillos Lark"/>
          <p:cNvPicPr preferRelativeResize="0"/>
          <p:nvPr/>
        </p:nvPicPr>
        <p:blipFill rotWithShape="1">
          <a:blip r:embed="rId5">
            <a:alphaModFix/>
          </a:blip>
          <a:srcRect/>
          <a:stretch/>
        </p:blipFill>
        <p:spPr>
          <a:xfrm>
            <a:off x="3752561" y="4022532"/>
            <a:ext cx="2767400" cy="1790354"/>
          </a:xfrm>
          <a:prstGeom prst="rect">
            <a:avLst/>
          </a:prstGeom>
          <a:noFill/>
          <a:ln>
            <a:noFill/>
          </a:ln>
        </p:spPr>
      </p:pic>
      <p:sp>
        <p:nvSpPr>
          <p:cNvPr id="14" name="Google Shape;724;p48"/>
          <p:cNvSpPr/>
          <p:nvPr/>
        </p:nvSpPr>
        <p:spPr>
          <a:xfrm>
            <a:off x="3977817" y="3238961"/>
            <a:ext cx="2400016"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PE" sz="1600" b="0" i="0" strike="noStrike" cap="none">
                <a:solidFill>
                  <a:schemeClr val="tx1"/>
                </a:solidFill>
                <a:latin typeface="+mn-lt"/>
                <a:ea typeface="Helvetica Neue"/>
                <a:cs typeface="Helvetica Neue"/>
                <a:sym typeface="Helvetica Neue"/>
              </a:rPr>
              <a:t>Ladrillo macizo </a:t>
            </a:r>
            <a:endParaRPr sz="1600">
              <a:solidFill>
                <a:schemeClr val="tx1"/>
              </a:solidFill>
              <a:latin typeface="+mn-lt"/>
            </a:endParaRPr>
          </a:p>
          <a:p>
            <a:pPr marL="0" marR="0" lvl="0" indent="0" algn="ctr" rtl="0">
              <a:lnSpc>
                <a:spcPct val="100000"/>
              </a:lnSpc>
              <a:spcBef>
                <a:spcPts val="0"/>
              </a:spcBef>
              <a:spcAft>
                <a:spcPts val="0"/>
              </a:spcAft>
              <a:buNone/>
            </a:pPr>
            <a:r>
              <a:rPr lang="es-PE" sz="1600" b="0" i="0" strike="noStrike" cap="none">
                <a:solidFill>
                  <a:schemeClr val="tx1"/>
                </a:solidFill>
                <a:latin typeface="+mn-lt"/>
                <a:ea typeface="Helvetica Neue"/>
                <a:cs typeface="Helvetica Neue"/>
                <a:sym typeface="Helvetica Neue"/>
              </a:rPr>
              <a:t>King Kong 18 huecos</a:t>
            </a:r>
            <a:endParaRPr sz="1600" b="0" i="0" strike="noStrike" cap="none">
              <a:solidFill>
                <a:schemeClr val="tx1"/>
              </a:solidFill>
              <a:latin typeface="+mn-lt"/>
              <a:sym typeface="Arial"/>
            </a:endParaRPr>
          </a:p>
        </p:txBody>
      </p:sp>
      <p:sp>
        <p:nvSpPr>
          <p:cNvPr id="15" name="Google Shape;725;p48"/>
          <p:cNvSpPr txBox="1"/>
          <p:nvPr/>
        </p:nvSpPr>
        <p:spPr>
          <a:xfrm>
            <a:off x="6913565" y="2348695"/>
            <a:ext cx="4419600" cy="646290"/>
          </a:xfrm>
          <a:prstGeom prst="rect">
            <a:avLst/>
          </a:pr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PE" sz="1800" b="0" i="0" u="none" strike="noStrike" cap="none" dirty="0">
                <a:solidFill>
                  <a:schemeClr val="tx1"/>
                </a:solidFill>
                <a:latin typeface="+mn-lt"/>
                <a:ea typeface="Helvetica Neue"/>
                <a:cs typeface="Helvetica Neue"/>
                <a:sym typeface="Helvetica Neue"/>
              </a:rPr>
              <a:t>Ladrillo para fines no estructurales o muros no portantes</a:t>
            </a:r>
            <a:endParaRPr sz="1800" b="0" i="0" u="none" strike="noStrike" cap="none" dirty="0">
              <a:solidFill>
                <a:schemeClr val="tx1"/>
              </a:solidFill>
              <a:latin typeface="+mn-lt"/>
              <a:sym typeface="Arial"/>
            </a:endParaRPr>
          </a:p>
        </p:txBody>
      </p:sp>
      <p:pic>
        <p:nvPicPr>
          <p:cNvPr id="16" name="Google Shape;726;p48"/>
          <p:cNvPicPr preferRelativeResize="0"/>
          <p:nvPr/>
        </p:nvPicPr>
        <p:blipFill rotWithShape="1">
          <a:blip r:embed="rId6">
            <a:alphaModFix/>
          </a:blip>
          <a:srcRect/>
          <a:stretch/>
        </p:blipFill>
        <p:spPr>
          <a:xfrm>
            <a:off x="7213980" y="4034880"/>
            <a:ext cx="2113280" cy="1790354"/>
          </a:xfrm>
          <a:prstGeom prst="rect">
            <a:avLst/>
          </a:prstGeom>
          <a:noFill/>
          <a:ln>
            <a:noFill/>
          </a:ln>
        </p:spPr>
      </p:pic>
      <p:sp>
        <p:nvSpPr>
          <p:cNvPr id="17" name="Google Shape;727;p48"/>
          <p:cNvSpPr/>
          <p:nvPr/>
        </p:nvSpPr>
        <p:spPr>
          <a:xfrm>
            <a:off x="8600364" y="3258316"/>
            <a:ext cx="1729961"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PE" sz="1600" b="0" i="0" strike="noStrike" cap="none" dirty="0">
                <a:solidFill>
                  <a:schemeClr val="tx1"/>
                </a:solidFill>
                <a:latin typeface="+mn-lt"/>
                <a:ea typeface="Helvetica Neue"/>
                <a:cs typeface="Helvetica Neue"/>
                <a:sym typeface="Helvetica Neue"/>
              </a:rPr>
              <a:t>Ladrillo </a:t>
            </a:r>
            <a:r>
              <a:rPr lang="es-PE" sz="1600" dirty="0">
                <a:solidFill>
                  <a:schemeClr val="tx1"/>
                </a:solidFill>
                <a:latin typeface="+mn-lt"/>
                <a:ea typeface="Helvetica Neue"/>
                <a:cs typeface="Helvetica Neue"/>
                <a:sym typeface="Helvetica Neue"/>
              </a:rPr>
              <a:t>h</a:t>
            </a:r>
            <a:r>
              <a:rPr lang="es-PE" sz="1600" b="0" i="0" strike="noStrike" cap="none" dirty="0">
                <a:solidFill>
                  <a:schemeClr val="tx1"/>
                </a:solidFill>
                <a:latin typeface="+mn-lt"/>
                <a:ea typeface="Helvetica Neue"/>
                <a:cs typeface="Helvetica Neue"/>
                <a:sym typeface="Helvetica Neue"/>
              </a:rPr>
              <a:t>ueco </a:t>
            </a:r>
            <a:endParaRPr sz="1600" dirty="0">
              <a:solidFill>
                <a:schemeClr val="tx1"/>
              </a:solidFill>
              <a:latin typeface="+mn-lt"/>
            </a:endParaRPr>
          </a:p>
          <a:p>
            <a:pPr marL="0" marR="0" lvl="0" indent="0" algn="ctr" rtl="0">
              <a:lnSpc>
                <a:spcPct val="100000"/>
              </a:lnSpc>
              <a:spcBef>
                <a:spcPts val="0"/>
              </a:spcBef>
              <a:spcAft>
                <a:spcPts val="0"/>
              </a:spcAft>
              <a:buNone/>
            </a:pPr>
            <a:r>
              <a:rPr lang="es-PE" sz="1600" b="0" i="0" strike="noStrike" cap="none" dirty="0">
                <a:solidFill>
                  <a:schemeClr val="tx1"/>
                </a:solidFill>
                <a:latin typeface="+mn-lt"/>
                <a:ea typeface="Helvetica Neue"/>
                <a:cs typeface="Helvetica Neue"/>
                <a:sym typeface="Helvetica Neue"/>
              </a:rPr>
              <a:t>Pandereta</a:t>
            </a:r>
            <a:endParaRPr sz="1600" b="0" i="0" strike="noStrike" cap="none" dirty="0">
              <a:solidFill>
                <a:schemeClr val="tx1"/>
              </a:solidFill>
              <a:latin typeface="+mn-lt"/>
              <a:sym typeface="Arial"/>
            </a:endParaRPr>
          </a:p>
        </p:txBody>
      </p:sp>
      <p:pic>
        <p:nvPicPr>
          <p:cNvPr id="2" name="Imagen 1"/>
          <p:cNvPicPr>
            <a:picLocks noChangeAspect="1"/>
          </p:cNvPicPr>
          <p:nvPr/>
        </p:nvPicPr>
        <p:blipFill>
          <a:blip r:embed="rId7">
            <a:extLst>
              <a:ext uri="{BEBA8EAE-BF5A-486C-A8C5-ECC9F3942E4B}">
                <a14:imgProps xmlns:a14="http://schemas.microsoft.com/office/drawing/2010/main">
                  <a14:imgLayer r:embed="rId8">
                    <a14:imgEffect>
                      <a14:backgroundRemoval t="0" b="100000" l="2062" r="100000"/>
                    </a14:imgEffect>
                  </a14:imgLayer>
                </a14:imgProps>
              </a:ext>
            </a:extLst>
          </a:blip>
          <a:stretch>
            <a:fillRect/>
          </a:stretch>
        </p:blipFill>
        <p:spPr>
          <a:xfrm>
            <a:off x="9596706" y="4379751"/>
            <a:ext cx="1896794" cy="1414240"/>
          </a:xfrm>
          <a:prstGeom prst="rect">
            <a:avLst/>
          </a:prstGeom>
        </p:spPr>
      </p:pic>
      <p:sp>
        <p:nvSpPr>
          <p:cNvPr id="1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1"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7457869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Tipos de ladrillos para muros</a:t>
            </a:r>
            <a:endParaRPr sz="1200" dirty="0"/>
          </a:p>
        </p:txBody>
      </p:sp>
      <p:sp>
        <p:nvSpPr>
          <p:cNvPr id="5" name="Google Shape;735;p52"/>
          <p:cNvSpPr txBox="1"/>
          <p:nvPr/>
        </p:nvSpPr>
        <p:spPr>
          <a:xfrm>
            <a:off x="232560" y="1995324"/>
            <a:ext cx="5827991" cy="367019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Ladrillo para fines no estructurales o no portantes</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1800"/>
              <a:buFont typeface="Arial"/>
              <a:buNone/>
            </a:pPr>
            <a:r>
              <a:rPr lang="es-PE" sz="1800" b="0" i="0" u="sng" strike="noStrike" cap="none" dirty="0">
                <a:solidFill>
                  <a:schemeClr val="dk1"/>
                </a:solidFill>
                <a:latin typeface="+mn-lt"/>
                <a:ea typeface="Helvetica Neue"/>
                <a:cs typeface="Helvetica Neue"/>
                <a:sym typeface="Helvetica Neue"/>
              </a:rPr>
              <a:t>Ladrillo tubular, pandereta</a:t>
            </a:r>
          </a:p>
          <a:p>
            <a:pPr marL="0" marR="0" lvl="0" indent="0" algn="just" rtl="0">
              <a:lnSpc>
                <a:spcPct val="150000"/>
              </a:lnSpc>
              <a:spcBef>
                <a:spcPts val="0"/>
              </a:spcBef>
              <a:spcAft>
                <a:spcPts val="0"/>
              </a:spcAft>
              <a:buClr>
                <a:srgbClr val="000000"/>
              </a:buClr>
              <a:buSzPts val="1800"/>
              <a:buFont typeface="Arial"/>
              <a:buNone/>
            </a:pPr>
            <a:endParaRPr sz="9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Mala práctica, se utiliza el ladrillo pandereta en muros portantes a partir del segundo piso de la vivienda. </a:t>
            </a:r>
            <a:endParaRPr sz="1800" b="0" i="0" u="none" strike="noStrike" cap="none" dirty="0">
              <a:solidFill>
                <a:schemeClr val="dk1"/>
              </a:solidFill>
              <a:latin typeface="+mn-lt"/>
              <a:ea typeface="Helvetica Neue"/>
              <a:cs typeface="Helvetica Neue"/>
              <a:sym typeface="Helvetica Neue"/>
            </a:endParaRPr>
          </a:p>
          <a:p>
            <a:pPr marL="285750" marR="0" lvl="0" indent="-285750" algn="just" rtl="0">
              <a:lnSpc>
                <a:spcPct val="150000"/>
              </a:lnSpc>
              <a:spcBef>
                <a:spcPts val="0"/>
              </a:spcBef>
              <a:spcAft>
                <a:spcPts val="0"/>
              </a:spcAft>
              <a:buClr>
                <a:srgbClr val="000000"/>
              </a:buClr>
              <a:buSzPts val="1800"/>
              <a:buFont typeface="Wingdings" panose="05000000000000000000" pitchFamily="2" charset="2"/>
              <a:buChar char="ü"/>
            </a:pPr>
            <a:r>
              <a:rPr lang="es-PE" sz="1800" b="0" i="0" u="none" strike="noStrike" cap="none" dirty="0">
                <a:solidFill>
                  <a:schemeClr val="dk1"/>
                </a:solidFill>
                <a:latin typeface="+mn-lt"/>
                <a:ea typeface="Helvetica Neue"/>
                <a:cs typeface="Helvetica Neue"/>
                <a:sym typeface="Helvetica Neue"/>
              </a:rPr>
              <a:t>Buena práctica, se debe utilizar solo en muros divisorios o tabiquería. </a:t>
            </a:r>
            <a:endParaRPr sz="1800" b="0" i="0" u="none" strike="noStrike" cap="none" dirty="0">
              <a:solidFill>
                <a:srgbClr val="000000"/>
              </a:solidFill>
              <a:latin typeface="+mn-lt"/>
              <a:sym typeface="Arial"/>
            </a:endParaRPr>
          </a:p>
        </p:txBody>
      </p:sp>
      <p:pic>
        <p:nvPicPr>
          <p:cNvPr id="6" name="Google Shape;737;p52"/>
          <p:cNvPicPr preferRelativeResize="0"/>
          <p:nvPr/>
        </p:nvPicPr>
        <p:blipFill rotWithShape="1">
          <a:blip r:embed="rId3">
            <a:alphaModFix/>
          </a:blip>
          <a:srcRect/>
          <a:stretch/>
        </p:blipFill>
        <p:spPr>
          <a:xfrm>
            <a:off x="6757366" y="2239219"/>
            <a:ext cx="5139450" cy="3426300"/>
          </a:xfrm>
          <a:prstGeom prst="rect">
            <a:avLst/>
          </a:prstGeom>
          <a:noFill/>
          <a:ln>
            <a:noFill/>
          </a:ln>
        </p:spPr>
      </p:pic>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9828007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lvl="1" algn="ctr">
              <a:buSzPts val="4000"/>
            </a:pPr>
            <a:r>
              <a:rPr lang="es-ES" sz="3200" b="1" dirty="0">
                <a:solidFill>
                  <a:schemeClr val="tx1"/>
                </a:solidFill>
              </a:rPr>
              <a:t>Proporciones de mortero</a:t>
            </a:r>
            <a:endParaRPr lang="es-ES" sz="3200" b="1" i="0" u="none" strike="noStrike" cap="none" dirty="0">
              <a:solidFill>
                <a:schemeClr val="tx1"/>
              </a:solidFill>
              <a:latin typeface="Arial"/>
              <a:ea typeface="Arial"/>
              <a:cs typeface="Arial"/>
              <a:sym typeface="Arial"/>
            </a:endParaRP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337473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Proporciones para mortero</a:t>
            </a:r>
            <a:endParaRPr sz="1200" dirty="0"/>
          </a:p>
        </p:txBody>
      </p:sp>
      <p:graphicFrame>
        <p:nvGraphicFramePr>
          <p:cNvPr id="10" name="Google Shape;746;p53"/>
          <p:cNvGraphicFramePr/>
          <p:nvPr/>
        </p:nvGraphicFramePr>
        <p:xfrm>
          <a:off x="5760720" y="2357818"/>
          <a:ext cx="6146825" cy="2882596"/>
        </p:xfrm>
        <a:graphic>
          <a:graphicData uri="http://schemas.openxmlformats.org/drawingml/2006/table">
            <a:tbl>
              <a:tblPr firstRow="1" bandRow="1">
                <a:noFill/>
              </a:tblPr>
              <a:tblGrid>
                <a:gridCol w="717375">
                  <a:extLst>
                    <a:ext uri="{9D8B030D-6E8A-4147-A177-3AD203B41FA5}">
                      <a16:colId xmlns:a16="http://schemas.microsoft.com/office/drawing/2014/main" val="20000"/>
                    </a:ext>
                  </a:extLst>
                </a:gridCol>
                <a:gridCol w="1232400">
                  <a:extLst>
                    <a:ext uri="{9D8B030D-6E8A-4147-A177-3AD203B41FA5}">
                      <a16:colId xmlns:a16="http://schemas.microsoft.com/office/drawing/2014/main" val="20001"/>
                    </a:ext>
                  </a:extLst>
                </a:gridCol>
                <a:gridCol w="864525">
                  <a:extLst>
                    <a:ext uri="{9D8B030D-6E8A-4147-A177-3AD203B41FA5}">
                      <a16:colId xmlns:a16="http://schemas.microsoft.com/office/drawing/2014/main" val="20002"/>
                    </a:ext>
                  </a:extLst>
                </a:gridCol>
                <a:gridCol w="1269200">
                  <a:extLst>
                    <a:ext uri="{9D8B030D-6E8A-4147-A177-3AD203B41FA5}">
                      <a16:colId xmlns:a16="http://schemas.microsoft.com/office/drawing/2014/main" val="20003"/>
                    </a:ext>
                  </a:extLst>
                </a:gridCol>
                <a:gridCol w="2063325">
                  <a:extLst>
                    <a:ext uri="{9D8B030D-6E8A-4147-A177-3AD203B41FA5}">
                      <a16:colId xmlns:a16="http://schemas.microsoft.com/office/drawing/2014/main" val="20004"/>
                    </a:ext>
                  </a:extLst>
                </a:gridCol>
              </a:tblGrid>
              <a:tr h="915200">
                <a:tc gridSpan="5">
                  <a:txBody>
                    <a:bodyPr/>
                    <a:lstStyle/>
                    <a:p>
                      <a:pPr marL="0" marR="0" lvl="0" indent="0" algn="ctr" rtl="0">
                        <a:lnSpc>
                          <a:spcPct val="100000"/>
                        </a:lnSpc>
                        <a:spcBef>
                          <a:spcPts val="0"/>
                        </a:spcBef>
                        <a:spcAft>
                          <a:spcPts val="0"/>
                        </a:spcAft>
                        <a:buClr>
                          <a:srgbClr val="000000"/>
                        </a:buClr>
                        <a:buSzPts val="1500"/>
                        <a:buFont typeface="Arial"/>
                        <a:buNone/>
                      </a:pPr>
                      <a:endParaRPr sz="1400" b="1" u="none" strike="noStrike" cap="none" dirty="0">
                        <a:latin typeface="+mn-lt"/>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s-PE" sz="1400" b="1" u="none" strike="noStrike" cap="none" dirty="0">
                          <a:solidFill>
                            <a:schemeClr val="bg1"/>
                          </a:solidFill>
                          <a:latin typeface="+mn-lt"/>
                          <a:ea typeface="Arial"/>
                          <a:cs typeface="Arial"/>
                          <a:sym typeface="Arial"/>
                        </a:rPr>
                        <a:t>TABLA 4 </a:t>
                      </a:r>
                      <a:endParaRPr sz="1400" u="none" strike="noStrike" cap="none" dirty="0">
                        <a:solidFill>
                          <a:schemeClr val="bg1"/>
                        </a:solidFill>
                        <a:latin typeface="+mn-lt"/>
                      </a:endParaRPr>
                    </a:p>
                    <a:p>
                      <a:pPr marL="0" marR="0" lvl="0" indent="0" algn="ctr" rtl="0">
                        <a:lnSpc>
                          <a:spcPct val="100000"/>
                        </a:lnSpc>
                        <a:spcBef>
                          <a:spcPts val="0"/>
                        </a:spcBef>
                        <a:spcAft>
                          <a:spcPts val="0"/>
                        </a:spcAft>
                        <a:buClr>
                          <a:srgbClr val="000000"/>
                        </a:buClr>
                        <a:buSzPts val="1500"/>
                        <a:buFont typeface="Arial"/>
                        <a:buNone/>
                      </a:pPr>
                      <a:r>
                        <a:rPr lang="es-PE" sz="1400" b="1" u="none" strike="noStrike" cap="none" dirty="0">
                          <a:solidFill>
                            <a:schemeClr val="bg1"/>
                          </a:solidFill>
                          <a:latin typeface="+mn-lt"/>
                          <a:ea typeface="Arial"/>
                          <a:cs typeface="Arial"/>
                          <a:sym typeface="Arial"/>
                        </a:rPr>
                        <a:t>TIPO DE MORTERO </a:t>
                      </a:r>
                      <a:endParaRPr sz="1400" b="1" u="none" strike="noStrike" cap="none" dirty="0">
                        <a:solidFill>
                          <a:schemeClr val="bg1"/>
                        </a:solidFill>
                        <a:latin typeface="+mn-lt"/>
                        <a:ea typeface="Arial"/>
                        <a:cs typeface="Arial"/>
                        <a:sym typeface="Arial"/>
                      </a:endParaRPr>
                    </a:p>
                  </a:txBody>
                  <a:tcPr marL="91450" marR="91450" marT="45725" marB="45725">
                    <a:solidFill>
                      <a:schemeClr val="tx1">
                        <a:lumMod val="65000"/>
                        <a:lumOff val="35000"/>
                      </a:schemeClr>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0"/>
                  </a:ext>
                </a:extLst>
              </a:tr>
              <a:tr h="376850">
                <a:tc gridSpan="4">
                  <a:txBody>
                    <a:bodyPr/>
                    <a:lstStyle/>
                    <a:p>
                      <a:pPr marL="0" marR="0" lvl="0" indent="0" algn="l" rtl="0">
                        <a:lnSpc>
                          <a:spcPct val="100000"/>
                        </a:lnSpc>
                        <a:spcBef>
                          <a:spcPts val="0"/>
                        </a:spcBef>
                        <a:spcAft>
                          <a:spcPts val="0"/>
                        </a:spcAft>
                        <a:buClr>
                          <a:srgbClr val="000000"/>
                        </a:buClr>
                        <a:buSzPts val="1500"/>
                        <a:buFont typeface="Arial"/>
                        <a:buNone/>
                      </a:pPr>
                      <a:r>
                        <a:rPr lang="es-PE" sz="1400" b="1" u="none" strike="noStrike" cap="none" dirty="0">
                          <a:latin typeface="+mn-lt"/>
                          <a:ea typeface="Arial"/>
                          <a:cs typeface="Arial"/>
                          <a:sym typeface="Arial"/>
                        </a:rPr>
                        <a:t>                      COMPONENTE </a:t>
                      </a:r>
                      <a:endParaRPr sz="1400" b="1" u="none" strike="noStrike" cap="none" dirty="0">
                        <a:latin typeface="+mn-lt"/>
                        <a:ea typeface="Arial"/>
                        <a:cs typeface="Arial"/>
                        <a:sym typeface="Arial"/>
                      </a:endParaRPr>
                    </a:p>
                  </a:txBody>
                  <a:tcPr marL="91450" marR="91450" marT="45725" marB="45725">
                    <a:solidFill>
                      <a:srgbClr val="D8D8D8"/>
                    </a:solidFill>
                  </a:tcPr>
                </a:tc>
                <a:tc hMerge="1">
                  <a:txBody>
                    <a:bodyPr/>
                    <a:lstStyle/>
                    <a:p>
                      <a:endParaRPr lang="es-PE"/>
                    </a:p>
                  </a:txBody>
                  <a:tcPr/>
                </a:tc>
                <a:tc hMerge="1">
                  <a:txBody>
                    <a:bodyPr/>
                    <a:lstStyle/>
                    <a:p>
                      <a:endParaRPr lang="es-PE"/>
                    </a:p>
                  </a:txBody>
                  <a:tcPr/>
                </a:tc>
                <a:tc hMerge="1">
                  <a:txBody>
                    <a:bodyPr/>
                    <a:lstStyle/>
                    <a:p>
                      <a:endParaRPr lang="es-PE"/>
                    </a:p>
                  </a:txBody>
                  <a:tcPr/>
                </a:tc>
                <a:tc rowSpan="2">
                  <a:txBody>
                    <a:bodyPr/>
                    <a:lstStyle/>
                    <a:p>
                      <a:pPr marL="0" marR="0" lvl="0" indent="0" algn="l" rtl="0">
                        <a:lnSpc>
                          <a:spcPct val="100000"/>
                        </a:lnSpc>
                        <a:spcBef>
                          <a:spcPts val="0"/>
                        </a:spcBef>
                        <a:spcAft>
                          <a:spcPts val="0"/>
                        </a:spcAft>
                        <a:buClr>
                          <a:srgbClr val="000000"/>
                        </a:buClr>
                        <a:buSzPts val="1500"/>
                        <a:buFont typeface="Arial"/>
                        <a:buNone/>
                      </a:pPr>
                      <a:r>
                        <a:rPr lang="es-PE" sz="1400" b="1" u="none" strike="noStrike" cap="none" dirty="0">
                          <a:latin typeface="+mn-lt"/>
                          <a:ea typeface="Arial"/>
                          <a:cs typeface="Arial"/>
                          <a:sym typeface="Arial"/>
                        </a:rPr>
                        <a:t>    USOS </a:t>
                      </a:r>
                      <a:endParaRPr sz="1400" b="1" u="none" strike="noStrike" cap="none" dirty="0">
                        <a:latin typeface="+mn-lt"/>
                        <a:ea typeface="Arial"/>
                        <a:cs typeface="Arial"/>
                        <a:sym typeface="Arial"/>
                      </a:endParaRPr>
                    </a:p>
                  </a:txBody>
                  <a:tcPr marL="91450" marR="91450" marT="45725" marB="45725">
                    <a:solidFill>
                      <a:srgbClr val="D8D8D8"/>
                    </a:solidFill>
                  </a:tcPr>
                </a:tc>
                <a:extLst>
                  <a:ext uri="{0D108BD9-81ED-4DB2-BD59-A6C34878D82A}">
                    <a16:rowId xmlns:a16="http://schemas.microsoft.com/office/drawing/2014/main" val="10001"/>
                  </a:ext>
                </a:extLst>
              </a:tr>
              <a:tr h="354096">
                <a:tc>
                  <a:txBody>
                    <a:bodyPr/>
                    <a:lstStyle/>
                    <a:p>
                      <a:pPr marL="0" marR="0" lvl="0" indent="0" algn="l" rtl="0">
                        <a:lnSpc>
                          <a:spcPct val="100000"/>
                        </a:lnSpc>
                        <a:spcBef>
                          <a:spcPts val="0"/>
                        </a:spcBef>
                        <a:spcAft>
                          <a:spcPts val="0"/>
                        </a:spcAft>
                        <a:buClr>
                          <a:srgbClr val="000000"/>
                        </a:buClr>
                        <a:buSzPts val="1500"/>
                        <a:buFont typeface="Arial"/>
                        <a:buNone/>
                      </a:pPr>
                      <a:r>
                        <a:rPr lang="es-PE" sz="1400" b="1" u="none" strike="noStrike" cap="none">
                          <a:latin typeface="+mn-lt"/>
                          <a:ea typeface="Arial"/>
                          <a:cs typeface="Arial"/>
                          <a:sym typeface="Arial"/>
                        </a:rPr>
                        <a:t>TIPO </a:t>
                      </a:r>
                      <a:endParaRPr sz="1400" b="1" u="none" strike="noStrike" cap="none">
                        <a:latin typeface="+mn-lt"/>
                        <a:ea typeface="Arial"/>
                        <a:cs typeface="Arial"/>
                        <a:sym typeface="Arial"/>
                      </a:endParaRPr>
                    </a:p>
                  </a:txBody>
                  <a:tcPr marL="91450" marR="91450" marT="45725" marB="45725">
                    <a:lnR w="12700" cap="flat" cmpd="sng">
                      <a:solidFill>
                        <a:schemeClr val="dk1"/>
                      </a:solidFill>
                      <a:prstDash val="solid"/>
                      <a:round/>
                      <a:headEnd type="none" w="sm" len="sm"/>
                      <a:tailEnd type="none" w="sm" len="sm"/>
                    </a:lnR>
                    <a:solidFill>
                      <a:srgbClr val="D8D8D8"/>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400" b="1" u="none" strike="noStrike" cap="none">
                          <a:latin typeface="+mn-lt"/>
                          <a:ea typeface="Arial"/>
                          <a:cs typeface="Arial"/>
                          <a:sym typeface="Arial"/>
                        </a:rPr>
                        <a:t>CEMENTO </a:t>
                      </a:r>
                      <a:endParaRPr sz="1400" b="1" u="none" strike="noStrike" cap="none">
                        <a:latin typeface="+mn-lt"/>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solidFill>
                      <a:srgbClr val="D8D8D8"/>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400" b="1" u="none" strike="noStrike" cap="none">
                          <a:latin typeface="+mn-lt"/>
                          <a:ea typeface="Arial"/>
                          <a:cs typeface="Arial"/>
                          <a:sym typeface="Arial"/>
                        </a:rPr>
                        <a:t>CAL </a:t>
                      </a:r>
                      <a:endParaRPr sz="1400" b="1" u="none" strike="noStrike" cap="none">
                        <a:latin typeface="+mn-lt"/>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solidFill>
                      <a:srgbClr val="D8D8D8"/>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s-PE" sz="1400" b="1" u="none" strike="noStrike" cap="none" dirty="0">
                          <a:latin typeface="+mn-lt"/>
                          <a:ea typeface="Arial"/>
                          <a:cs typeface="Arial"/>
                          <a:sym typeface="Arial"/>
                        </a:rPr>
                        <a:t>ARENA </a:t>
                      </a:r>
                      <a:endParaRPr sz="1400" b="1" u="none" strike="noStrike" cap="none" dirty="0">
                        <a:latin typeface="+mn-lt"/>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solidFill>
                      <a:srgbClr val="D8D8D8"/>
                    </a:solidFill>
                  </a:tcPr>
                </a:tc>
                <a:tc vMerge="1">
                  <a:txBody>
                    <a:bodyPr/>
                    <a:lstStyle/>
                    <a:p>
                      <a:endParaRPr lang="es-PE"/>
                    </a:p>
                  </a:txBody>
                  <a:tcPr/>
                </a:tc>
                <a:extLst>
                  <a:ext uri="{0D108BD9-81ED-4DB2-BD59-A6C34878D82A}">
                    <a16:rowId xmlns:a16="http://schemas.microsoft.com/office/drawing/2014/main" val="10002"/>
                  </a:ext>
                </a:extLst>
              </a:tr>
              <a:tr h="412150">
                <a:tc>
                  <a:txBody>
                    <a:bodyPr/>
                    <a:lstStyle/>
                    <a:p>
                      <a:pPr marL="0" marR="0" lvl="0" indent="0" algn="ctr" rtl="0">
                        <a:lnSpc>
                          <a:spcPct val="100000"/>
                        </a:lnSpc>
                        <a:spcBef>
                          <a:spcPts val="0"/>
                        </a:spcBef>
                        <a:spcAft>
                          <a:spcPts val="0"/>
                        </a:spcAft>
                        <a:buClr>
                          <a:srgbClr val="000000"/>
                        </a:buClr>
                        <a:buSzPts val="1800"/>
                        <a:buFont typeface="Arial"/>
                        <a:buNone/>
                      </a:pPr>
                      <a:r>
                        <a:rPr lang="es-PE" sz="1400" u="none" strike="noStrike" cap="none">
                          <a:latin typeface="+mn-lt"/>
                        </a:rPr>
                        <a:t>P1</a:t>
                      </a:r>
                      <a:endParaRPr sz="1400" u="none" strike="noStrike" cap="none">
                        <a:latin typeface="+mn-lt"/>
                      </a:endParaRPr>
                    </a:p>
                  </a:txBody>
                  <a:tcPr marL="91450" marR="91450" marT="45725" marB="45725">
                    <a:lnR w="12700" cap="flat" cmpd="sng">
                      <a:solidFill>
                        <a:schemeClr val="dk1"/>
                      </a:solidFill>
                      <a:prstDash val="solid"/>
                      <a:round/>
                      <a:headEnd type="none" w="sm" len="sm"/>
                      <a:tailEnd type="none" w="sm" len="sm"/>
                    </a:lnR>
                    <a:solidFill>
                      <a:srgbClr val="D8D8D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400" u="none" strike="noStrike" cap="none">
                          <a:latin typeface="+mn-lt"/>
                        </a:rPr>
                        <a:t>1</a:t>
                      </a:r>
                      <a:endParaRPr sz="1400" u="none" strike="noStrike" cap="none">
                        <a:latin typeface="+mn-lt"/>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solidFill>
                      <a:srgbClr val="D8D8D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400" u="none" strike="noStrike" cap="none">
                          <a:latin typeface="+mn-lt"/>
                        </a:rPr>
                        <a:t>0 a ¼</a:t>
                      </a:r>
                      <a:endParaRPr sz="1400" u="none" strike="noStrike" cap="none">
                        <a:latin typeface="+mn-lt"/>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solidFill>
                      <a:srgbClr val="D8D8D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400" u="none" strike="noStrike" cap="none">
                          <a:latin typeface="+mn-lt"/>
                        </a:rPr>
                        <a:t>3 A 3 </a:t>
                      </a:r>
                      <a:r>
                        <a:rPr lang="es-PE" sz="1400" i="1" u="none" strike="noStrike" cap="none">
                          <a:latin typeface="+mn-lt"/>
                        </a:rPr>
                        <a:t>1/2</a:t>
                      </a:r>
                      <a:endParaRPr sz="1400" i="1" u="none" strike="noStrike" cap="none">
                        <a:latin typeface="+mn-lt"/>
                      </a:endParaRPr>
                    </a:p>
                  </a:txBody>
                  <a:tcPr marL="91450" marR="91450" marT="45725" marB="45725">
                    <a:lnL w="12700" cap="flat" cmpd="sng">
                      <a:solidFill>
                        <a:schemeClr val="dk1"/>
                      </a:solidFill>
                      <a:prstDash val="solid"/>
                      <a:round/>
                      <a:headEnd type="none" w="sm" len="sm"/>
                      <a:tailEnd type="none" w="sm" len="sm"/>
                    </a:lnL>
                    <a:solidFill>
                      <a:srgbClr val="D8D8D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PE" sz="1400" b="0" u="none" strike="noStrike" cap="none" dirty="0">
                          <a:latin typeface="+mn-lt"/>
                        </a:rPr>
                        <a:t>Muros  portantes</a:t>
                      </a:r>
                      <a:endParaRPr sz="1400" b="0" u="none" strike="noStrike" cap="none" dirty="0">
                        <a:latin typeface="+mn-lt"/>
                      </a:endParaRPr>
                    </a:p>
                  </a:txBody>
                  <a:tcPr marL="91450" marR="91450" marT="45725" marB="45725">
                    <a:solidFill>
                      <a:srgbClr val="D8D8D8"/>
                    </a:solidFill>
                  </a:tcPr>
                </a:tc>
                <a:extLst>
                  <a:ext uri="{0D108BD9-81ED-4DB2-BD59-A6C34878D82A}">
                    <a16:rowId xmlns:a16="http://schemas.microsoft.com/office/drawing/2014/main" val="10003"/>
                  </a:ext>
                </a:extLst>
              </a:tr>
              <a:tr h="412150">
                <a:tc>
                  <a:txBody>
                    <a:bodyPr/>
                    <a:lstStyle/>
                    <a:p>
                      <a:pPr marL="0" marR="0" lvl="0" indent="0" algn="ctr" rtl="0">
                        <a:lnSpc>
                          <a:spcPct val="100000"/>
                        </a:lnSpc>
                        <a:spcBef>
                          <a:spcPts val="0"/>
                        </a:spcBef>
                        <a:spcAft>
                          <a:spcPts val="0"/>
                        </a:spcAft>
                        <a:buClr>
                          <a:srgbClr val="000000"/>
                        </a:buClr>
                        <a:buSzPts val="1800"/>
                        <a:buFont typeface="Arial"/>
                        <a:buNone/>
                      </a:pPr>
                      <a:r>
                        <a:rPr lang="es-PE" sz="1400" u="none" strike="noStrike" cap="none">
                          <a:latin typeface="+mn-lt"/>
                        </a:rPr>
                        <a:t>P2</a:t>
                      </a:r>
                      <a:endParaRPr sz="1400" u="none" strike="noStrike" cap="none">
                        <a:latin typeface="+mn-lt"/>
                      </a:endParaRPr>
                    </a:p>
                  </a:txBody>
                  <a:tcPr marL="91450" marR="91450" marT="45725" marB="45725">
                    <a:lnR w="12700" cap="flat" cmpd="sng">
                      <a:solidFill>
                        <a:schemeClr val="dk1"/>
                      </a:solidFill>
                      <a:prstDash val="solid"/>
                      <a:round/>
                      <a:headEnd type="none" w="sm" len="sm"/>
                      <a:tailEnd type="none" w="sm" len="sm"/>
                    </a:lnR>
                    <a:solidFill>
                      <a:srgbClr val="D8D8D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400" u="none" strike="noStrike" cap="none">
                          <a:latin typeface="+mn-lt"/>
                        </a:rPr>
                        <a:t>1</a:t>
                      </a:r>
                      <a:endParaRPr sz="1400" u="none" strike="noStrike" cap="none">
                        <a:latin typeface="+mn-lt"/>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solidFill>
                      <a:srgbClr val="D8D8D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400" u="none" strike="noStrike" cap="none">
                          <a:latin typeface="+mn-lt"/>
                        </a:rPr>
                        <a:t>0 a  ½</a:t>
                      </a:r>
                      <a:endParaRPr sz="1400" u="none" strike="noStrike" cap="none">
                        <a:latin typeface="+mn-lt"/>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solidFill>
                      <a:srgbClr val="D8D8D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400" u="none" strike="noStrike" cap="none">
                          <a:latin typeface="+mn-lt"/>
                        </a:rPr>
                        <a:t>4 A 5  </a:t>
                      </a:r>
                      <a:endParaRPr sz="1400" u="none" strike="noStrike" cap="none">
                        <a:latin typeface="+mn-lt"/>
                      </a:endParaRPr>
                    </a:p>
                  </a:txBody>
                  <a:tcPr marL="91450" marR="91450" marT="45725" marB="45725">
                    <a:lnL w="12700" cap="flat" cmpd="sng">
                      <a:solidFill>
                        <a:schemeClr val="dk1"/>
                      </a:solidFill>
                      <a:prstDash val="solid"/>
                      <a:round/>
                      <a:headEnd type="none" w="sm" len="sm"/>
                      <a:tailEnd type="none" w="sm" len="sm"/>
                    </a:lnL>
                    <a:solidFill>
                      <a:srgbClr val="D8D8D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PE" sz="1400" b="0" u="none" strike="noStrike" cap="none" dirty="0">
                          <a:latin typeface="+mn-lt"/>
                        </a:rPr>
                        <a:t>Muros no portantes </a:t>
                      </a:r>
                      <a:endParaRPr sz="1400" b="0" u="none" strike="noStrike" cap="none" dirty="0">
                        <a:latin typeface="+mn-lt"/>
                      </a:endParaRPr>
                    </a:p>
                  </a:txBody>
                  <a:tcPr marL="91450" marR="91450" marT="45725" marB="45725">
                    <a:solidFill>
                      <a:srgbClr val="D8D8D8"/>
                    </a:solidFill>
                  </a:tcPr>
                </a:tc>
                <a:extLst>
                  <a:ext uri="{0D108BD9-81ED-4DB2-BD59-A6C34878D82A}">
                    <a16:rowId xmlns:a16="http://schemas.microsoft.com/office/drawing/2014/main" val="10004"/>
                  </a:ext>
                </a:extLst>
              </a:tr>
              <a:tr h="412150">
                <a:tc>
                  <a:txBody>
                    <a:bodyPr/>
                    <a:lstStyle/>
                    <a:p>
                      <a:pPr marL="0" marR="0" lvl="0" indent="0" algn="ctr" rtl="0">
                        <a:lnSpc>
                          <a:spcPct val="100000"/>
                        </a:lnSpc>
                        <a:spcBef>
                          <a:spcPts val="0"/>
                        </a:spcBef>
                        <a:spcAft>
                          <a:spcPts val="0"/>
                        </a:spcAft>
                        <a:buClr>
                          <a:srgbClr val="000000"/>
                        </a:buClr>
                        <a:buSzPts val="1800"/>
                        <a:buFont typeface="Arial"/>
                        <a:buNone/>
                      </a:pPr>
                      <a:r>
                        <a:rPr lang="es-PE" sz="1400" u="none" strike="noStrike" cap="none">
                          <a:latin typeface="+mn-lt"/>
                        </a:rPr>
                        <a:t>NP</a:t>
                      </a:r>
                      <a:endParaRPr sz="1400" u="none" strike="noStrike" cap="none">
                        <a:latin typeface="+mn-lt"/>
                      </a:endParaRPr>
                    </a:p>
                  </a:txBody>
                  <a:tcPr marL="91450" marR="91450" marT="45725" marB="45725">
                    <a:lnR w="12700" cap="flat" cmpd="sng">
                      <a:solidFill>
                        <a:schemeClr val="dk1"/>
                      </a:solidFill>
                      <a:prstDash val="solid"/>
                      <a:round/>
                      <a:headEnd type="none" w="sm" len="sm"/>
                      <a:tailEnd type="none" w="sm" len="sm"/>
                    </a:lnR>
                    <a:solidFill>
                      <a:srgbClr val="D8D8D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400" u="none" strike="noStrike" cap="none">
                          <a:latin typeface="+mn-lt"/>
                        </a:rPr>
                        <a:t>1</a:t>
                      </a:r>
                      <a:endParaRPr sz="1400" u="none" strike="noStrike" cap="none">
                        <a:latin typeface="+mn-lt"/>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solidFill>
                      <a:srgbClr val="D8D8D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400" u="none" strike="noStrike" cap="none">
                          <a:latin typeface="+mn-lt"/>
                        </a:rPr>
                        <a:t>-</a:t>
                      </a:r>
                      <a:endParaRPr sz="1400" u="none" strike="noStrike" cap="none">
                        <a:latin typeface="+mn-lt"/>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solidFill>
                      <a:srgbClr val="D8D8D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s-PE" sz="1400" u="none" strike="noStrike" cap="none">
                          <a:latin typeface="+mn-lt"/>
                        </a:rPr>
                        <a:t>Hasta  6 </a:t>
                      </a:r>
                      <a:endParaRPr sz="1400" u="none" strike="noStrike" cap="none">
                        <a:latin typeface="+mn-lt"/>
                      </a:endParaRPr>
                    </a:p>
                  </a:txBody>
                  <a:tcPr marL="91450" marR="91450" marT="45725" marB="45725">
                    <a:lnL w="12700" cap="flat" cmpd="sng">
                      <a:solidFill>
                        <a:schemeClr val="dk1"/>
                      </a:solidFill>
                      <a:prstDash val="solid"/>
                      <a:round/>
                      <a:headEnd type="none" w="sm" len="sm"/>
                      <a:tailEnd type="none" w="sm" len="sm"/>
                    </a:lnL>
                    <a:solidFill>
                      <a:srgbClr val="D8D8D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PE" sz="1400" b="0" u="none" strike="noStrike" cap="none" dirty="0">
                          <a:latin typeface="+mn-lt"/>
                        </a:rPr>
                        <a:t>Muros no portantes</a:t>
                      </a:r>
                      <a:endParaRPr sz="1400" b="0" u="none" strike="noStrike" cap="none" dirty="0">
                        <a:latin typeface="+mn-lt"/>
                      </a:endParaRPr>
                    </a:p>
                  </a:txBody>
                  <a:tcPr marL="91450" marR="91450" marT="45725" marB="45725">
                    <a:solidFill>
                      <a:srgbClr val="D8D8D8"/>
                    </a:solidFill>
                  </a:tcPr>
                </a:tc>
                <a:extLst>
                  <a:ext uri="{0D108BD9-81ED-4DB2-BD59-A6C34878D82A}">
                    <a16:rowId xmlns:a16="http://schemas.microsoft.com/office/drawing/2014/main" val="10005"/>
                  </a:ext>
                </a:extLst>
              </a:tr>
            </a:tbl>
          </a:graphicData>
        </a:graphic>
      </p:graphicFrame>
      <p:sp>
        <p:nvSpPr>
          <p:cNvPr id="11" name="Google Shape;744;p53"/>
          <p:cNvSpPr txBox="1"/>
          <p:nvPr/>
        </p:nvSpPr>
        <p:spPr>
          <a:xfrm>
            <a:off x="284451" y="2362549"/>
            <a:ext cx="5007985" cy="332394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s-PE" sz="2000" b="0" i="0" u="none" strike="noStrike" cap="none" dirty="0">
                <a:solidFill>
                  <a:schemeClr val="dk1"/>
                </a:solidFill>
                <a:latin typeface="Helvetica Neue"/>
                <a:ea typeface="Helvetica Neue"/>
                <a:cs typeface="Helvetica Neue"/>
                <a:sym typeface="Helvetica Neue"/>
              </a:rPr>
              <a:t>Mortero para muros portantes</a:t>
            </a:r>
            <a:endParaRPr dirty="0"/>
          </a:p>
          <a:p>
            <a:pPr marL="0" marR="0" lvl="0" indent="0" algn="just" rtl="0">
              <a:lnSpc>
                <a:spcPct val="150000"/>
              </a:lnSpc>
              <a:spcBef>
                <a:spcPts val="0"/>
              </a:spcBef>
              <a:spcAft>
                <a:spcPts val="0"/>
              </a:spcAft>
              <a:buClr>
                <a:srgbClr val="000000"/>
              </a:buClr>
              <a:buSzPts val="2000"/>
              <a:buFont typeface="Arial"/>
              <a:buNone/>
            </a:pPr>
            <a:endParaRPr sz="2000" b="0" i="0" u="none" strike="noStrike" cap="none" dirty="0">
              <a:solidFill>
                <a:schemeClr val="dk1"/>
              </a:solidFill>
              <a:latin typeface="Helvetica Neue"/>
              <a:ea typeface="Helvetica Neue"/>
              <a:cs typeface="Helvetica Neue"/>
              <a:sym typeface="Helvetica Neue"/>
            </a:endParaRPr>
          </a:p>
          <a:p>
            <a:pPr marL="342900" marR="0" lvl="0" indent="-342900" algn="just" rtl="0">
              <a:lnSpc>
                <a:spcPct val="150000"/>
              </a:lnSpc>
              <a:spcBef>
                <a:spcPts val="0"/>
              </a:spcBef>
              <a:spcAft>
                <a:spcPts val="0"/>
              </a:spcAft>
              <a:buFont typeface="Wingdings" panose="05000000000000000000" pitchFamily="2" charset="2"/>
              <a:buChar char="ü"/>
            </a:pPr>
            <a:r>
              <a:rPr lang="es-PE" sz="2000" b="0" i="0" u="none" strike="noStrike" cap="none" dirty="0">
                <a:solidFill>
                  <a:srgbClr val="000000"/>
                </a:solidFill>
                <a:latin typeface="Arial"/>
                <a:ea typeface="Arial"/>
                <a:cs typeface="Arial"/>
                <a:sym typeface="Arial"/>
              </a:rPr>
              <a:t>Por lo general en obra no utiliza la cal, sin embargo se debe seguir respetando las proporciones mostradas en la tabla de proporciones de mortero. </a:t>
            </a:r>
            <a:endParaRPr sz="2000" b="0" i="0" u="none" strike="noStrike" cap="none" dirty="0">
              <a:solidFill>
                <a:schemeClr val="dk1"/>
              </a:solidFill>
              <a:latin typeface="Helvetica Neue"/>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2000"/>
              <a:buFont typeface="Arial"/>
              <a:buNone/>
            </a:pPr>
            <a:endParaRPr sz="2000" b="0" i="0" u="none" strike="noStrike" cap="none" dirty="0">
              <a:solidFill>
                <a:schemeClr val="dk1"/>
              </a:solidFill>
              <a:latin typeface="Helvetica Neue"/>
              <a:ea typeface="Helvetica Neue"/>
              <a:cs typeface="Helvetica Neue"/>
              <a:sym typeface="Helvetica Neue"/>
            </a:endParaRP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691981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lvl="1" algn="ctr">
              <a:buSzPts val="4000"/>
            </a:pPr>
            <a:r>
              <a:rPr lang="es-ES" sz="3200" b="1" dirty="0">
                <a:solidFill>
                  <a:schemeClr val="tx1"/>
                </a:solidFill>
              </a:rPr>
              <a:t>Espesor de juntas verticales y horizontales en muros</a:t>
            </a:r>
            <a:endParaRPr lang="es-ES" sz="3200" b="1" i="0" u="none" strike="noStrike" cap="none" dirty="0">
              <a:solidFill>
                <a:schemeClr val="tx1"/>
              </a:solidFill>
              <a:latin typeface="Arial"/>
              <a:ea typeface="Arial"/>
              <a:cs typeface="Arial"/>
              <a:sym typeface="Arial"/>
            </a:endParaRP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5727043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Espesores mínimos y máximos de juntas</a:t>
            </a:r>
            <a:endParaRPr sz="1200" dirty="0"/>
          </a:p>
        </p:txBody>
      </p:sp>
      <p:sp>
        <p:nvSpPr>
          <p:cNvPr id="5" name="Google Shape;756;p54"/>
          <p:cNvSpPr txBox="1"/>
          <p:nvPr/>
        </p:nvSpPr>
        <p:spPr>
          <a:xfrm>
            <a:off x="182506" y="2128804"/>
            <a:ext cx="6529624" cy="258528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Para el confinamiento dentado, el espesor de la junta debe ser mínimo de 1 centímetro y máximo de 1.5 centímetros.</a:t>
            </a:r>
            <a:endParaRPr sz="18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p:txBody>
      </p:sp>
      <p:grpSp>
        <p:nvGrpSpPr>
          <p:cNvPr id="6" name="Google Shape;759;p54"/>
          <p:cNvGrpSpPr/>
          <p:nvPr/>
        </p:nvGrpSpPr>
        <p:grpSpPr>
          <a:xfrm>
            <a:off x="7232074" y="1995324"/>
            <a:ext cx="4322618" cy="4059112"/>
            <a:chOff x="6601743" y="1835685"/>
            <a:chExt cx="5428415" cy="3956626"/>
          </a:xfrm>
        </p:grpSpPr>
        <p:pic>
          <p:nvPicPr>
            <p:cNvPr id="10" name="Google Shape;760;p54"/>
            <p:cNvPicPr preferRelativeResize="0"/>
            <p:nvPr/>
          </p:nvPicPr>
          <p:blipFill rotWithShape="1">
            <a:blip r:embed="rId3">
              <a:alphaModFix/>
            </a:blip>
            <a:srcRect r="22825"/>
            <a:stretch/>
          </p:blipFill>
          <p:spPr>
            <a:xfrm>
              <a:off x="6601743" y="1835685"/>
              <a:ext cx="5428415" cy="3956626"/>
            </a:xfrm>
            <a:prstGeom prst="rect">
              <a:avLst/>
            </a:prstGeom>
            <a:noFill/>
            <a:ln>
              <a:noFill/>
            </a:ln>
          </p:spPr>
        </p:pic>
        <p:cxnSp>
          <p:nvCxnSpPr>
            <p:cNvPr id="11" name="Google Shape;761;p54"/>
            <p:cNvCxnSpPr/>
            <p:nvPr/>
          </p:nvCxnSpPr>
          <p:spPr>
            <a:xfrm>
              <a:off x="7484533" y="2929467"/>
              <a:ext cx="2455334" cy="592665"/>
            </a:xfrm>
            <a:prstGeom prst="straightConnector1">
              <a:avLst/>
            </a:prstGeom>
            <a:noFill/>
            <a:ln w="76200" cap="flat" cmpd="sng">
              <a:solidFill>
                <a:srgbClr val="7030A0"/>
              </a:solidFill>
              <a:prstDash val="solid"/>
              <a:miter lim="800000"/>
              <a:headEnd type="none" w="sm" len="sm"/>
              <a:tailEnd type="none" w="sm" len="sm"/>
            </a:ln>
          </p:spPr>
        </p:cxnSp>
        <p:cxnSp>
          <p:nvCxnSpPr>
            <p:cNvPr id="12" name="Google Shape;762;p54"/>
            <p:cNvCxnSpPr/>
            <p:nvPr/>
          </p:nvCxnSpPr>
          <p:spPr>
            <a:xfrm>
              <a:off x="8387080" y="2433320"/>
              <a:ext cx="96520" cy="667893"/>
            </a:xfrm>
            <a:prstGeom prst="straightConnector1">
              <a:avLst/>
            </a:prstGeom>
            <a:noFill/>
            <a:ln w="76200" cap="flat" cmpd="sng">
              <a:solidFill>
                <a:srgbClr val="7030A0"/>
              </a:solidFill>
              <a:prstDash val="solid"/>
              <a:miter lim="800000"/>
              <a:headEnd type="none" w="sm" len="sm"/>
              <a:tailEnd type="none" w="sm" len="sm"/>
            </a:ln>
          </p:spPr>
        </p:cxnSp>
        <p:cxnSp>
          <p:nvCxnSpPr>
            <p:cNvPr id="13" name="Google Shape;763;p54"/>
            <p:cNvCxnSpPr/>
            <p:nvPr/>
          </p:nvCxnSpPr>
          <p:spPr>
            <a:xfrm>
              <a:off x="7434439" y="2326989"/>
              <a:ext cx="131515" cy="552359"/>
            </a:xfrm>
            <a:prstGeom prst="straightConnector1">
              <a:avLst/>
            </a:prstGeom>
            <a:noFill/>
            <a:ln w="76200" cap="flat" cmpd="sng">
              <a:solidFill>
                <a:srgbClr val="7030A0"/>
              </a:solidFill>
              <a:prstDash val="solid"/>
              <a:miter lim="800000"/>
              <a:headEnd type="none" w="sm" len="sm"/>
              <a:tailEnd type="none" w="sm" len="sm"/>
            </a:ln>
          </p:spPr>
        </p:cxnSp>
        <p:cxnSp>
          <p:nvCxnSpPr>
            <p:cNvPr id="14" name="Google Shape;764;p54"/>
            <p:cNvCxnSpPr/>
            <p:nvPr/>
          </p:nvCxnSpPr>
          <p:spPr>
            <a:xfrm>
              <a:off x="9891321" y="2562935"/>
              <a:ext cx="0" cy="866065"/>
            </a:xfrm>
            <a:prstGeom prst="straightConnector1">
              <a:avLst/>
            </a:prstGeom>
            <a:noFill/>
            <a:ln w="76200" cap="flat" cmpd="sng">
              <a:solidFill>
                <a:srgbClr val="7030A0"/>
              </a:solidFill>
              <a:prstDash val="solid"/>
              <a:miter lim="800000"/>
              <a:headEnd type="none" w="sm" len="sm"/>
              <a:tailEnd type="none" w="sm" len="sm"/>
            </a:ln>
          </p:spPr>
        </p:cxnSp>
      </p:grpSp>
      <p:sp>
        <p:nvSpPr>
          <p:cNvPr id="15" name="Google Shape;765;p54"/>
          <p:cNvSpPr/>
          <p:nvPr/>
        </p:nvSpPr>
        <p:spPr>
          <a:xfrm>
            <a:off x="232560" y="3375299"/>
            <a:ext cx="4594010" cy="369291"/>
          </a:xfrm>
          <a:prstGeom prst="rect">
            <a:avLst/>
          </a:prstGeom>
          <a:solidFill>
            <a:srgbClr val="F8CBAD"/>
          </a:solidFill>
          <a:ln w="19050" cap="flat" cmpd="sng">
            <a:solidFill>
              <a:srgbClr val="FF0000"/>
            </a:solidFill>
            <a:prstDash val="dash"/>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PE" sz="1800" b="1" i="0" u="none" strike="noStrike" cap="none" dirty="0">
                <a:solidFill>
                  <a:schemeClr val="dk1"/>
                </a:solidFill>
                <a:latin typeface="Arial"/>
                <a:ea typeface="Arial"/>
                <a:cs typeface="Arial"/>
                <a:sym typeface="Arial"/>
              </a:rPr>
              <a:t>1 cm  &lt;    espesor de junta   &lt; 1.5 cm </a:t>
            </a:r>
            <a:endParaRPr sz="1800" b="1" i="0" u="none" strike="noStrike" cap="none" dirty="0">
              <a:solidFill>
                <a:schemeClr val="dk1"/>
              </a:solidFill>
              <a:latin typeface="Arial"/>
              <a:ea typeface="Arial"/>
              <a:cs typeface="Arial"/>
              <a:sym typeface="Arial"/>
            </a:endParaRPr>
          </a:p>
        </p:txBody>
      </p:sp>
      <p:sp>
        <p:nvSpPr>
          <p:cNvPr id="16" name="Google Shape;766;p54"/>
          <p:cNvSpPr/>
          <p:nvPr/>
        </p:nvSpPr>
        <p:spPr>
          <a:xfrm>
            <a:off x="232561" y="4153361"/>
            <a:ext cx="4594010" cy="1338788"/>
          </a:xfrm>
          <a:prstGeom prst="rect">
            <a:avLst/>
          </a:pr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PE" sz="1800" b="0" i="0" u="none" strike="noStrike" cap="none" dirty="0">
                <a:solidFill>
                  <a:schemeClr val="tx1"/>
                </a:solidFill>
                <a:latin typeface="+mn-lt"/>
                <a:ea typeface="Helvetica Neue"/>
                <a:cs typeface="Helvetica Neue"/>
                <a:sym typeface="Helvetica Neue"/>
              </a:rPr>
              <a:t>Muros presentan vulnerabilidad, con </a:t>
            </a:r>
            <a:endParaRPr sz="1800" dirty="0">
              <a:solidFill>
                <a:schemeClr val="tx1"/>
              </a:solidFill>
              <a:latin typeface="+mn-lt"/>
            </a:endParaRPr>
          </a:p>
          <a:p>
            <a:pPr marL="0" marR="0" lvl="0" indent="0" algn="just" rtl="0">
              <a:lnSpc>
                <a:spcPct val="150000"/>
              </a:lnSpc>
              <a:spcBef>
                <a:spcPts val="0"/>
              </a:spcBef>
              <a:spcAft>
                <a:spcPts val="0"/>
              </a:spcAft>
              <a:buNone/>
            </a:pPr>
            <a:r>
              <a:rPr lang="es-PE" sz="1800" b="0" i="0" u="none" strike="noStrike" cap="none" dirty="0">
                <a:solidFill>
                  <a:schemeClr val="tx1"/>
                </a:solidFill>
                <a:latin typeface="+mn-lt"/>
                <a:ea typeface="Helvetica Neue"/>
                <a:cs typeface="Helvetica Neue"/>
                <a:sym typeface="Helvetica Neue"/>
              </a:rPr>
              <a:t>- Juntas verticales mayor a 2 cm.</a:t>
            </a:r>
            <a:endParaRPr sz="1800" b="0" i="0" u="none" strike="noStrike" cap="none" dirty="0">
              <a:solidFill>
                <a:schemeClr val="tx1"/>
              </a:solidFill>
              <a:latin typeface="+mn-lt"/>
              <a:ea typeface="Helvetica Neue"/>
              <a:cs typeface="Helvetica Neue"/>
              <a:sym typeface="Helvetica Neue"/>
            </a:endParaRPr>
          </a:p>
          <a:p>
            <a:pPr marL="0" marR="0" lvl="0" indent="0" algn="just" rtl="0">
              <a:lnSpc>
                <a:spcPct val="150000"/>
              </a:lnSpc>
              <a:spcBef>
                <a:spcPts val="0"/>
              </a:spcBef>
              <a:spcAft>
                <a:spcPts val="0"/>
              </a:spcAft>
              <a:buNone/>
            </a:pPr>
            <a:r>
              <a:rPr lang="es-PE" sz="1800" b="0" i="0" u="none" strike="noStrike" cap="none" dirty="0">
                <a:solidFill>
                  <a:schemeClr val="tx1"/>
                </a:solidFill>
                <a:latin typeface="+mn-lt"/>
                <a:ea typeface="Helvetica Neue"/>
                <a:cs typeface="Helvetica Neue"/>
                <a:sym typeface="Helvetica Neue"/>
              </a:rPr>
              <a:t>- Juntas horizontales mayor a 2 cm.</a:t>
            </a:r>
            <a:endParaRPr sz="1800" b="0" i="0" u="none" strike="noStrike" cap="none" dirty="0">
              <a:solidFill>
                <a:schemeClr val="tx1"/>
              </a:solidFill>
              <a:latin typeface="+mn-lt"/>
              <a:ea typeface="Helvetica Neue"/>
              <a:cs typeface="Helvetica Neue"/>
              <a:sym typeface="Helvetica Neue"/>
            </a:endParaRPr>
          </a:p>
        </p:txBody>
      </p:sp>
      <p:sp>
        <p:nvSpPr>
          <p:cNvPr id="19"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0"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0620109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lvl="1" algn="ctr">
              <a:buSzPts val="4000"/>
            </a:pPr>
            <a:r>
              <a:rPr lang="es-ES" sz="3200" b="1" dirty="0">
                <a:solidFill>
                  <a:schemeClr val="tx1"/>
                </a:solidFill>
              </a:rPr>
              <a:t>Disposiciones de ladrillos</a:t>
            </a:r>
            <a:endParaRPr lang="es-ES" sz="3200" b="1" i="0" u="none" strike="noStrike" cap="none" dirty="0">
              <a:solidFill>
                <a:schemeClr val="tx1"/>
              </a:solidFill>
              <a:latin typeface="Arial"/>
              <a:ea typeface="Arial"/>
              <a:cs typeface="Arial"/>
              <a:sym typeface="Arial"/>
            </a:endParaRP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12275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3200" b="1" i="0" u="none" strike="noStrike" cap="none" dirty="0">
                <a:solidFill>
                  <a:schemeClr val="tx1"/>
                </a:solidFill>
                <a:latin typeface="Arial"/>
                <a:ea typeface="Arial"/>
                <a:cs typeface="Arial"/>
                <a:sym typeface="Arial"/>
              </a:rPr>
              <a:t>Seguro complementario de trabajo de riesgo (SCTR)</a:t>
            </a:r>
          </a:p>
        </p:txBody>
      </p:sp>
      <p:sp>
        <p:nvSpPr>
          <p:cNvPr id="10" name="Google Shape;161;p6">
            <a:extLst>
              <a:ext uri="{FF2B5EF4-FFF2-40B4-BE49-F238E27FC236}">
                <a16:creationId xmlns:a16="http://schemas.microsoft.com/office/drawing/2014/main" id="{7395D35A-082A-47D1-BCC4-0734BAA4FD6F}"/>
              </a:ext>
            </a:extLst>
          </p:cNvPr>
          <p:cNvSpPr txBox="1"/>
          <p:nvPr/>
        </p:nvSpPr>
        <p:spPr>
          <a:xfrm flipH="1">
            <a:off x="182506" y="154142"/>
            <a:ext cx="11826982" cy="369291"/>
          </a:xfrm>
          <a:prstGeom prst="rect">
            <a:avLst/>
          </a:prstGeom>
          <a:noFill/>
          <a:ln>
            <a:noFill/>
          </a:ln>
        </p:spPr>
        <p:txBody>
          <a:bodyPr spcFirstLastPara="1" wrap="square" lIns="91425" tIns="45700" rIns="91425" bIns="45700" anchor="t" anchorCtr="0">
            <a:spAutoFit/>
          </a:bodyPr>
          <a:lstStyle/>
          <a:p>
            <a:r>
              <a:rPr lang="es-ES" sz="18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1" name="Google Shape;115;p4">
            <a:extLst>
              <a:ext uri="{FF2B5EF4-FFF2-40B4-BE49-F238E27FC236}">
                <a16:creationId xmlns:a16="http://schemas.microsoft.com/office/drawing/2014/main" id="{D2D91FF3-22FF-4DDF-8B3A-B6CABFB2CBE1}"/>
              </a:ext>
            </a:extLst>
          </p:cNvPr>
          <p:cNvSpPr/>
          <p:nvPr/>
        </p:nvSpPr>
        <p:spPr>
          <a:xfrm>
            <a:off x="141169" y="523433"/>
            <a:ext cx="11868319" cy="400069"/>
          </a:xfrm>
          <a:prstGeom prst="rect">
            <a:avLst/>
          </a:prstGeom>
          <a:noFill/>
          <a:ln>
            <a:noFill/>
          </a:ln>
        </p:spPr>
        <p:txBody>
          <a:bodyPr spcFirstLastPara="1" wrap="square" lIns="91425" tIns="45700" rIns="91425" bIns="45700" anchor="t" anchorCtr="0">
            <a:spAutoFit/>
          </a:bodyPr>
          <a:lstStyle/>
          <a:p>
            <a:pPr algn="ctr">
              <a:buSzPts val="2000"/>
            </a:pPr>
            <a:r>
              <a:rPr lang="es-PE" sz="2000" b="1" dirty="0">
                <a:solidFill>
                  <a:schemeClr val="bg1">
                    <a:lumMod val="50000"/>
                  </a:schemeClr>
                </a:solidFill>
                <a:latin typeface="Calibri" panose="020F0502020204030204" pitchFamily="34" charset="0"/>
                <a:cs typeface="Calibri" panose="020F0502020204030204" pitchFamily="34" charset="0"/>
              </a:rPr>
              <a:t>Sesión 1: </a:t>
            </a:r>
            <a:r>
              <a:rPr lang="es-ES" sz="2000" dirty="0">
                <a:solidFill>
                  <a:schemeClr val="bg1">
                    <a:lumMod val="50000"/>
                  </a:schemeClr>
                </a:solidFill>
                <a:latin typeface="Calibri" panose="020F0502020204030204" pitchFamily="34" charset="0"/>
                <a:cs typeface="Calibri" panose="020F0502020204030204" pitchFamily="34" charset="0"/>
              </a:rPr>
              <a:t>Tipos de suelo</a:t>
            </a:r>
            <a:endParaRPr lang="es-PE" sz="1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82440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Disposición de ladrillos para muros</a:t>
            </a:r>
            <a:endParaRPr sz="1200" dirty="0"/>
          </a:p>
        </p:txBody>
      </p:sp>
      <p:grpSp>
        <p:nvGrpSpPr>
          <p:cNvPr id="5" name="Google Shape;774;p56"/>
          <p:cNvGrpSpPr/>
          <p:nvPr/>
        </p:nvGrpSpPr>
        <p:grpSpPr>
          <a:xfrm>
            <a:off x="1166563" y="2035589"/>
            <a:ext cx="4463945" cy="4154618"/>
            <a:chOff x="5110793" y="3142199"/>
            <a:chExt cx="3314562" cy="4186117"/>
          </a:xfrm>
        </p:grpSpPr>
        <p:pic>
          <p:nvPicPr>
            <p:cNvPr id="6" name="Google Shape;775;p56"/>
            <p:cNvPicPr preferRelativeResize="0"/>
            <p:nvPr/>
          </p:nvPicPr>
          <p:blipFill rotWithShape="1">
            <a:blip r:embed="rId3">
              <a:alphaModFix/>
            </a:blip>
            <a:srcRect l="26775" t="21516" r="42513" b="21085"/>
            <a:stretch/>
          </p:blipFill>
          <p:spPr>
            <a:xfrm>
              <a:off x="5209479" y="3947523"/>
              <a:ext cx="3215875" cy="3380793"/>
            </a:xfrm>
            <a:prstGeom prst="rect">
              <a:avLst/>
            </a:prstGeom>
            <a:noFill/>
            <a:ln>
              <a:noFill/>
            </a:ln>
          </p:spPr>
        </p:pic>
        <p:cxnSp>
          <p:nvCxnSpPr>
            <p:cNvPr id="10" name="Google Shape;776;p56"/>
            <p:cNvCxnSpPr/>
            <p:nvPr/>
          </p:nvCxnSpPr>
          <p:spPr>
            <a:xfrm rot="10800000" flipH="1">
              <a:off x="5209480" y="3947523"/>
              <a:ext cx="3215875" cy="1436708"/>
            </a:xfrm>
            <a:prstGeom prst="straightConnector1">
              <a:avLst/>
            </a:prstGeom>
            <a:noFill/>
            <a:ln w="38100" cap="flat" cmpd="sng">
              <a:solidFill>
                <a:srgbClr val="FFFF00"/>
              </a:solidFill>
              <a:prstDash val="solid"/>
              <a:miter lim="800000"/>
              <a:headEnd type="none" w="sm" len="sm"/>
              <a:tailEnd type="none" w="sm" len="sm"/>
            </a:ln>
          </p:spPr>
        </p:cxnSp>
        <p:sp>
          <p:nvSpPr>
            <p:cNvPr id="11" name="Google Shape;777;p56"/>
            <p:cNvSpPr txBox="1"/>
            <p:nvPr/>
          </p:nvSpPr>
          <p:spPr>
            <a:xfrm>
              <a:off x="5110793" y="3142199"/>
              <a:ext cx="2723384" cy="744223"/>
            </a:xfrm>
            <a:prstGeom prst="rect">
              <a:avLst/>
            </a:pr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PE" b="0" i="0" u="sng" strike="noStrike" cap="none" dirty="0">
                  <a:solidFill>
                    <a:schemeClr val="tx1"/>
                  </a:solidFill>
                  <a:sym typeface="Arial"/>
                </a:rPr>
                <a:t>MURO DE SOGA</a:t>
              </a:r>
              <a:endParaRPr dirty="0">
                <a:solidFill>
                  <a:schemeClr val="tx1"/>
                </a:solidFill>
              </a:endParaRPr>
            </a:p>
            <a:p>
              <a:pPr marL="0" marR="0" lvl="0" indent="0" algn="ctr" rtl="0">
                <a:lnSpc>
                  <a:spcPct val="100000"/>
                </a:lnSpc>
                <a:spcBef>
                  <a:spcPts val="0"/>
                </a:spcBef>
                <a:spcAft>
                  <a:spcPts val="0"/>
                </a:spcAft>
                <a:buClr>
                  <a:srgbClr val="000000"/>
                </a:buClr>
                <a:buSzPts val="1800"/>
                <a:buFont typeface="Arial"/>
                <a:buNone/>
              </a:pPr>
              <a:r>
                <a:rPr lang="es-PE" b="0" i="0" u="none" strike="noStrike" cap="none" dirty="0">
                  <a:solidFill>
                    <a:schemeClr val="tx1"/>
                  </a:solidFill>
                  <a:sym typeface="Arial"/>
                </a:rPr>
                <a:t>Eje del muro, corta al ladrillo horizontalmente</a:t>
              </a:r>
              <a:endParaRPr b="0" i="0" u="none" strike="noStrike" cap="none" dirty="0">
                <a:solidFill>
                  <a:schemeClr val="tx1"/>
                </a:solidFill>
                <a:sym typeface="Arial"/>
              </a:endParaRPr>
            </a:p>
          </p:txBody>
        </p:sp>
        <p:cxnSp>
          <p:nvCxnSpPr>
            <p:cNvPr id="12" name="Google Shape;778;p56"/>
            <p:cNvCxnSpPr/>
            <p:nvPr/>
          </p:nvCxnSpPr>
          <p:spPr>
            <a:xfrm>
              <a:off x="6472485" y="4164937"/>
              <a:ext cx="399882" cy="360448"/>
            </a:xfrm>
            <a:prstGeom prst="bentConnector3">
              <a:avLst>
                <a:gd name="adj1" fmla="val 599110"/>
              </a:avLst>
            </a:prstGeom>
            <a:noFill/>
            <a:ln w="38100" cap="flat" cmpd="sng">
              <a:solidFill>
                <a:srgbClr val="FF0000"/>
              </a:solidFill>
              <a:prstDash val="solid"/>
              <a:miter lim="800000"/>
              <a:headEnd type="none" w="sm" len="sm"/>
              <a:tailEnd type="triangle" w="med" len="med"/>
            </a:ln>
          </p:spPr>
        </p:cxnSp>
      </p:grpSp>
      <p:grpSp>
        <p:nvGrpSpPr>
          <p:cNvPr id="13" name="Google Shape;779;p56"/>
          <p:cNvGrpSpPr/>
          <p:nvPr/>
        </p:nvGrpSpPr>
        <p:grpSpPr>
          <a:xfrm flipH="1">
            <a:off x="7189158" y="2143308"/>
            <a:ext cx="4311962" cy="3912052"/>
            <a:chOff x="6390628" y="2607460"/>
            <a:chExt cx="4778005" cy="4263344"/>
          </a:xfrm>
        </p:grpSpPr>
        <p:pic>
          <p:nvPicPr>
            <p:cNvPr id="14" name="Google Shape;780;p56"/>
            <p:cNvPicPr preferRelativeResize="0"/>
            <p:nvPr/>
          </p:nvPicPr>
          <p:blipFill rotWithShape="1">
            <a:blip r:embed="rId4">
              <a:alphaModFix/>
            </a:blip>
            <a:srcRect l="31499" t="21983" r="22824" b="17816"/>
            <a:stretch/>
          </p:blipFill>
          <p:spPr>
            <a:xfrm>
              <a:off x="6917723" y="3719267"/>
              <a:ext cx="4250910" cy="3151537"/>
            </a:xfrm>
            <a:prstGeom prst="rect">
              <a:avLst/>
            </a:prstGeom>
            <a:noFill/>
            <a:ln>
              <a:noFill/>
            </a:ln>
          </p:spPr>
        </p:pic>
        <p:cxnSp>
          <p:nvCxnSpPr>
            <p:cNvPr id="15" name="Google Shape;781;p56"/>
            <p:cNvCxnSpPr/>
            <p:nvPr/>
          </p:nvCxnSpPr>
          <p:spPr>
            <a:xfrm rot="10800000" flipH="1">
              <a:off x="6390628" y="3869404"/>
              <a:ext cx="4643753" cy="901159"/>
            </a:xfrm>
            <a:prstGeom prst="straightConnector1">
              <a:avLst/>
            </a:prstGeom>
            <a:noFill/>
            <a:ln w="38100" cap="flat" cmpd="sng">
              <a:solidFill>
                <a:srgbClr val="FFFF00"/>
              </a:solidFill>
              <a:prstDash val="solid"/>
              <a:miter lim="800000"/>
              <a:headEnd type="none" w="sm" len="sm"/>
              <a:tailEnd type="none" w="sm" len="sm"/>
            </a:ln>
          </p:spPr>
        </p:cxnSp>
        <p:sp>
          <p:nvSpPr>
            <p:cNvPr id="16" name="Google Shape;782;p56"/>
            <p:cNvSpPr txBox="1"/>
            <p:nvPr/>
          </p:nvSpPr>
          <p:spPr>
            <a:xfrm>
              <a:off x="6535367" y="2607460"/>
              <a:ext cx="3867243" cy="570160"/>
            </a:xfrm>
            <a:prstGeom prst="rect">
              <a:avLst/>
            </a:pr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PE" b="0" i="0" u="sng" strike="noStrike" cap="none" dirty="0">
                  <a:solidFill>
                    <a:schemeClr val="tx1"/>
                  </a:solidFill>
                  <a:sym typeface="Arial"/>
                </a:rPr>
                <a:t>MURO DE CABEZA</a:t>
              </a:r>
              <a:endParaRPr dirty="0">
                <a:solidFill>
                  <a:schemeClr val="tx1"/>
                </a:solidFill>
              </a:endParaRPr>
            </a:p>
            <a:p>
              <a:pPr marL="0" marR="0" lvl="0" indent="0" algn="ctr" rtl="0">
                <a:lnSpc>
                  <a:spcPct val="100000"/>
                </a:lnSpc>
                <a:spcBef>
                  <a:spcPts val="0"/>
                </a:spcBef>
                <a:spcAft>
                  <a:spcPts val="0"/>
                </a:spcAft>
                <a:buClr>
                  <a:srgbClr val="000000"/>
                </a:buClr>
                <a:buSzPts val="1800"/>
                <a:buFont typeface="Arial"/>
                <a:buNone/>
              </a:pPr>
              <a:r>
                <a:rPr lang="es-PE" b="0" i="0" u="none" strike="noStrike" cap="none" dirty="0">
                  <a:solidFill>
                    <a:schemeClr val="tx1"/>
                  </a:solidFill>
                  <a:sym typeface="Arial"/>
                </a:rPr>
                <a:t>Eje del muro corta al ladrillo verticalmente</a:t>
              </a:r>
              <a:endParaRPr b="0" i="0" u="none" strike="noStrike" cap="none" dirty="0">
                <a:solidFill>
                  <a:schemeClr val="tx1"/>
                </a:solidFill>
                <a:sym typeface="Arial"/>
              </a:endParaRPr>
            </a:p>
          </p:txBody>
        </p:sp>
        <p:cxnSp>
          <p:nvCxnSpPr>
            <p:cNvPr id="17" name="Google Shape;783;p56"/>
            <p:cNvCxnSpPr/>
            <p:nvPr/>
          </p:nvCxnSpPr>
          <p:spPr>
            <a:xfrm>
              <a:off x="9043179" y="3803434"/>
              <a:ext cx="399882" cy="360448"/>
            </a:xfrm>
            <a:prstGeom prst="bentConnector3">
              <a:avLst>
                <a:gd name="adj1" fmla="val 53605"/>
              </a:avLst>
            </a:prstGeom>
            <a:noFill/>
            <a:ln w="38100" cap="flat" cmpd="sng">
              <a:solidFill>
                <a:srgbClr val="FF0000"/>
              </a:solidFill>
              <a:prstDash val="solid"/>
              <a:miter lim="800000"/>
              <a:headEnd type="none" w="sm" len="sm"/>
              <a:tailEnd type="triangle" w="med" len="med"/>
            </a:ln>
          </p:spPr>
        </p:cxnSp>
      </p:grpSp>
      <p:sp>
        <p:nvSpPr>
          <p:cNvPr id="20"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1"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2374009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lvl="1" algn="ctr">
              <a:buSzPts val="4000"/>
            </a:pPr>
            <a:r>
              <a:rPr lang="es-ES" sz="3200" b="1" dirty="0">
                <a:solidFill>
                  <a:schemeClr val="tx1"/>
                </a:solidFill>
              </a:rPr>
              <a:t>Distancias entre columnas</a:t>
            </a:r>
            <a:endParaRPr lang="es-ES" sz="3200" b="1" i="0" u="none" strike="noStrike" cap="none" dirty="0">
              <a:solidFill>
                <a:schemeClr val="tx1"/>
              </a:solidFill>
              <a:latin typeface="Arial"/>
              <a:ea typeface="Arial"/>
              <a:cs typeface="Arial"/>
              <a:sym typeface="Arial"/>
            </a:endParaRP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9477335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Distancia máxima entre columnas</a:t>
            </a:r>
            <a:endParaRPr sz="1200" dirty="0"/>
          </a:p>
        </p:txBody>
      </p:sp>
      <p:grpSp>
        <p:nvGrpSpPr>
          <p:cNvPr id="18" name="Grupo 17"/>
          <p:cNvGrpSpPr/>
          <p:nvPr/>
        </p:nvGrpSpPr>
        <p:grpSpPr>
          <a:xfrm>
            <a:off x="797773" y="2077741"/>
            <a:ext cx="10175027" cy="3982599"/>
            <a:chOff x="465264" y="1707084"/>
            <a:chExt cx="11147616" cy="4602638"/>
          </a:xfrm>
        </p:grpSpPr>
        <p:pic>
          <p:nvPicPr>
            <p:cNvPr id="19" name="Google Shape;791;p61" descr="E:\1. acá\Separación Máxima.png"/>
            <p:cNvPicPr preferRelativeResize="0"/>
            <p:nvPr/>
          </p:nvPicPr>
          <p:blipFill rotWithShape="1">
            <a:blip r:embed="rId3">
              <a:alphaModFix/>
            </a:blip>
            <a:srcRect l="24012" t="24800" r="15350" b="15001"/>
            <a:stretch/>
          </p:blipFill>
          <p:spPr>
            <a:xfrm>
              <a:off x="2204720" y="1915579"/>
              <a:ext cx="9408160" cy="4394143"/>
            </a:xfrm>
            <a:prstGeom prst="rect">
              <a:avLst/>
            </a:prstGeom>
            <a:noFill/>
            <a:ln>
              <a:noFill/>
            </a:ln>
          </p:spPr>
        </p:pic>
        <p:cxnSp>
          <p:nvCxnSpPr>
            <p:cNvPr id="20" name="Google Shape;792;p61"/>
            <p:cNvCxnSpPr/>
            <p:nvPr/>
          </p:nvCxnSpPr>
          <p:spPr>
            <a:xfrm rot="10800000" flipH="1">
              <a:off x="5539740" y="4812074"/>
              <a:ext cx="2100580" cy="57106"/>
            </a:xfrm>
            <a:prstGeom prst="straightConnector1">
              <a:avLst/>
            </a:prstGeom>
            <a:noFill/>
            <a:ln w="76200" cap="flat" cmpd="sng">
              <a:solidFill>
                <a:srgbClr val="FF0000"/>
              </a:solidFill>
              <a:prstDash val="solid"/>
              <a:miter lim="800000"/>
              <a:headEnd type="stealth" w="med" len="med"/>
              <a:tailEnd type="stealth" w="med" len="med"/>
            </a:ln>
          </p:spPr>
        </p:cxnSp>
        <p:cxnSp>
          <p:nvCxnSpPr>
            <p:cNvPr id="21" name="Google Shape;793;p61"/>
            <p:cNvCxnSpPr/>
            <p:nvPr/>
          </p:nvCxnSpPr>
          <p:spPr>
            <a:xfrm rot="10800000">
              <a:off x="3522683" y="3131019"/>
              <a:ext cx="0" cy="2237019"/>
            </a:xfrm>
            <a:prstGeom prst="straightConnector1">
              <a:avLst/>
            </a:prstGeom>
            <a:noFill/>
            <a:ln w="76200" cap="flat" cmpd="sng">
              <a:solidFill>
                <a:srgbClr val="FF0000"/>
              </a:solidFill>
              <a:prstDash val="solid"/>
              <a:miter lim="800000"/>
              <a:headEnd type="stealth" w="med" len="med"/>
              <a:tailEnd type="stealth" w="med" len="med"/>
            </a:ln>
          </p:spPr>
        </p:cxnSp>
        <p:sp>
          <p:nvSpPr>
            <p:cNvPr id="22" name="Google Shape;794;p61"/>
            <p:cNvSpPr/>
            <p:nvPr/>
          </p:nvSpPr>
          <p:spPr>
            <a:xfrm>
              <a:off x="465264" y="3758727"/>
              <a:ext cx="2849952" cy="675771"/>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PE" sz="1600" i="0" u="none" strike="noStrike" cap="none" dirty="0">
                  <a:solidFill>
                    <a:schemeClr val="tx1"/>
                  </a:solidFill>
                  <a:latin typeface="Arial"/>
                  <a:ea typeface="Arial"/>
                  <a:cs typeface="Arial"/>
                  <a:sym typeface="Arial"/>
                </a:rPr>
                <a:t>Altura de piso a techo </a:t>
              </a:r>
              <a:endParaRPr sz="1600" i="0" u="none" strike="noStrike" cap="none" dirty="0">
                <a:solidFill>
                  <a:schemeClr val="tx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s-PE" sz="1600" i="0" u="none" strike="noStrike" cap="none" dirty="0">
                  <a:solidFill>
                    <a:schemeClr val="tx1"/>
                  </a:solidFill>
                  <a:latin typeface="Arial"/>
                  <a:ea typeface="Arial"/>
                  <a:cs typeface="Arial"/>
                  <a:sym typeface="Arial"/>
                </a:rPr>
                <a:t>Max. 3 m</a:t>
              </a:r>
              <a:endParaRPr sz="1600" i="0" u="none" strike="noStrike" cap="none" dirty="0">
                <a:solidFill>
                  <a:schemeClr val="tx1"/>
                </a:solidFill>
                <a:latin typeface="Arial"/>
                <a:ea typeface="Arial"/>
                <a:cs typeface="Arial"/>
                <a:sym typeface="Arial"/>
              </a:endParaRPr>
            </a:p>
          </p:txBody>
        </p:sp>
        <p:sp>
          <p:nvSpPr>
            <p:cNvPr id="23" name="Google Shape;795;p61"/>
            <p:cNvSpPr/>
            <p:nvPr/>
          </p:nvSpPr>
          <p:spPr>
            <a:xfrm>
              <a:off x="5677952" y="1835685"/>
              <a:ext cx="2245141" cy="4267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PE" sz="1800" i="0" u="none" strike="noStrike" cap="none" dirty="0">
                  <a:solidFill>
                    <a:schemeClr val="tx1"/>
                  </a:solidFill>
                  <a:latin typeface="Arial"/>
                  <a:ea typeface="Arial"/>
                  <a:cs typeface="Arial"/>
                  <a:sym typeface="Arial"/>
                </a:rPr>
                <a:t>Viga solera</a:t>
              </a:r>
              <a:endParaRPr sz="1800" i="0" u="none" strike="noStrike" cap="none" dirty="0">
                <a:solidFill>
                  <a:schemeClr val="tx1"/>
                </a:solidFill>
                <a:latin typeface="Arial"/>
                <a:ea typeface="Arial"/>
                <a:cs typeface="Arial"/>
                <a:sym typeface="Arial"/>
              </a:endParaRPr>
            </a:p>
          </p:txBody>
        </p:sp>
        <p:sp>
          <p:nvSpPr>
            <p:cNvPr id="24" name="Google Shape;796;p61"/>
            <p:cNvSpPr/>
            <p:nvPr/>
          </p:nvSpPr>
          <p:spPr>
            <a:xfrm>
              <a:off x="8486088" y="1707084"/>
              <a:ext cx="2481983" cy="4267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PE" sz="1800" i="0" u="none" strike="noStrike" cap="none" dirty="0">
                  <a:solidFill>
                    <a:schemeClr val="tx1"/>
                  </a:solidFill>
                  <a:latin typeface="Arial"/>
                  <a:ea typeface="Arial"/>
                  <a:cs typeface="Arial"/>
                  <a:sym typeface="Arial"/>
                </a:rPr>
                <a:t>Columna de amarre</a:t>
              </a:r>
              <a:endParaRPr sz="1800" i="0" u="none" strike="noStrike" cap="none" dirty="0">
                <a:solidFill>
                  <a:schemeClr val="tx1"/>
                </a:solidFill>
                <a:latin typeface="Arial"/>
                <a:ea typeface="Arial"/>
                <a:cs typeface="Arial"/>
                <a:sym typeface="Arial"/>
              </a:endParaRPr>
            </a:p>
          </p:txBody>
        </p:sp>
        <p:cxnSp>
          <p:nvCxnSpPr>
            <p:cNvPr id="25" name="Google Shape;797;p61"/>
            <p:cNvCxnSpPr>
              <a:stCxn id="24" idx="2"/>
            </p:cNvCxnSpPr>
            <p:nvPr/>
          </p:nvCxnSpPr>
          <p:spPr>
            <a:xfrm flipH="1">
              <a:off x="8683363" y="2133869"/>
              <a:ext cx="1043716" cy="1624858"/>
            </a:xfrm>
            <a:prstGeom prst="straightConnector1">
              <a:avLst/>
            </a:prstGeom>
            <a:noFill/>
            <a:ln w="28575" cap="flat" cmpd="sng">
              <a:solidFill>
                <a:srgbClr val="FF0000"/>
              </a:solidFill>
              <a:prstDash val="solid"/>
              <a:miter lim="800000"/>
              <a:headEnd type="none" w="sm" len="sm"/>
              <a:tailEnd type="stealth" w="med" len="med"/>
            </a:ln>
          </p:spPr>
        </p:cxnSp>
        <p:cxnSp>
          <p:nvCxnSpPr>
            <p:cNvPr id="26" name="Google Shape;798;p61"/>
            <p:cNvCxnSpPr/>
            <p:nvPr/>
          </p:nvCxnSpPr>
          <p:spPr>
            <a:xfrm>
              <a:off x="7053018" y="2235153"/>
              <a:ext cx="58005" cy="469052"/>
            </a:xfrm>
            <a:prstGeom prst="straightConnector1">
              <a:avLst/>
            </a:prstGeom>
            <a:noFill/>
            <a:ln w="28575" cap="flat" cmpd="sng">
              <a:solidFill>
                <a:srgbClr val="FF0000"/>
              </a:solidFill>
              <a:prstDash val="solid"/>
              <a:miter lim="800000"/>
              <a:headEnd type="none" w="sm" len="sm"/>
              <a:tailEnd type="stealth" w="med" len="med"/>
            </a:ln>
          </p:spPr>
        </p:cxnSp>
        <p:sp>
          <p:nvSpPr>
            <p:cNvPr id="27" name="Google Shape;799;p61"/>
            <p:cNvSpPr/>
            <p:nvPr/>
          </p:nvSpPr>
          <p:spPr>
            <a:xfrm>
              <a:off x="6091889" y="5085341"/>
              <a:ext cx="3635191" cy="675771"/>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PE" sz="1600" i="0" u="none" strike="noStrike" cap="none" dirty="0">
                  <a:solidFill>
                    <a:schemeClr val="tx1"/>
                  </a:solidFill>
                  <a:latin typeface="Arial"/>
                  <a:ea typeface="Arial"/>
                  <a:cs typeface="Arial"/>
                  <a:sym typeface="Arial"/>
                </a:rPr>
                <a:t>Separación máxima </a:t>
              </a:r>
              <a:endParaRPr sz="1600" i="0" u="none" strike="noStrike" cap="none" dirty="0">
                <a:solidFill>
                  <a:schemeClr val="tx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s-PE" sz="1600" i="0" u="none" strike="noStrike" cap="none" dirty="0">
                  <a:solidFill>
                    <a:schemeClr val="tx1"/>
                  </a:solidFill>
                  <a:latin typeface="Arial"/>
                  <a:ea typeface="Arial"/>
                  <a:cs typeface="Arial"/>
                  <a:sym typeface="Arial"/>
                </a:rPr>
                <a:t>2H o 5 m.</a:t>
              </a:r>
              <a:endParaRPr sz="1600" i="0" u="none" strike="noStrike" cap="none" dirty="0">
                <a:solidFill>
                  <a:schemeClr val="tx1"/>
                </a:solidFill>
                <a:latin typeface="Arial"/>
                <a:ea typeface="Arial"/>
                <a:cs typeface="Arial"/>
                <a:sym typeface="Arial"/>
              </a:endParaRPr>
            </a:p>
          </p:txBody>
        </p:sp>
      </p:grpSp>
      <p:sp>
        <p:nvSpPr>
          <p:cNvPr id="17"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8"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1391708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Tipos de ladrillos para muros</a:t>
            </a:r>
            <a:endParaRPr sz="1200" dirty="0"/>
          </a:p>
        </p:txBody>
      </p:sp>
      <p:grpSp>
        <p:nvGrpSpPr>
          <p:cNvPr id="5" name="Google Shape;808;p62"/>
          <p:cNvGrpSpPr/>
          <p:nvPr/>
        </p:nvGrpSpPr>
        <p:grpSpPr>
          <a:xfrm>
            <a:off x="5524611" y="1995324"/>
            <a:ext cx="6233659" cy="4297414"/>
            <a:chOff x="5683827" y="1653851"/>
            <a:chExt cx="6346331" cy="4601945"/>
          </a:xfrm>
        </p:grpSpPr>
        <p:grpSp>
          <p:nvGrpSpPr>
            <p:cNvPr id="6" name="Google Shape;809;p62"/>
            <p:cNvGrpSpPr/>
            <p:nvPr/>
          </p:nvGrpSpPr>
          <p:grpSpPr>
            <a:xfrm>
              <a:off x="5683827" y="1653851"/>
              <a:ext cx="6346331" cy="4601945"/>
              <a:chOff x="120754" y="2132856"/>
              <a:chExt cx="8267670" cy="4032448"/>
            </a:xfrm>
          </p:grpSpPr>
          <p:pic>
            <p:nvPicPr>
              <p:cNvPr id="13" name="Google Shape;810;p62" descr="E:\1. acá\Separación Máxima.png"/>
              <p:cNvPicPr preferRelativeResize="0"/>
              <p:nvPr/>
            </p:nvPicPr>
            <p:blipFill rotWithShape="1">
              <a:blip r:embed="rId3">
                <a:alphaModFix/>
              </a:blip>
              <a:srcRect l="24012" t="24800" r="25482" b="15001"/>
              <a:stretch/>
            </p:blipFill>
            <p:spPr>
              <a:xfrm>
                <a:off x="120754" y="2204864"/>
                <a:ext cx="8129361" cy="3960440"/>
              </a:xfrm>
              <a:prstGeom prst="rect">
                <a:avLst/>
              </a:prstGeom>
              <a:noFill/>
              <a:ln>
                <a:noFill/>
              </a:ln>
            </p:spPr>
          </p:pic>
          <p:cxnSp>
            <p:nvCxnSpPr>
              <p:cNvPr id="14" name="Google Shape;811;p62"/>
              <p:cNvCxnSpPr/>
              <p:nvPr/>
            </p:nvCxnSpPr>
            <p:spPr>
              <a:xfrm rot="10800000">
                <a:off x="1571890" y="3328207"/>
                <a:ext cx="0" cy="2016224"/>
              </a:xfrm>
              <a:prstGeom prst="straightConnector1">
                <a:avLst/>
              </a:prstGeom>
              <a:noFill/>
              <a:ln w="38100" cap="flat" cmpd="sng">
                <a:solidFill>
                  <a:srgbClr val="FF0000"/>
                </a:solidFill>
                <a:prstDash val="solid"/>
                <a:miter lim="800000"/>
                <a:headEnd type="stealth" w="med" len="med"/>
                <a:tailEnd type="stealth" w="med" len="med"/>
              </a:ln>
            </p:spPr>
          </p:cxnSp>
          <p:sp>
            <p:nvSpPr>
              <p:cNvPr id="15" name="Google Shape;812;p62"/>
              <p:cNvSpPr/>
              <p:nvPr/>
            </p:nvSpPr>
            <p:spPr>
              <a:xfrm>
                <a:off x="3635896" y="2132856"/>
                <a:ext cx="2088231" cy="3176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PE" sz="1600" i="0" u="none" strike="noStrike" cap="none" dirty="0">
                    <a:solidFill>
                      <a:schemeClr val="tx1"/>
                    </a:solidFill>
                    <a:latin typeface="Arial"/>
                    <a:ea typeface="Arial"/>
                    <a:cs typeface="Arial"/>
                    <a:sym typeface="Arial"/>
                  </a:rPr>
                  <a:t>Viga solera</a:t>
                </a:r>
                <a:endParaRPr sz="1200" i="0" u="none" strike="noStrike" cap="none" dirty="0">
                  <a:solidFill>
                    <a:schemeClr val="tx1"/>
                  </a:solidFill>
                  <a:latin typeface="Arial"/>
                  <a:ea typeface="Arial"/>
                  <a:cs typeface="Arial"/>
                  <a:sym typeface="Arial"/>
                </a:endParaRPr>
              </a:p>
            </p:txBody>
          </p:sp>
          <p:sp>
            <p:nvSpPr>
              <p:cNvPr id="16" name="Google Shape;813;p62"/>
              <p:cNvSpPr/>
              <p:nvPr/>
            </p:nvSpPr>
            <p:spPr>
              <a:xfrm>
                <a:off x="5724127" y="2420888"/>
                <a:ext cx="2664297" cy="3176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PE" sz="1600" i="0" u="none" strike="noStrike" cap="none" dirty="0">
                    <a:solidFill>
                      <a:schemeClr val="tx1"/>
                    </a:solidFill>
                    <a:latin typeface="Arial"/>
                    <a:ea typeface="Arial"/>
                    <a:cs typeface="Arial"/>
                    <a:sym typeface="Arial"/>
                  </a:rPr>
                  <a:t>Columna de amarre</a:t>
                </a:r>
                <a:endParaRPr sz="1200" i="0" u="none" strike="noStrike" cap="none" dirty="0">
                  <a:solidFill>
                    <a:schemeClr val="tx1"/>
                  </a:solidFill>
                  <a:latin typeface="Arial"/>
                  <a:ea typeface="Arial"/>
                  <a:cs typeface="Arial"/>
                  <a:sym typeface="Arial"/>
                </a:endParaRPr>
              </a:p>
            </p:txBody>
          </p:sp>
          <p:cxnSp>
            <p:nvCxnSpPr>
              <p:cNvPr id="17" name="Google Shape;814;p62"/>
              <p:cNvCxnSpPr>
                <a:stCxn id="16" idx="2"/>
              </p:cNvCxnSpPr>
              <p:nvPr/>
            </p:nvCxnSpPr>
            <p:spPr>
              <a:xfrm flipH="1">
                <a:off x="6660311" y="2738530"/>
                <a:ext cx="395965" cy="1122270"/>
              </a:xfrm>
              <a:prstGeom prst="straightConnector1">
                <a:avLst/>
              </a:prstGeom>
              <a:noFill/>
              <a:ln w="28575" cap="flat" cmpd="sng">
                <a:solidFill>
                  <a:srgbClr val="FF0000"/>
                </a:solidFill>
                <a:prstDash val="solid"/>
                <a:miter lim="800000"/>
                <a:headEnd type="none" w="sm" len="sm"/>
                <a:tailEnd type="stealth" w="med" len="med"/>
              </a:ln>
            </p:spPr>
          </p:cxnSp>
          <p:cxnSp>
            <p:nvCxnSpPr>
              <p:cNvPr id="18" name="Google Shape;815;p62"/>
              <p:cNvCxnSpPr/>
              <p:nvPr/>
            </p:nvCxnSpPr>
            <p:spPr>
              <a:xfrm>
                <a:off x="4644008" y="2492896"/>
                <a:ext cx="72008" cy="422756"/>
              </a:xfrm>
              <a:prstGeom prst="straightConnector1">
                <a:avLst/>
              </a:prstGeom>
              <a:noFill/>
              <a:ln w="28575" cap="flat" cmpd="sng">
                <a:solidFill>
                  <a:srgbClr val="FF0000"/>
                </a:solidFill>
                <a:prstDash val="solid"/>
                <a:miter lim="800000"/>
                <a:headEnd type="none" w="sm" len="sm"/>
                <a:tailEnd type="stealth" w="med" len="med"/>
              </a:ln>
            </p:spPr>
          </p:cxnSp>
        </p:grpSp>
        <p:sp>
          <p:nvSpPr>
            <p:cNvPr id="10" name="Google Shape;816;p62"/>
            <p:cNvSpPr txBox="1"/>
            <p:nvPr/>
          </p:nvSpPr>
          <p:spPr>
            <a:xfrm>
              <a:off x="5996258" y="4055319"/>
              <a:ext cx="1602944" cy="395460"/>
            </a:xfrm>
            <a:prstGeom prst="rect">
              <a:avLst/>
            </a:pr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PE" sz="1800" i="0" u="none" strike="noStrike" cap="none" dirty="0">
                  <a:solidFill>
                    <a:schemeClr val="tx1"/>
                  </a:solidFill>
                  <a:latin typeface="+mn-lt"/>
                  <a:ea typeface="Helvetica Neue"/>
                  <a:cs typeface="Helvetica Neue"/>
                  <a:sym typeface="Helvetica Neue"/>
                </a:rPr>
                <a:t>H = 2.40 m</a:t>
              </a:r>
              <a:endParaRPr sz="1800" i="0" u="none" strike="noStrike" cap="none" dirty="0">
                <a:solidFill>
                  <a:schemeClr val="tx1"/>
                </a:solidFill>
                <a:latin typeface="+mn-lt"/>
                <a:sym typeface="Arial"/>
              </a:endParaRPr>
            </a:p>
          </p:txBody>
        </p:sp>
        <p:cxnSp>
          <p:nvCxnSpPr>
            <p:cNvPr id="11" name="Google Shape;817;p62"/>
            <p:cNvCxnSpPr/>
            <p:nvPr/>
          </p:nvCxnSpPr>
          <p:spPr>
            <a:xfrm rot="10800000" flipH="1">
              <a:off x="8382079" y="4624977"/>
              <a:ext cx="1602944" cy="59498"/>
            </a:xfrm>
            <a:prstGeom prst="straightConnector1">
              <a:avLst/>
            </a:prstGeom>
            <a:noFill/>
            <a:ln w="38100" cap="flat" cmpd="sng">
              <a:solidFill>
                <a:srgbClr val="FF0000"/>
              </a:solidFill>
              <a:prstDash val="solid"/>
              <a:miter lim="800000"/>
              <a:headEnd type="stealth" w="med" len="med"/>
              <a:tailEnd type="stealth" w="med" len="med"/>
            </a:ln>
          </p:spPr>
        </p:cxnSp>
        <p:sp>
          <p:nvSpPr>
            <p:cNvPr id="12" name="Google Shape;818;p62"/>
            <p:cNvSpPr txBox="1"/>
            <p:nvPr/>
          </p:nvSpPr>
          <p:spPr>
            <a:xfrm>
              <a:off x="8605246" y="4802928"/>
              <a:ext cx="2237260" cy="395460"/>
            </a:xfrm>
            <a:prstGeom prst="rect">
              <a:avLst/>
            </a:prstGeom>
            <a:solidFill>
              <a:schemeClr val="accent6">
                <a:lumMod val="40000"/>
                <a:lumOff val="60000"/>
              </a:schemeClr>
            </a:solid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PE" sz="1800" i="0" u="none" strike="noStrike" cap="none">
                  <a:solidFill>
                    <a:schemeClr val="tx1"/>
                  </a:solidFill>
                  <a:latin typeface="+mn-lt"/>
                  <a:ea typeface="Helvetica Neue"/>
                  <a:cs typeface="Helvetica Neue"/>
                  <a:sym typeface="Helvetica Neue"/>
                </a:rPr>
                <a:t>H = 4.80 m</a:t>
              </a:r>
              <a:endParaRPr sz="1800" i="0" u="none" strike="noStrike" cap="none">
                <a:solidFill>
                  <a:schemeClr val="tx1"/>
                </a:solidFill>
                <a:latin typeface="+mn-lt"/>
                <a:sym typeface="Arial"/>
              </a:endParaRPr>
            </a:p>
          </p:txBody>
        </p:sp>
      </p:grpSp>
      <p:sp>
        <p:nvSpPr>
          <p:cNvPr id="19" name="Google Shape;806;p62"/>
          <p:cNvSpPr txBox="1"/>
          <p:nvPr/>
        </p:nvSpPr>
        <p:spPr>
          <a:xfrm>
            <a:off x="204798" y="1995324"/>
            <a:ext cx="5319814" cy="4524275"/>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50000"/>
              </a:lnSpc>
              <a:spcBef>
                <a:spcPts val="0"/>
              </a:spcBef>
              <a:spcAft>
                <a:spcPts val="0"/>
              </a:spcAft>
              <a:buClr>
                <a:srgbClr val="000000"/>
              </a:buClr>
              <a:buSzPts val="2000"/>
              <a:buFont typeface="Wingdings" panose="05000000000000000000" pitchFamily="2" charset="2"/>
              <a:buChar char="ü"/>
            </a:pPr>
            <a:r>
              <a:rPr lang="es-PE" sz="1600" b="0" i="0" u="none" strike="noStrike" cap="none" dirty="0">
                <a:solidFill>
                  <a:schemeClr val="dk1"/>
                </a:solidFill>
                <a:latin typeface="+mn-lt"/>
                <a:ea typeface="Helvetica Neue"/>
                <a:cs typeface="Helvetica Neue"/>
                <a:sym typeface="Helvetica Neue"/>
              </a:rPr>
              <a:t>De forma práctica, si en una vivienda convencional de albañilería, la altura del paño de ladrillo es 2.60 metros, es decir la altura del piso al techo, la separación máxima entre ejes de columnas, deberá ser dos veces dicha medida, siendo en el ejemplo 5.20 metros.</a:t>
            </a:r>
            <a:endParaRPr sz="1600" dirty="0">
              <a:latin typeface="+mn-lt"/>
            </a:endParaRPr>
          </a:p>
          <a:p>
            <a:pPr marL="285750" marR="0" lvl="0" indent="-285750" algn="just" rtl="0">
              <a:lnSpc>
                <a:spcPct val="150000"/>
              </a:lnSpc>
              <a:spcBef>
                <a:spcPts val="0"/>
              </a:spcBef>
              <a:spcAft>
                <a:spcPts val="0"/>
              </a:spcAft>
              <a:buClr>
                <a:srgbClr val="000000"/>
              </a:buClr>
              <a:buSzPts val="2000"/>
              <a:buFont typeface="Wingdings" panose="05000000000000000000" pitchFamily="2" charset="2"/>
              <a:buChar char="ü"/>
            </a:pPr>
            <a:endParaRPr sz="1600" b="0" i="0" u="none" strike="noStrike" cap="none" dirty="0">
              <a:solidFill>
                <a:schemeClr val="dk1"/>
              </a:solidFill>
              <a:latin typeface="+mn-lt"/>
              <a:ea typeface="Helvetica Neue"/>
              <a:cs typeface="Helvetica Neue"/>
              <a:sym typeface="Helvetica Neue"/>
            </a:endParaRPr>
          </a:p>
          <a:p>
            <a:pPr marL="285750" marR="0" lvl="0" indent="-285750" algn="just" rtl="0">
              <a:lnSpc>
                <a:spcPct val="150000"/>
              </a:lnSpc>
              <a:spcBef>
                <a:spcPts val="0"/>
              </a:spcBef>
              <a:spcAft>
                <a:spcPts val="0"/>
              </a:spcAft>
              <a:buClr>
                <a:srgbClr val="000000"/>
              </a:buClr>
              <a:buSzPts val="2000"/>
              <a:buFont typeface="Wingdings" panose="05000000000000000000" pitchFamily="2" charset="2"/>
              <a:buChar char="ü"/>
            </a:pPr>
            <a:r>
              <a:rPr lang="es-PE" sz="1600" b="0" i="0" u="none" strike="noStrike" cap="none" dirty="0">
                <a:solidFill>
                  <a:schemeClr val="dk1"/>
                </a:solidFill>
                <a:latin typeface="+mn-lt"/>
                <a:ea typeface="Helvetica Neue"/>
                <a:cs typeface="Helvetica Neue"/>
                <a:sym typeface="Helvetica Neue"/>
              </a:rPr>
              <a:t>Por lo general, para un mejor desempeño de los muros de la vivienda, el ancho de muros recomendado es de 2.5 m. </a:t>
            </a:r>
            <a:endParaRPr sz="1600" dirty="0">
              <a:latin typeface="+mn-lt"/>
            </a:endParaRPr>
          </a:p>
          <a:p>
            <a:pPr marL="285750" marR="0" lvl="0" indent="-285750" algn="just" rtl="0">
              <a:lnSpc>
                <a:spcPct val="150000"/>
              </a:lnSpc>
              <a:spcBef>
                <a:spcPts val="0"/>
              </a:spcBef>
              <a:spcAft>
                <a:spcPts val="0"/>
              </a:spcAft>
              <a:buClr>
                <a:srgbClr val="000000"/>
              </a:buClr>
              <a:buSzPts val="2000"/>
              <a:buFont typeface="Wingdings" panose="05000000000000000000" pitchFamily="2" charset="2"/>
              <a:buChar char="ü"/>
            </a:pPr>
            <a:endParaRPr sz="1600" b="0" i="0" u="none" strike="noStrike" cap="none" dirty="0">
              <a:solidFill>
                <a:schemeClr val="dk1"/>
              </a:solidFill>
              <a:latin typeface="+mn-lt"/>
              <a:ea typeface="Helvetica Neue"/>
              <a:cs typeface="Helvetica Neue"/>
              <a:sym typeface="Helvetica Neue"/>
            </a:endParaRPr>
          </a:p>
          <a:p>
            <a:pPr marL="285750" marR="0" lvl="0" indent="-285750" algn="just" rtl="0">
              <a:lnSpc>
                <a:spcPct val="150000"/>
              </a:lnSpc>
              <a:spcBef>
                <a:spcPts val="0"/>
              </a:spcBef>
              <a:spcAft>
                <a:spcPts val="0"/>
              </a:spcAft>
              <a:buClr>
                <a:srgbClr val="000000"/>
              </a:buClr>
              <a:buSzPts val="2000"/>
              <a:buFont typeface="Wingdings" panose="05000000000000000000" pitchFamily="2" charset="2"/>
              <a:buChar char="ü"/>
            </a:pPr>
            <a:endParaRPr sz="1600" b="0" i="0" u="none" strike="noStrike" cap="none" dirty="0">
              <a:solidFill>
                <a:schemeClr val="dk1"/>
              </a:solidFill>
              <a:latin typeface="+mn-lt"/>
              <a:ea typeface="Helvetica Neue"/>
              <a:cs typeface="Helvetica Neue"/>
              <a:sym typeface="Helvetica Neue"/>
            </a:endParaRPr>
          </a:p>
        </p:txBody>
      </p:sp>
      <p:sp>
        <p:nvSpPr>
          <p:cNvPr id="22"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23"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3102335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lvl="1" algn="ctr">
              <a:buSzPts val="4000"/>
            </a:pPr>
            <a:r>
              <a:rPr lang="es-ES" sz="3200" b="1" dirty="0">
                <a:solidFill>
                  <a:schemeClr val="tx1"/>
                </a:solidFill>
              </a:rPr>
              <a:t>Tipos de confinamiento</a:t>
            </a:r>
            <a:endParaRPr lang="es-ES" sz="3200" b="1" i="0" u="none" strike="noStrike" cap="none" dirty="0">
              <a:solidFill>
                <a:schemeClr val="tx1"/>
              </a:solidFill>
              <a:latin typeface="Arial"/>
              <a:ea typeface="Arial"/>
              <a:cs typeface="Arial"/>
              <a:sym typeface="Arial"/>
            </a:endParaRP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2289290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Tipos de confinamiento de muros</a:t>
            </a:r>
            <a:endParaRPr sz="1200" dirty="0"/>
          </a:p>
        </p:txBody>
      </p:sp>
      <p:pic>
        <p:nvPicPr>
          <p:cNvPr id="6" name="Google Shape;826;p63"/>
          <p:cNvPicPr preferRelativeResize="0"/>
          <p:nvPr/>
        </p:nvPicPr>
        <p:blipFill rotWithShape="1">
          <a:blip r:embed="rId3">
            <a:alphaModFix/>
          </a:blip>
          <a:srcRect/>
          <a:stretch/>
        </p:blipFill>
        <p:spPr>
          <a:xfrm>
            <a:off x="2437183" y="1835685"/>
            <a:ext cx="7080889" cy="4189195"/>
          </a:xfrm>
          <a:prstGeom prst="rect">
            <a:avLst/>
          </a:prstGeom>
          <a:noFill/>
          <a:ln>
            <a:noFill/>
          </a:ln>
        </p:spPr>
      </p:pic>
      <p:sp>
        <p:nvSpPr>
          <p:cNvPr id="10" name="Google Shape;827;p63"/>
          <p:cNvSpPr/>
          <p:nvPr/>
        </p:nvSpPr>
        <p:spPr>
          <a:xfrm rot="10800000" flipH="1">
            <a:off x="4052025" y="3293083"/>
            <a:ext cx="1387300" cy="185582"/>
          </a:xfrm>
          <a:prstGeom prst="corner">
            <a:avLst>
              <a:gd name="adj1" fmla="val 30392"/>
              <a:gd name="adj2" fmla="val 37255"/>
            </a:avLst>
          </a:prstGeom>
          <a:solidFill>
            <a:srgbClr val="FF0000">
              <a:alpha val="10980"/>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 name="Google Shape;828;p63"/>
          <p:cNvSpPr/>
          <p:nvPr/>
        </p:nvSpPr>
        <p:spPr>
          <a:xfrm rot="10800000" flipH="1">
            <a:off x="4052025" y="3802921"/>
            <a:ext cx="1387300" cy="185582"/>
          </a:xfrm>
          <a:prstGeom prst="corner">
            <a:avLst>
              <a:gd name="adj1" fmla="val 30392"/>
              <a:gd name="adj2" fmla="val 37255"/>
            </a:avLst>
          </a:prstGeom>
          <a:solidFill>
            <a:srgbClr val="FF0000">
              <a:alpha val="10980"/>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 name="Google Shape;829;p63"/>
          <p:cNvSpPr/>
          <p:nvPr/>
        </p:nvSpPr>
        <p:spPr>
          <a:xfrm rot="10800000" flipH="1">
            <a:off x="4052025" y="4311271"/>
            <a:ext cx="1387300" cy="185582"/>
          </a:xfrm>
          <a:prstGeom prst="corner">
            <a:avLst>
              <a:gd name="adj1" fmla="val 30392"/>
              <a:gd name="adj2" fmla="val 37255"/>
            </a:avLst>
          </a:prstGeom>
          <a:solidFill>
            <a:srgbClr val="FF0000">
              <a:alpha val="10980"/>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830;p63"/>
          <p:cNvSpPr/>
          <p:nvPr/>
        </p:nvSpPr>
        <p:spPr>
          <a:xfrm rot="10800000" flipH="1">
            <a:off x="4052024" y="4814162"/>
            <a:ext cx="1387300" cy="185582"/>
          </a:xfrm>
          <a:prstGeom prst="corner">
            <a:avLst>
              <a:gd name="adj1" fmla="val 30392"/>
              <a:gd name="adj2" fmla="val 37255"/>
            </a:avLst>
          </a:prstGeom>
          <a:solidFill>
            <a:srgbClr val="FF0000">
              <a:alpha val="10980"/>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 name="Google Shape;831;p63"/>
          <p:cNvSpPr/>
          <p:nvPr/>
        </p:nvSpPr>
        <p:spPr>
          <a:xfrm rot="10800000" flipH="1">
            <a:off x="4052023" y="5318903"/>
            <a:ext cx="1387300" cy="185582"/>
          </a:xfrm>
          <a:prstGeom prst="corner">
            <a:avLst>
              <a:gd name="adj1" fmla="val 30392"/>
              <a:gd name="adj2" fmla="val 37255"/>
            </a:avLst>
          </a:prstGeom>
          <a:solidFill>
            <a:srgbClr val="FF0000">
              <a:alpha val="10980"/>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832;p63"/>
          <p:cNvSpPr/>
          <p:nvPr/>
        </p:nvSpPr>
        <p:spPr>
          <a:xfrm>
            <a:off x="6816095" y="3289445"/>
            <a:ext cx="2389249" cy="65500"/>
          </a:xfrm>
          <a:prstGeom prst="rect">
            <a:avLst/>
          </a:prstGeom>
          <a:solidFill>
            <a:srgbClr val="FF0000">
              <a:alpha val="10980"/>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 name="Google Shape;833;p63"/>
          <p:cNvSpPr/>
          <p:nvPr/>
        </p:nvSpPr>
        <p:spPr>
          <a:xfrm>
            <a:off x="6816095" y="3791789"/>
            <a:ext cx="2389249" cy="65500"/>
          </a:xfrm>
          <a:prstGeom prst="rect">
            <a:avLst/>
          </a:prstGeom>
          <a:solidFill>
            <a:srgbClr val="FF0000">
              <a:alpha val="10980"/>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Google Shape;834;p63"/>
          <p:cNvSpPr/>
          <p:nvPr/>
        </p:nvSpPr>
        <p:spPr>
          <a:xfrm>
            <a:off x="6816094" y="4311271"/>
            <a:ext cx="2389249" cy="65500"/>
          </a:xfrm>
          <a:prstGeom prst="rect">
            <a:avLst/>
          </a:prstGeom>
          <a:solidFill>
            <a:srgbClr val="FF0000">
              <a:alpha val="10980"/>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 name="Google Shape;835;p63"/>
          <p:cNvSpPr/>
          <p:nvPr/>
        </p:nvSpPr>
        <p:spPr>
          <a:xfrm>
            <a:off x="6816093" y="4808920"/>
            <a:ext cx="2389249" cy="65500"/>
          </a:xfrm>
          <a:prstGeom prst="rect">
            <a:avLst/>
          </a:prstGeom>
          <a:solidFill>
            <a:srgbClr val="FF0000">
              <a:alpha val="10980"/>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 name="Google Shape;836;p63"/>
          <p:cNvSpPr/>
          <p:nvPr/>
        </p:nvSpPr>
        <p:spPr>
          <a:xfrm>
            <a:off x="6816093" y="5318903"/>
            <a:ext cx="2389249" cy="65500"/>
          </a:xfrm>
          <a:prstGeom prst="rect">
            <a:avLst/>
          </a:prstGeom>
          <a:solidFill>
            <a:srgbClr val="FF0000">
              <a:alpha val="10980"/>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0" name="Google Shape;837;p63"/>
          <p:cNvGrpSpPr/>
          <p:nvPr/>
        </p:nvGrpSpPr>
        <p:grpSpPr>
          <a:xfrm>
            <a:off x="4427250" y="3179065"/>
            <a:ext cx="236380" cy="2375760"/>
            <a:chOff x="4587240" y="3210560"/>
            <a:chExt cx="261620" cy="2487486"/>
          </a:xfrm>
        </p:grpSpPr>
        <p:cxnSp>
          <p:nvCxnSpPr>
            <p:cNvPr id="21" name="Google Shape;838;p63"/>
            <p:cNvCxnSpPr/>
            <p:nvPr/>
          </p:nvCxnSpPr>
          <p:spPr>
            <a:xfrm>
              <a:off x="4602480" y="3210560"/>
              <a:ext cx="0" cy="184151"/>
            </a:xfrm>
            <a:prstGeom prst="straightConnector1">
              <a:avLst/>
            </a:prstGeom>
            <a:noFill/>
            <a:ln w="28575" cap="flat" cmpd="sng">
              <a:solidFill>
                <a:srgbClr val="C00000"/>
              </a:solidFill>
              <a:prstDash val="solid"/>
              <a:round/>
              <a:headEnd type="none" w="sm" len="sm"/>
              <a:tailEnd type="none" w="sm" len="sm"/>
            </a:ln>
          </p:spPr>
        </p:cxnSp>
        <p:grpSp>
          <p:nvGrpSpPr>
            <p:cNvPr id="22" name="Google Shape;839;p63"/>
            <p:cNvGrpSpPr/>
            <p:nvPr/>
          </p:nvGrpSpPr>
          <p:grpSpPr>
            <a:xfrm>
              <a:off x="4587240" y="3388996"/>
              <a:ext cx="261620" cy="360683"/>
              <a:chOff x="4587240" y="3388996"/>
              <a:chExt cx="261620" cy="360683"/>
            </a:xfrm>
          </p:grpSpPr>
          <p:cxnSp>
            <p:nvCxnSpPr>
              <p:cNvPr id="52" name="Google Shape;840;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53" name="Google Shape;841;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54" name="Google Shape;842;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55" name="Google Shape;843;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23" name="Google Shape;844;p63"/>
            <p:cNvGrpSpPr/>
            <p:nvPr/>
          </p:nvGrpSpPr>
          <p:grpSpPr>
            <a:xfrm>
              <a:off x="4587240" y="3749135"/>
              <a:ext cx="261620" cy="360683"/>
              <a:chOff x="4587240" y="3388996"/>
              <a:chExt cx="261620" cy="360683"/>
            </a:xfrm>
          </p:grpSpPr>
          <p:cxnSp>
            <p:nvCxnSpPr>
              <p:cNvPr id="48" name="Google Shape;845;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49" name="Google Shape;846;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50" name="Google Shape;847;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51" name="Google Shape;848;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24" name="Google Shape;849;p63"/>
            <p:cNvGrpSpPr/>
            <p:nvPr/>
          </p:nvGrpSpPr>
          <p:grpSpPr>
            <a:xfrm>
              <a:off x="4587240" y="4093720"/>
              <a:ext cx="261620" cy="360683"/>
              <a:chOff x="4587240" y="3388996"/>
              <a:chExt cx="261620" cy="360683"/>
            </a:xfrm>
          </p:grpSpPr>
          <p:cxnSp>
            <p:nvCxnSpPr>
              <p:cNvPr id="44" name="Google Shape;850;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45" name="Google Shape;851;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46" name="Google Shape;852;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47" name="Google Shape;853;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25" name="Google Shape;854;p63"/>
            <p:cNvGrpSpPr/>
            <p:nvPr/>
          </p:nvGrpSpPr>
          <p:grpSpPr>
            <a:xfrm>
              <a:off x="4587240" y="4453859"/>
              <a:ext cx="261620" cy="360683"/>
              <a:chOff x="4587240" y="3388996"/>
              <a:chExt cx="261620" cy="360683"/>
            </a:xfrm>
          </p:grpSpPr>
          <p:cxnSp>
            <p:nvCxnSpPr>
              <p:cNvPr id="40" name="Google Shape;855;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41" name="Google Shape;856;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42" name="Google Shape;857;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43" name="Google Shape;858;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26" name="Google Shape;859;p63"/>
            <p:cNvGrpSpPr/>
            <p:nvPr/>
          </p:nvGrpSpPr>
          <p:grpSpPr>
            <a:xfrm>
              <a:off x="4587240" y="4814542"/>
              <a:ext cx="261620" cy="360683"/>
              <a:chOff x="4587240" y="3388996"/>
              <a:chExt cx="261620" cy="360683"/>
            </a:xfrm>
          </p:grpSpPr>
          <p:cxnSp>
            <p:nvCxnSpPr>
              <p:cNvPr id="36" name="Google Shape;860;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37" name="Google Shape;861;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38" name="Google Shape;862;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39" name="Google Shape;863;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27" name="Google Shape;864;p63"/>
            <p:cNvGrpSpPr/>
            <p:nvPr/>
          </p:nvGrpSpPr>
          <p:grpSpPr>
            <a:xfrm>
              <a:off x="4587240" y="5158927"/>
              <a:ext cx="261620" cy="360683"/>
              <a:chOff x="4587240" y="3388996"/>
              <a:chExt cx="261620" cy="360683"/>
            </a:xfrm>
          </p:grpSpPr>
          <p:cxnSp>
            <p:nvCxnSpPr>
              <p:cNvPr id="32" name="Google Shape;865;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33" name="Google Shape;866;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34" name="Google Shape;867;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35" name="Google Shape;868;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28" name="Google Shape;869;p63"/>
            <p:cNvGrpSpPr/>
            <p:nvPr/>
          </p:nvGrpSpPr>
          <p:grpSpPr>
            <a:xfrm>
              <a:off x="4587240" y="5513895"/>
              <a:ext cx="261620" cy="184151"/>
              <a:chOff x="4587240" y="3388996"/>
              <a:chExt cx="261620" cy="184151"/>
            </a:xfrm>
          </p:grpSpPr>
          <p:cxnSp>
            <p:nvCxnSpPr>
              <p:cNvPr id="29" name="Google Shape;870;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30" name="Google Shape;871;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31" name="Google Shape;872;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grpSp>
      </p:grpSp>
      <p:grpSp>
        <p:nvGrpSpPr>
          <p:cNvPr id="56" name="Google Shape;873;p63"/>
          <p:cNvGrpSpPr/>
          <p:nvPr/>
        </p:nvGrpSpPr>
        <p:grpSpPr>
          <a:xfrm flipH="1">
            <a:off x="7578015" y="3178641"/>
            <a:ext cx="236381" cy="2375760"/>
            <a:chOff x="8860536" y="3210309"/>
            <a:chExt cx="261620" cy="2487486"/>
          </a:xfrm>
        </p:grpSpPr>
        <p:cxnSp>
          <p:nvCxnSpPr>
            <p:cNvPr id="57" name="Google Shape;874;p63"/>
            <p:cNvCxnSpPr/>
            <p:nvPr/>
          </p:nvCxnSpPr>
          <p:spPr>
            <a:xfrm>
              <a:off x="8875776" y="3210309"/>
              <a:ext cx="0" cy="184151"/>
            </a:xfrm>
            <a:prstGeom prst="straightConnector1">
              <a:avLst/>
            </a:prstGeom>
            <a:noFill/>
            <a:ln w="28575" cap="flat" cmpd="sng">
              <a:solidFill>
                <a:srgbClr val="C00000"/>
              </a:solidFill>
              <a:prstDash val="solid"/>
              <a:round/>
              <a:headEnd type="none" w="sm" len="sm"/>
              <a:tailEnd type="none" w="sm" len="sm"/>
            </a:ln>
          </p:spPr>
        </p:cxnSp>
        <p:grpSp>
          <p:nvGrpSpPr>
            <p:cNvPr id="58" name="Google Shape;875;p63"/>
            <p:cNvGrpSpPr/>
            <p:nvPr/>
          </p:nvGrpSpPr>
          <p:grpSpPr>
            <a:xfrm>
              <a:off x="8860536" y="3388745"/>
              <a:ext cx="261620" cy="360683"/>
              <a:chOff x="4587240" y="3388996"/>
              <a:chExt cx="261620" cy="360683"/>
            </a:xfrm>
          </p:grpSpPr>
          <p:cxnSp>
            <p:nvCxnSpPr>
              <p:cNvPr id="88" name="Google Shape;876;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89" name="Google Shape;877;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90" name="Google Shape;878;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91" name="Google Shape;879;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59" name="Google Shape;880;p63"/>
            <p:cNvGrpSpPr/>
            <p:nvPr/>
          </p:nvGrpSpPr>
          <p:grpSpPr>
            <a:xfrm>
              <a:off x="8860536" y="3748884"/>
              <a:ext cx="261620" cy="360683"/>
              <a:chOff x="4587240" y="3388996"/>
              <a:chExt cx="261620" cy="360683"/>
            </a:xfrm>
          </p:grpSpPr>
          <p:cxnSp>
            <p:nvCxnSpPr>
              <p:cNvPr id="84" name="Google Shape;881;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85" name="Google Shape;882;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86" name="Google Shape;883;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87" name="Google Shape;884;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60" name="Google Shape;885;p63"/>
            <p:cNvGrpSpPr/>
            <p:nvPr/>
          </p:nvGrpSpPr>
          <p:grpSpPr>
            <a:xfrm>
              <a:off x="8860536" y="4093469"/>
              <a:ext cx="261620" cy="360683"/>
              <a:chOff x="4587240" y="3388996"/>
              <a:chExt cx="261620" cy="360683"/>
            </a:xfrm>
          </p:grpSpPr>
          <p:cxnSp>
            <p:nvCxnSpPr>
              <p:cNvPr id="80" name="Google Shape;886;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81" name="Google Shape;887;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82" name="Google Shape;888;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83" name="Google Shape;889;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61" name="Google Shape;890;p63"/>
            <p:cNvGrpSpPr/>
            <p:nvPr/>
          </p:nvGrpSpPr>
          <p:grpSpPr>
            <a:xfrm>
              <a:off x="8860536" y="4453608"/>
              <a:ext cx="261620" cy="360683"/>
              <a:chOff x="4587240" y="3388996"/>
              <a:chExt cx="261620" cy="360683"/>
            </a:xfrm>
          </p:grpSpPr>
          <p:cxnSp>
            <p:nvCxnSpPr>
              <p:cNvPr id="76" name="Google Shape;891;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77" name="Google Shape;892;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78" name="Google Shape;893;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79" name="Google Shape;894;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62" name="Google Shape;895;p63"/>
            <p:cNvGrpSpPr/>
            <p:nvPr/>
          </p:nvGrpSpPr>
          <p:grpSpPr>
            <a:xfrm>
              <a:off x="8860536" y="4814291"/>
              <a:ext cx="261620" cy="360683"/>
              <a:chOff x="4587240" y="3388996"/>
              <a:chExt cx="261620" cy="360683"/>
            </a:xfrm>
          </p:grpSpPr>
          <p:cxnSp>
            <p:nvCxnSpPr>
              <p:cNvPr id="72" name="Google Shape;896;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73" name="Google Shape;897;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74" name="Google Shape;898;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75" name="Google Shape;899;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63" name="Google Shape;900;p63"/>
            <p:cNvGrpSpPr/>
            <p:nvPr/>
          </p:nvGrpSpPr>
          <p:grpSpPr>
            <a:xfrm>
              <a:off x="8860536" y="5158676"/>
              <a:ext cx="261620" cy="360683"/>
              <a:chOff x="4587240" y="3388996"/>
              <a:chExt cx="261620" cy="360683"/>
            </a:xfrm>
          </p:grpSpPr>
          <p:cxnSp>
            <p:nvCxnSpPr>
              <p:cNvPr id="68" name="Google Shape;901;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69" name="Google Shape;902;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70" name="Google Shape;903;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71" name="Google Shape;904;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64" name="Google Shape;905;p63"/>
            <p:cNvGrpSpPr/>
            <p:nvPr/>
          </p:nvGrpSpPr>
          <p:grpSpPr>
            <a:xfrm>
              <a:off x="8860536" y="5513644"/>
              <a:ext cx="261620" cy="184151"/>
              <a:chOff x="4587240" y="3388996"/>
              <a:chExt cx="261620" cy="184151"/>
            </a:xfrm>
          </p:grpSpPr>
          <p:cxnSp>
            <p:nvCxnSpPr>
              <p:cNvPr id="65" name="Google Shape;906;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66" name="Google Shape;907;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67" name="Google Shape;908;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grpSp>
      </p:grpSp>
      <p:grpSp>
        <p:nvGrpSpPr>
          <p:cNvPr id="92" name="Google Shape;909;p63"/>
          <p:cNvGrpSpPr/>
          <p:nvPr/>
        </p:nvGrpSpPr>
        <p:grpSpPr>
          <a:xfrm>
            <a:off x="8298383" y="3178641"/>
            <a:ext cx="236382" cy="2375760"/>
            <a:chOff x="8860536" y="3210309"/>
            <a:chExt cx="261620" cy="2487486"/>
          </a:xfrm>
        </p:grpSpPr>
        <p:cxnSp>
          <p:nvCxnSpPr>
            <p:cNvPr id="93" name="Google Shape;910;p63"/>
            <p:cNvCxnSpPr/>
            <p:nvPr/>
          </p:nvCxnSpPr>
          <p:spPr>
            <a:xfrm>
              <a:off x="8875776" y="3210309"/>
              <a:ext cx="0" cy="184151"/>
            </a:xfrm>
            <a:prstGeom prst="straightConnector1">
              <a:avLst/>
            </a:prstGeom>
            <a:noFill/>
            <a:ln w="28575" cap="flat" cmpd="sng">
              <a:solidFill>
                <a:srgbClr val="C00000"/>
              </a:solidFill>
              <a:prstDash val="solid"/>
              <a:round/>
              <a:headEnd type="none" w="sm" len="sm"/>
              <a:tailEnd type="none" w="sm" len="sm"/>
            </a:ln>
          </p:spPr>
        </p:cxnSp>
        <p:grpSp>
          <p:nvGrpSpPr>
            <p:cNvPr id="94" name="Google Shape;911;p63"/>
            <p:cNvGrpSpPr/>
            <p:nvPr/>
          </p:nvGrpSpPr>
          <p:grpSpPr>
            <a:xfrm>
              <a:off x="8860536" y="3388745"/>
              <a:ext cx="261620" cy="360683"/>
              <a:chOff x="4587240" y="3388996"/>
              <a:chExt cx="261620" cy="360683"/>
            </a:xfrm>
          </p:grpSpPr>
          <p:cxnSp>
            <p:nvCxnSpPr>
              <p:cNvPr id="124" name="Google Shape;912;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125" name="Google Shape;913;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126" name="Google Shape;914;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127" name="Google Shape;915;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95" name="Google Shape;916;p63"/>
            <p:cNvGrpSpPr/>
            <p:nvPr/>
          </p:nvGrpSpPr>
          <p:grpSpPr>
            <a:xfrm>
              <a:off x="8860536" y="3748884"/>
              <a:ext cx="261620" cy="360683"/>
              <a:chOff x="4587240" y="3388996"/>
              <a:chExt cx="261620" cy="360683"/>
            </a:xfrm>
          </p:grpSpPr>
          <p:cxnSp>
            <p:nvCxnSpPr>
              <p:cNvPr id="120" name="Google Shape;917;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121" name="Google Shape;918;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122" name="Google Shape;919;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123" name="Google Shape;920;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96" name="Google Shape;921;p63"/>
            <p:cNvGrpSpPr/>
            <p:nvPr/>
          </p:nvGrpSpPr>
          <p:grpSpPr>
            <a:xfrm>
              <a:off x="8860536" y="4093469"/>
              <a:ext cx="261620" cy="360683"/>
              <a:chOff x="4587240" y="3388996"/>
              <a:chExt cx="261620" cy="360683"/>
            </a:xfrm>
          </p:grpSpPr>
          <p:cxnSp>
            <p:nvCxnSpPr>
              <p:cNvPr id="116" name="Google Shape;922;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117" name="Google Shape;923;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118" name="Google Shape;924;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119" name="Google Shape;925;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97" name="Google Shape;926;p63"/>
            <p:cNvGrpSpPr/>
            <p:nvPr/>
          </p:nvGrpSpPr>
          <p:grpSpPr>
            <a:xfrm>
              <a:off x="8860536" y="4453608"/>
              <a:ext cx="261620" cy="360683"/>
              <a:chOff x="4587240" y="3388996"/>
              <a:chExt cx="261620" cy="360683"/>
            </a:xfrm>
          </p:grpSpPr>
          <p:cxnSp>
            <p:nvCxnSpPr>
              <p:cNvPr id="112" name="Google Shape;927;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113" name="Google Shape;928;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114" name="Google Shape;929;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115" name="Google Shape;930;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98" name="Google Shape;931;p63"/>
            <p:cNvGrpSpPr/>
            <p:nvPr/>
          </p:nvGrpSpPr>
          <p:grpSpPr>
            <a:xfrm>
              <a:off x="8860536" y="4814291"/>
              <a:ext cx="261620" cy="360683"/>
              <a:chOff x="4587240" y="3388996"/>
              <a:chExt cx="261620" cy="360683"/>
            </a:xfrm>
          </p:grpSpPr>
          <p:cxnSp>
            <p:nvCxnSpPr>
              <p:cNvPr id="108" name="Google Shape;932;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109" name="Google Shape;933;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110" name="Google Shape;934;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111" name="Google Shape;935;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99" name="Google Shape;936;p63"/>
            <p:cNvGrpSpPr/>
            <p:nvPr/>
          </p:nvGrpSpPr>
          <p:grpSpPr>
            <a:xfrm>
              <a:off x="8860536" y="5158676"/>
              <a:ext cx="261620" cy="360683"/>
              <a:chOff x="4587240" y="3388996"/>
              <a:chExt cx="261620" cy="360683"/>
            </a:xfrm>
          </p:grpSpPr>
          <p:cxnSp>
            <p:nvCxnSpPr>
              <p:cNvPr id="104" name="Google Shape;937;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105" name="Google Shape;938;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106" name="Google Shape;939;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cxnSp>
            <p:nvCxnSpPr>
              <p:cNvPr id="107" name="Google Shape;940;p63"/>
              <p:cNvCxnSpPr/>
              <p:nvPr/>
            </p:nvCxnSpPr>
            <p:spPr>
              <a:xfrm>
                <a:off x="4602480" y="3565528"/>
                <a:ext cx="0" cy="184151"/>
              </a:xfrm>
              <a:prstGeom prst="straightConnector1">
                <a:avLst/>
              </a:prstGeom>
              <a:noFill/>
              <a:ln w="28575" cap="flat" cmpd="sng">
                <a:solidFill>
                  <a:srgbClr val="C00000"/>
                </a:solidFill>
                <a:prstDash val="solid"/>
                <a:round/>
                <a:headEnd type="none" w="sm" len="sm"/>
                <a:tailEnd type="none" w="sm" len="sm"/>
              </a:ln>
            </p:spPr>
          </p:cxnSp>
        </p:grpSp>
        <p:grpSp>
          <p:nvGrpSpPr>
            <p:cNvPr id="100" name="Google Shape;941;p63"/>
            <p:cNvGrpSpPr/>
            <p:nvPr/>
          </p:nvGrpSpPr>
          <p:grpSpPr>
            <a:xfrm>
              <a:off x="8860536" y="5513644"/>
              <a:ext cx="261620" cy="184151"/>
              <a:chOff x="4587240" y="3388996"/>
              <a:chExt cx="261620" cy="184151"/>
            </a:xfrm>
          </p:grpSpPr>
          <p:cxnSp>
            <p:nvCxnSpPr>
              <p:cNvPr id="101" name="Google Shape;942;p63"/>
              <p:cNvCxnSpPr/>
              <p:nvPr/>
            </p:nvCxnSpPr>
            <p:spPr>
              <a:xfrm rot="10800000">
                <a:off x="4587240" y="3394711"/>
                <a:ext cx="261620" cy="0"/>
              </a:xfrm>
              <a:prstGeom prst="straightConnector1">
                <a:avLst/>
              </a:prstGeom>
              <a:noFill/>
              <a:ln w="28575" cap="flat" cmpd="sng">
                <a:solidFill>
                  <a:srgbClr val="C00000"/>
                </a:solidFill>
                <a:prstDash val="solid"/>
                <a:round/>
                <a:headEnd type="none" w="sm" len="sm"/>
                <a:tailEnd type="none" w="sm" len="sm"/>
              </a:ln>
            </p:spPr>
          </p:cxnSp>
          <p:cxnSp>
            <p:nvCxnSpPr>
              <p:cNvPr id="102" name="Google Shape;943;p63"/>
              <p:cNvCxnSpPr/>
              <p:nvPr/>
            </p:nvCxnSpPr>
            <p:spPr>
              <a:xfrm>
                <a:off x="4845050" y="3388996"/>
                <a:ext cx="0" cy="184151"/>
              </a:xfrm>
              <a:prstGeom prst="straightConnector1">
                <a:avLst/>
              </a:prstGeom>
              <a:noFill/>
              <a:ln w="28575" cap="flat" cmpd="sng">
                <a:solidFill>
                  <a:srgbClr val="C00000"/>
                </a:solidFill>
                <a:prstDash val="solid"/>
                <a:round/>
                <a:headEnd type="none" w="sm" len="sm"/>
                <a:tailEnd type="none" w="sm" len="sm"/>
              </a:ln>
            </p:spPr>
          </p:cxnSp>
          <p:cxnSp>
            <p:nvCxnSpPr>
              <p:cNvPr id="103" name="Google Shape;944;p63"/>
              <p:cNvCxnSpPr/>
              <p:nvPr/>
            </p:nvCxnSpPr>
            <p:spPr>
              <a:xfrm rot="10800000">
                <a:off x="4587240" y="3559813"/>
                <a:ext cx="261620" cy="0"/>
              </a:xfrm>
              <a:prstGeom prst="straightConnector1">
                <a:avLst/>
              </a:prstGeom>
              <a:noFill/>
              <a:ln w="28575" cap="flat" cmpd="sng">
                <a:solidFill>
                  <a:srgbClr val="C00000"/>
                </a:solidFill>
                <a:prstDash val="solid"/>
                <a:round/>
                <a:headEnd type="none" w="sm" len="sm"/>
                <a:tailEnd type="none" w="sm" len="sm"/>
              </a:ln>
            </p:spPr>
          </p:cxnSp>
        </p:grpSp>
      </p:grpSp>
      <p:sp>
        <p:nvSpPr>
          <p:cNvPr id="128" name="Google Shape;945;p63"/>
          <p:cNvSpPr/>
          <p:nvPr/>
        </p:nvSpPr>
        <p:spPr>
          <a:xfrm>
            <a:off x="2595675" y="2222099"/>
            <a:ext cx="1060470" cy="355582"/>
          </a:xfrm>
          <a:prstGeom prst="rect">
            <a:avLst/>
          </a:prstGeom>
          <a:solidFill>
            <a:srgbClr val="FF0000">
              <a:alpha val="10980"/>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9" name="Google Shape;946;p63"/>
          <p:cNvSpPr/>
          <p:nvPr/>
        </p:nvSpPr>
        <p:spPr>
          <a:xfrm>
            <a:off x="2533571" y="5669298"/>
            <a:ext cx="1060470" cy="355582"/>
          </a:xfrm>
          <a:prstGeom prst="rect">
            <a:avLst/>
          </a:prstGeom>
          <a:solidFill>
            <a:srgbClr val="FF0000">
              <a:alpha val="10980"/>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0" name="Google Shape;947;p63"/>
          <p:cNvSpPr/>
          <p:nvPr/>
        </p:nvSpPr>
        <p:spPr>
          <a:xfrm>
            <a:off x="5144175" y="5585332"/>
            <a:ext cx="2480188" cy="236343"/>
          </a:xfrm>
          <a:prstGeom prst="rect">
            <a:avLst/>
          </a:prstGeom>
          <a:solidFill>
            <a:srgbClr val="FF0000">
              <a:alpha val="10980"/>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1" name="Google Shape;948;p63"/>
          <p:cNvSpPr/>
          <p:nvPr/>
        </p:nvSpPr>
        <p:spPr>
          <a:xfrm>
            <a:off x="611349" y="3675167"/>
            <a:ext cx="2123275" cy="693933"/>
          </a:xfrm>
          <a:prstGeom prst="rect">
            <a:avLst/>
          </a:prstGeom>
          <a:solidFill>
            <a:schemeClr val="accent2">
              <a:lumMod val="60000"/>
              <a:lumOff val="40000"/>
            </a:scheme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PE" sz="1800" b="0" i="0" u="none" strike="noStrike" cap="none">
                <a:solidFill>
                  <a:schemeClr val="tx1"/>
                </a:solidFill>
                <a:sym typeface="Arial"/>
              </a:rPr>
              <a:t>Conexión dentado</a:t>
            </a:r>
            <a:endParaRPr sz="1200">
              <a:solidFill>
                <a:schemeClr val="tx1"/>
              </a:solidFill>
            </a:endParaRPr>
          </a:p>
        </p:txBody>
      </p:sp>
      <p:sp>
        <p:nvSpPr>
          <p:cNvPr id="132" name="Google Shape;949;p63"/>
          <p:cNvSpPr/>
          <p:nvPr/>
        </p:nvSpPr>
        <p:spPr>
          <a:xfrm>
            <a:off x="9637085" y="3672012"/>
            <a:ext cx="2123275" cy="693933"/>
          </a:xfrm>
          <a:prstGeom prst="rect">
            <a:avLst/>
          </a:prstGeom>
          <a:solidFill>
            <a:schemeClr val="accent2">
              <a:lumMod val="60000"/>
              <a:lumOff val="40000"/>
            </a:scheme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PE" sz="1800" b="0" i="0" u="none" strike="noStrike" cap="none" dirty="0">
                <a:solidFill>
                  <a:schemeClr val="tx1"/>
                </a:solidFill>
                <a:sym typeface="Arial"/>
              </a:rPr>
              <a:t>Conexión a ras</a:t>
            </a:r>
            <a:endParaRPr sz="1200" dirty="0">
              <a:solidFill>
                <a:schemeClr val="tx1"/>
              </a:solidFill>
            </a:endParaRPr>
          </a:p>
        </p:txBody>
      </p:sp>
      <p:sp>
        <p:nvSpPr>
          <p:cNvPr id="135"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36"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75974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Tipos de confinamiento de muros</a:t>
            </a:r>
            <a:endParaRPr sz="1200" dirty="0"/>
          </a:p>
        </p:txBody>
      </p:sp>
      <p:sp>
        <p:nvSpPr>
          <p:cNvPr id="133" name="Google Shape;956;p64"/>
          <p:cNvSpPr txBox="1"/>
          <p:nvPr/>
        </p:nvSpPr>
        <p:spPr>
          <a:xfrm>
            <a:off x="232560" y="2025852"/>
            <a:ext cx="6640188" cy="424727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PE" sz="1800" b="0" i="0" u="sng" strike="noStrike" cap="none" dirty="0">
                <a:solidFill>
                  <a:schemeClr val="dk1"/>
                </a:solidFill>
                <a:latin typeface="+mn-lt"/>
                <a:ea typeface="Helvetica Neue"/>
                <a:cs typeface="Helvetica Neue"/>
                <a:sym typeface="Helvetica Neue"/>
              </a:rPr>
              <a:t>Malas prácticas</a:t>
            </a:r>
            <a:endParaRPr sz="1800" b="0" i="0" u="sng" strike="noStrike" cap="none" dirty="0">
              <a:solidFill>
                <a:srgbClr val="000000"/>
              </a:solidFill>
              <a:latin typeface="+mn-lt"/>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Se originan 2 malos procesos constructivos</a:t>
            </a:r>
            <a:endParaRPr sz="1800" b="0" i="0" u="none" strike="noStrike" cap="none" dirty="0">
              <a:solidFill>
                <a:srgbClr val="000000"/>
              </a:solidFill>
              <a:latin typeface="+mn-lt"/>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285750" marR="0" lvl="0" indent="-285750" algn="just" rtl="0">
              <a:lnSpc>
                <a:spcPct val="100000"/>
              </a:lnSpc>
              <a:spcBef>
                <a:spcPts val="0"/>
              </a:spcBef>
              <a:spcAft>
                <a:spcPts val="0"/>
              </a:spcAft>
              <a:buClr>
                <a:srgbClr val="000000"/>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Cuando los muros a ras no se colocan mechas de anclaje.</a:t>
            </a:r>
            <a:endParaRPr sz="1800" b="0" i="0" u="none" strike="noStrike" cap="none" dirty="0">
              <a:solidFill>
                <a:srgbClr val="000000"/>
              </a:solidFill>
              <a:latin typeface="+mn-lt"/>
              <a:sym typeface="Arial"/>
            </a:endParaRPr>
          </a:p>
          <a:p>
            <a:pPr marL="285750" marR="0" lvl="0" indent="-285750" algn="just" rtl="0">
              <a:lnSpc>
                <a:spcPct val="100000"/>
              </a:lnSpc>
              <a:spcBef>
                <a:spcPts val="0"/>
              </a:spcBef>
              <a:spcAft>
                <a:spcPts val="0"/>
              </a:spcAft>
              <a:buClr>
                <a:srgbClr val="000000"/>
              </a:buClr>
              <a:buSzPts val="1800"/>
              <a:buFont typeface="Noto Sans Symbols"/>
              <a:buChar char="▪"/>
            </a:pPr>
            <a:r>
              <a:rPr lang="es-PE" sz="1800" b="0" i="0" u="none" strike="noStrike" cap="none" dirty="0">
                <a:solidFill>
                  <a:schemeClr val="dk1"/>
                </a:solidFill>
                <a:latin typeface="+mn-lt"/>
                <a:ea typeface="Helvetica Neue"/>
                <a:cs typeface="Helvetica Neue"/>
                <a:sym typeface="Helvetica Neue"/>
              </a:rPr>
              <a:t>Cuando los muros a ras se colocan mechas de anclaje sin doblez.</a:t>
            </a:r>
            <a:endParaRPr sz="1800" b="0" i="0" u="none" strike="noStrike" cap="none" dirty="0">
              <a:solidFill>
                <a:srgbClr val="000000"/>
              </a:solidFill>
              <a:latin typeface="+mn-lt"/>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Se genera una mala conexión o confinamiento del muro, pudiendo generar fisuras o grietas en la unión. </a:t>
            </a:r>
            <a:endParaRPr sz="1800" b="0" i="0" u="none" strike="noStrike" cap="none" dirty="0">
              <a:solidFill>
                <a:srgbClr val="000000"/>
              </a:solidFill>
              <a:latin typeface="+mn-lt"/>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1800"/>
              <a:buFont typeface="Arial"/>
              <a:buNone/>
            </a:pPr>
            <a:r>
              <a:rPr lang="es-PE" sz="1800" b="0" i="0" u="sng" strike="noStrike" cap="none" dirty="0">
                <a:solidFill>
                  <a:schemeClr val="dk1"/>
                </a:solidFill>
                <a:latin typeface="+mn-lt"/>
                <a:ea typeface="Helvetica Neue"/>
                <a:cs typeface="Helvetica Neue"/>
                <a:sym typeface="Helvetica Neue"/>
              </a:rPr>
              <a:t>Solución:</a:t>
            </a:r>
          </a:p>
          <a:p>
            <a:pPr marL="0" marR="0" lvl="0" indent="0" algn="just" rtl="0">
              <a:lnSpc>
                <a:spcPct val="10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Se sugiere complementar con mechas de anclaje en forma de L</a:t>
            </a:r>
            <a:endParaRPr sz="1800" b="0" i="0" u="none" strike="noStrike" cap="none" dirty="0">
              <a:solidFill>
                <a:srgbClr val="000000"/>
              </a:solidFill>
              <a:latin typeface="+mn-lt"/>
              <a:sym typeface="Arial"/>
            </a:endParaRPr>
          </a:p>
          <a:p>
            <a:pPr marL="0" marR="0" lvl="0" indent="0" algn="just" rtl="0">
              <a:lnSpc>
                <a:spcPct val="100000"/>
              </a:lnSpc>
              <a:spcBef>
                <a:spcPts val="0"/>
              </a:spcBef>
              <a:spcAft>
                <a:spcPts val="0"/>
              </a:spcAft>
              <a:buClr>
                <a:srgbClr val="000000"/>
              </a:buClr>
              <a:buSzPts val="1800"/>
              <a:buFont typeface="Arial"/>
              <a:buNone/>
            </a:pPr>
            <a:r>
              <a:rPr lang="es-PE" sz="1800" b="0" i="0" u="none" strike="noStrike" cap="none" dirty="0">
                <a:solidFill>
                  <a:schemeClr val="dk1"/>
                </a:solidFill>
                <a:latin typeface="+mn-lt"/>
                <a:ea typeface="Helvetica Neue"/>
                <a:cs typeface="Helvetica Neue"/>
                <a:sym typeface="Helvetica Neue"/>
              </a:rPr>
              <a:t> </a:t>
            </a:r>
            <a:endParaRPr sz="1800" b="0" i="0" u="none" strike="noStrike" cap="none" dirty="0">
              <a:solidFill>
                <a:srgbClr val="000000"/>
              </a:solidFill>
              <a:latin typeface="+mn-lt"/>
              <a:sym typeface="Arial"/>
            </a:endParaRPr>
          </a:p>
        </p:txBody>
      </p:sp>
      <p:grpSp>
        <p:nvGrpSpPr>
          <p:cNvPr id="2" name="Grupo 1"/>
          <p:cNvGrpSpPr/>
          <p:nvPr/>
        </p:nvGrpSpPr>
        <p:grpSpPr>
          <a:xfrm>
            <a:off x="7162800" y="1995324"/>
            <a:ext cx="4734016" cy="4114531"/>
            <a:chOff x="6525491" y="1517073"/>
            <a:chExt cx="5070764" cy="4673134"/>
          </a:xfrm>
        </p:grpSpPr>
        <p:pic>
          <p:nvPicPr>
            <p:cNvPr id="134" name="Google Shape;958;p64"/>
            <p:cNvPicPr preferRelativeResize="0"/>
            <p:nvPr/>
          </p:nvPicPr>
          <p:blipFill rotWithShape="1">
            <a:blip r:embed="rId3">
              <a:alphaModFix/>
            </a:blip>
            <a:srcRect l="27392"/>
            <a:stretch/>
          </p:blipFill>
          <p:spPr>
            <a:xfrm>
              <a:off x="6525491" y="1551746"/>
              <a:ext cx="5070764" cy="4638461"/>
            </a:xfrm>
            <a:prstGeom prst="rect">
              <a:avLst/>
            </a:prstGeom>
            <a:noFill/>
            <a:ln>
              <a:noFill/>
            </a:ln>
          </p:spPr>
        </p:pic>
        <p:sp>
          <p:nvSpPr>
            <p:cNvPr id="135" name="Google Shape;959;p64"/>
            <p:cNvSpPr/>
            <p:nvPr/>
          </p:nvSpPr>
          <p:spPr>
            <a:xfrm>
              <a:off x="7938655" y="1517073"/>
              <a:ext cx="1018309" cy="4638461"/>
            </a:xfrm>
            <a:prstGeom prst="rect">
              <a:avLst/>
            </a:prstGeom>
            <a:solidFill>
              <a:srgbClr val="FF0000">
                <a:alpha val="10980"/>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9" name="Picture 6" descr="Ilustración de Símbolo De Tick Verde Y Cruz Roja Firman En Círculo Iconos  Para El Cuestionario De Evaluación Vector y más Vectores Libres de Derechos  de Símbolo de visto bueno - iStock"/>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5549" b="84451" l="51418" r="94707">
                        <a14:foregroundMark x1="67675" y1="35976" x2="81664" y2="59146"/>
                      </a14:backgroundRemoval>
                    </a14:imgEffect>
                  </a14:imgLayer>
                </a14:imgProps>
              </a:ext>
              <a:ext uri="{28A0092B-C50C-407E-A947-70E740481C1C}">
                <a14:useLocalDpi xmlns:a14="http://schemas.microsoft.com/office/drawing/2010/main" val="0"/>
              </a:ext>
            </a:extLst>
          </a:blip>
          <a:srcRect l="51268" t="13607" r="4948" b="14849"/>
          <a:stretch/>
        </p:blipFill>
        <p:spPr bwMode="auto">
          <a:xfrm>
            <a:off x="6335719" y="1866213"/>
            <a:ext cx="1074057" cy="108819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3"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8808062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Tipos de confinamiento de muros</a:t>
            </a:r>
            <a:endParaRPr sz="1200" dirty="0"/>
          </a:p>
        </p:txBody>
      </p:sp>
      <p:sp>
        <p:nvSpPr>
          <p:cNvPr id="10" name="Google Shape;966;p65"/>
          <p:cNvSpPr txBox="1"/>
          <p:nvPr/>
        </p:nvSpPr>
        <p:spPr>
          <a:xfrm>
            <a:off x="232560" y="2105928"/>
            <a:ext cx="6736276" cy="341627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s-PE" sz="1800" b="0" i="0" u="sng" strike="noStrike" cap="none" dirty="0">
                <a:solidFill>
                  <a:schemeClr val="dk1"/>
                </a:solidFill>
                <a:latin typeface="+mn-lt"/>
                <a:ea typeface="Helvetica Neue"/>
                <a:cs typeface="Helvetica Neue"/>
                <a:sym typeface="Helvetica Neue"/>
              </a:rPr>
              <a:t>Confinamiento Dentado</a:t>
            </a:r>
            <a:endParaRPr sz="1800" dirty="0">
              <a:latin typeface="+mn-lt"/>
            </a:endParaRPr>
          </a:p>
          <a:p>
            <a:pPr marL="0" marR="0" lvl="0" indent="0" algn="just" rtl="0">
              <a:lnSpc>
                <a:spcPct val="150000"/>
              </a:lnSpc>
              <a:spcBef>
                <a:spcPts val="0"/>
              </a:spcBef>
              <a:spcAft>
                <a:spcPts val="0"/>
              </a:spcAft>
              <a:buClr>
                <a:srgbClr val="000000"/>
              </a:buClr>
              <a:buSzPts val="2000"/>
              <a:buFont typeface="Arial"/>
              <a:buNone/>
            </a:pPr>
            <a:endParaRPr sz="18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2000"/>
              <a:buFont typeface="Arial"/>
              <a:buNone/>
            </a:pPr>
            <a:r>
              <a:rPr lang="es-PE" sz="1800" b="0" i="0" u="none" strike="noStrike" cap="none" dirty="0">
                <a:solidFill>
                  <a:schemeClr val="dk1"/>
                </a:solidFill>
                <a:latin typeface="+mn-lt"/>
                <a:ea typeface="Helvetica Neue"/>
                <a:cs typeface="Helvetica Neue"/>
                <a:sym typeface="Helvetica Neue"/>
              </a:rPr>
              <a:t>En este confinamiento, los ladrillos o unidades salientes no deben exceder de 5 centímetros y deben limpiarse de los desperdicios de mortero y partículas sueltas antes de vaciar el concreto de la columna de confinamiento. </a:t>
            </a:r>
            <a:endParaRPr sz="18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rgbClr val="000000"/>
              </a:buClr>
              <a:buSzPts val="2000"/>
              <a:buFont typeface="Noto Sans Symbols"/>
              <a:buChar char="▪"/>
            </a:pPr>
            <a:r>
              <a:rPr lang="es-PE" sz="1800" b="0" i="0" u="none" strike="noStrike" cap="none" dirty="0">
                <a:solidFill>
                  <a:schemeClr val="dk1"/>
                </a:solidFill>
                <a:latin typeface="+mn-lt"/>
                <a:ea typeface="Helvetica Neue"/>
                <a:cs typeface="Helvetica Neue"/>
                <a:sym typeface="Helvetica Neue"/>
              </a:rPr>
              <a:t>Para muros de soga se recomienda dejar 5 cm.</a:t>
            </a:r>
            <a:endParaRPr sz="18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rgbClr val="000000"/>
              </a:buClr>
              <a:buSzPts val="2000"/>
              <a:buFont typeface="Noto Sans Symbols"/>
              <a:buChar char="▪"/>
            </a:pPr>
            <a:r>
              <a:rPr lang="es-PE" sz="1800" b="0" i="0" u="none" strike="noStrike" cap="none" dirty="0">
                <a:solidFill>
                  <a:schemeClr val="dk1"/>
                </a:solidFill>
                <a:latin typeface="+mn-lt"/>
                <a:ea typeface="Helvetica Neue"/>
                <a:cs typeface="Helvetica Neue"/>
                <a:sym typeface="Helvetica Neue"/>
              </a:rPr>
              <a:t>Para muros de cabeza se recomienda dejar 3 cm.</a:t>
            </a:r>
            <a:endParaRPr sz="1800" b="0" i="0" u="none" strike="noStrike" cap="none" dirty="0">
              <a:solidFill>
                <a:schemeClr val="dk1"/>
              </a:solidFill>
              <a:latin typeface="+mn-lt"/>
              <a:ea typeface="Helvetica Neue"/>
              <a:cs typeface="Helvetica Neue"/>
              <a:sym typeface="Helvetica Neue"/>
            </a:endParaRPr>
          </a:p>
        </p:txBody>
      </p:sp>
      <p:pic>
        <p:nvPicPr>
          <p:cNvPr id="11" name="Google Shape;968;p65"/>
          <p:cNvPicPr preferRelativeResize="0"/>
          <p:nvPr/>
        </p:nvPicPr>
        <p:blipFill rotWithShape="1">
          <a:blip r:embed="rId3">
            <a:alphaModFix/>
          </a:blip>
          <a:srcRect/>
          <a:stretch/>
        </p:blipFill>
        <p:spPr>
          <a:xfrm>
            <a:off x="7238184" y="2105928"/>
            <a:ext cx="4530724" cy="3956579"/>
          </a:xfrm>
          <a:prstGeom prst="rect">
            <a:avLst/>
          </a:prstGeom>
          <a:noFill/>
          <a:ln>
            <a:noFill/>
          </a:ln>
          <a:effectLst>
            <a:outerShdw blurRad="50800" dist="38100" dir="2700000" algn="tl" rotWithShape="0">
              <a:srgbClr val="000000">
                <a:alpha val="42352"/>
              </a:srgbClr>
            </a:outerShdw>
          </a:effectLst>
        </p:spPr>
      </p:pic>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8834057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7" name="Google Shape;123;p5"/>
          <p:cNvSpPr/>
          <p:nvPr/>
        </p:nvSpPr>
        <p:spPr>
          <a:xfrm>
            <a:off x="232560" y="1267807"/>
            <a:ext cx="11664256" cy="567878"/>
          </a:xfrm>
          <a:prstGeom prst="rect">
            <a:avLst/>
          </a:prstGeom>
          <a:solidFill>
            <a:schemeClr val="accent5">
              <a:lumMod val="50000"/>
              <a:alpha val="56862"/>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PE" sz="2000" b="1" dirty="0">
                <a:solidFill>
                  <a:srgbClr val="FFFFFF"/>
                </a:solidFill>
                <a:latin typeface="Arial"/>
                <a:ea typeface="Arial"/>
                <a:cs typeface="Arial"/>
                <a:sym typeface="Arial"/>
              </a:rPr>
              <a:t>Tipos de confinamiento de muros</a:t>
            </a:r>
            <a:endParaRPr sz="1200" dirty="0"/>
          </a:p>
        </p:txBody>
      </p:sp>
      <p:sp>
        <p:nvSpPr>
          <p:cNvPr id="5" name="Google Shape;975;p66"/>
          <p:cNvSpPr txBox="1"/>
          <p:nvPr/>
        </p:nvSpPr>
        <p:spPr>
          <a:xfrm>
            <a:off x="268008" y="2035589"/>
            <a:ext cx="7088663" cy="39471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s-PE" sz="1600" b="0" i="0" u="sng" strike="noStrike" cap="none" dirty="0">
                <a:solidFill>
                  <a:schemeClr val="dk1"/>
                </a:solidFill>
                <a:latin typeface="+mn-lt"/>
                <a:ea typeface="Helvetica Neue"/>
                <a:cs typeface="Helvetica Neue"/>
                <a:sym typeface="Helvetica Neue"/>
              </a:rPr>
              <a:t>Malas prácticas</a:t>
            </a:r>
            <a:r>
              <a:rPr lang="es-PE" sz="1600" b="0" i="0" u="none" strike="noStrike" cap="none" dirty="0">
                <a:solidFill>
                  <a:schemeClr val="dk1"/>
                </a:solidFill>
                <a:latin typeface="+mn-lt"/>
                <a:ea typeface="Helvetica Neue"/>
                <a:cs typeface="Helvetica Neue"/>
                <a:sym typeface="Helvetica Neue"/>
              </a:rPr>
              <a:t>.</a:t>
            </a:r>
            <a:endParaRPr sz="16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2000"/>
              <a:buFont typeface="Arial"/>
              <a:buNone/>
            </a:pPr>
            <a:endParaRPr sz="4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2000"/>
              <a:buFont typeface="Arial"/>
              <a:buNone/>
            </a:pPr>
            <a:r>
              <a:rPr lang="es-PE" sz="1600" b="0" i="0" u="none" strike="noStrike" cap="none" dirty="0">
                <a:solidFill>
                  <a:schemeClr val="dk1"/>
                </a:solidFill>
                <a:latin typeface="+mn-lt"/>
                <a:ea typeface="Helvetica Neue"/>
                <a:cs typeface="Helvetica Neue"/>
                <a:sym typeface="Helvetica Neue"/>
              </a:rPr>
              <a:t>Cuando la longitud de los dientes es mayor a 5 cm, puede originar 2 malos procesos constructivos:</a:t>
            </a:r>
            <a:endParaRPr sz="16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rgbClr val="000000"/>
              </a:buClr>
              <a:buSzPts val="2000"/>
              <a:buFont typeface="Noto Sans Symbols"/>
              <a:buChar char="▪"/>
            </a:pPr>
            <a:r>
              <a:rPr lang="es-PE" sz="1600" b="0" i="0" u="none" strike="noStrike" cap="none" dirty="0">
                <a:solidFill>
                  <a:schemeClr val="dk1"/>
                </a:solidFill>
                <a:latin typeface="+mn-lt"/>
                <a:ea typeface="Helvetica Neue"/>
                <a:cs typeface="Helvetica Neue"/>
                <a:sym typeface="Helvetica Neue"/>
              </a:rPr>
              <a:t>La formación de cangrejeras en el espacio de cualquiera de los dientes formándose una junta fría entre la conexión muro-columna.</a:t>
            </a:r>
            <a:endParaRPr sz="1600" b="0" i="0" u="none" strike="noStrike" cap="none" dirty="0">
              <a:solidFill>
                <a:srgbClr val="000000"/>
              </a:solidFill>
              <a:latin typeface="+mn-lt"/>
              <a:sym typeface="Arial"/>
            </a:endParaRPr>
          </a:p>
          <a:p>
            <a:pPr marL="285750" marR="0" lvl="0" indent="-285750" algn="just" rtl="0">
              <a:lnSpc>
                <a:spcPct val="150000"/>
              </a:lnSpc>
              <a:spcBef>
                <a:spcPts val="0"/>
              </a:spcBef>
              <a:spcAft>
                <a:spcPts val="0"/>
              </a:spcAft>
              <a:buClr>
                <a:srgbClr val="000000"/>
              </a:buClr>
              <a:buSzPts val="2000"/>
              <a:buFont typeface="Noto Sans Symbols"/>
              <a:buChar char="▪"/>
            </a:pPr>
            <a:r>
              <a:rPr lang="es-PE" sz="1600" b="0" i="0" u="none" strike="noStrike" cap="none" dirty="0">
                <a:solidFill>
                  <a:schemeClr val="dk1"/>
                </a:solidFill>
                <a:latin typeface="+mn-lt"/>
                <a:ea typeface="Helvetica Neue"/>
                <a:cs typeface="Helvetica Neue"/>
                <a:sym typeface="Helvetica Neue"/>
              </a:rPr>
              <a:t>Fisuración o fracturación de los dientes por la caída y reacomodo del concreto.</a:t>
            </a:r>
            <a:endParaRPr sz="16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2000"/>
              <a:buFont typeface="Arial"/>
              <a:buNone/>
            </a:pPr>
            <a:endParaRPr sz="3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2000"/>
              <a:buFont typeface="Arial"/>
              <a:buNone/>
            </a:pPr>
            <a:r>
              <a:rPr lang="es-PE" sz="1600" b="0" i="0" u="sng" strike="noStrike" cap="none" dirty="0">
                <a:solidFill>
                  <a:schemeClr val="dk1"/>
                </a:solidFill>
                <a:latin typeface="+mn-lt"/>
                <a:ea typeface="Helvetica Neue"/>
                <a:cs typeface="Helvetica Neue"/>
                <a:sym typeface="Helvetica Neue"/>
              </a:rPr>
              <a:t>Solución</a:t>
            </a:r>
            <a:r>
              <a:rPr lang="es-PE" sz="1600" b="0" i="0" u="none" strike="noStrike" cap="none" dirty="0">
                <a:solidFill>
                  <a:schemeClr val="dk1"/>
                </a:solidFill>
                <a:latin typeface="+mn-lt"/>
                <a:ea typeface="Helvetica Neue"/>
                <a:cs typeface="Helvetica Neue"/>
                <a:sym typeface="Helvetica Neue"/>
              </a:rPr>
              <a:t>:</a:t>
            </a:r>
            <a:endParaRPr sz="1600" b="0" i="0" u="none" strike="noStrike" cap="none" dirty="0">
              <a:solidFill>
                <a:srgbClr val="000000"/>
              </a:solidFill>
              <a:latin typeface="+mn-lt"/>
              <a:sym typeface="Arial"/>
            </a:endParaRPr>
          </a:p>
          <a:p>
            <a:pPr marL="0" marR="0" lvl="0" indent="0" algn="just" rtl="0">
              <a:lnSpc>
                <a:spcPct val="150000"/>
              </a:lnSpc>
              <a:spcBef>
                <a:spcPts val="0"/>
              </a:spcBef>
              <a:spcAft>
                <a:spcPts val="0"/>
              </a:spcAft>
              <a:buClr>
                <a:srgbClr val="000000"/>
              </a:buClr>
              <a:buSzPts val="2000"/>
              <a:buFont typeface="Arial"/>
              <a:buNone/>
            </a:pPr>
            <a:r>
              <a:rPr lang="es-PE" sz="1600" b="0" i="0" u="none" strike="noStrike" cap="none" dirty="0">
                <a:solidFill>
                  <a:schemeClr val="dk1"/>
                </a:solidFill>
                <a:latin typeface="+mn-lt"/>
                <a:ea typeface="Helvetica Neue"/>
                <a:cs typeface="Helvetica Neue"/>
                <a:sym typeface="Helvetica Neue"/>
              </a:rPr>
              <a:t>Complementar con mechas de anclaje en forma de L</a:t>
            </a:r>
            <a:endParaRPr sz="1600" b="0" i="0" u="none" strike="noStrike" cap="none" dirty="0">
              <a:solidFill>
                <a:schemeClr val="dk1"/>
              </a:solidFill>
              <a:latin typeface="+mn-lt"/>
              <a:ea typeface="Helvetica Neue"/>
              <a:cs typeface="Helvetica Neue"/>
              <a:sym typeface="Helvetica Neue"/>
            </a:endParaRPr>
          </a:p>
          <a:p>
            <a:pPr marL="0" marR="0" lvl="0" indent="0" algn="just" rtl="0">
              <a:lnSpc>
                <a:spcPct val="150000"/>
              </a:lnSpc>
              <a:spcBef>
                <a:spcPts val="0"/>
              </a:spcBef>
              <a:spcAft>
                <a:spcPts val="0"/>
              </a:spcAft>
              <a:buClr>
                <a:srgbClr val="000000"/>
              </a:buClr>
              <a:buSzPts val="2000"/>
              <a:buFont typeface="Arial"/>
              <a:buNone/>
            </a:pPr>
            <a:endParaRPr sz="1600" b="0" i="0" u="none" strike="noStrike" cap="none" dirty="0">
              <a:solidFill>
                <a:schemeClr val="dk1"/>
              </a:solidFill>
              <a:latin typeface="+mn-lt"/>
              <a:ea typeface="Helvetica Neue"/>
              <a:cs typeface="Helvetica Neue"/>
              <a:sym typeface="Helvetica Neue"/>
            </a:endParaRPr>
          </a:p>
        </p:txBody>
      </p:sp>
      <p:grpSp>
        <p:nvGrpSpPr>
          <p:cNvPr id="2" name="Grupo 1"/>
          <p:cNvGrpSpPr/>
          <p:nvPr/>
        </p:nvGrpSpPr>
        <p:grpSpPr>
          <a:xfrm>
            <a:off x="8191130" y="1926049"/>
            <a:ext cx="3705686" cy="4242314"/>
            <a:chOff x="7142423" y="1383066"/>
            <a:chExt cx="4173275" cy="4694933"/>
          </a:xfrm>
        </p:grpSpPr>
        <p:pic>
          <p:nvPicPr>
            <p:cNvPr id="6" name="Google Shape;977;p66" descr="Imagen que contiene edificio&#10;&#10;Descripción generada con confianza alta"/>
            <p:cNvPicPr preferRelativeResize="0"/>
            <p:nvPr/>
          </p:nvPicPr>
          <p:blipFill rotWithShape="1">
            <a:blip r:embed="rId3">
              <a:alphaModFix/>
            </a:blip>
            <a:srcRect/>
            <a:stretch/>
          </p:blipFill>
          <p:spPr>
            <a:xfrm rot="5400000">
              <a:off x="6881594" y="1643895"/>
              <a:ext cx="4694933" cy="4173275"/>
            </a:xfrm>
            <a:prstGeom prst="rect">
              <a:avLst/>
            </a:prstGeom>
            <a:noFill/>
            <a:ln>
              <a:noFill/>
            </a:ln>
          </p:spPr>
        </p:pic>
        <p:sp>
          <p:nvSpPr>
            <p:cNvPr id="10" name="Google Shape;978;p66"/>
            <p:cNvSpPr/>
            <p:nvPr/>
          </p:nvSpPr>
          <p:spPr>
            <a:xfrm>
              <a:off x="8614064" y="1411301"/>
              <a:ext cx="1018309" cy="4638461"/>
            </a:xfrm>
            <a:prstGeom prst="rect">
              <a:avLst/>
            </a:prstGeom>
            <a:solidFill>
              <a:srgbClr val="FF0000">
                <a:alpha val="10980"/>
              </a:srgbClr>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9" name="Picture 6" descr="Ilustración de Símbolo De Tick Verde Y Cruz Roja Firman En Círculo Iconos  Para El Cuestionario De Evaluación Vector y más Vectores Libres de Derechos  de Símbolo de visto bueno - iStock"/>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5549" b="84451" l="51418" r="94707">
                        <a14:foregroundMark x1="67675" y1="35976" x2="81664" y2="59146"/>
                      </a14:backgroundRemoval>
                    </a14:imgEffect>
                  </a14:imgLayer>
                </a14:imgProps>
              </a:ext>
              <a:ext uri="{28A0092B-C50C-407E-A947-70E740481C1C}">
                <a14:useLocalDpi xmlns:a14="http://schemas.microsoft.com/office/drawing/2010/main" val="0"/>
              </a:ext>
            </a:extLst>
          </a:blip>
          <a:srcRect l="51268" t="13607" r="4948" b="14849"/>
          <a:stretch/>
        </p:blipFill>
        <p:spPr bwMode="auto">
          <a:xfrm>
            <a:off x="7356671" y="1835685"/>
            <a:ext cx="1074057" cy="1088190"/>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14"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3612048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grpSp>
        <p:nvGrpSpPr>
          <p:cNvPr id="2" name="Grupo 1"/>
          <p:cNvGrpSpPr/>
          <p:nvPr/>
        </p:nvGrpSpPr>
        <p:grpSpPr>
          <a:xfrm>
            <a:off x="0" y="1770266"/>
            <a:ext cx="12192000" cy="2618854"/>
            <a:chOff x="-3" y="1404506"/>
            <a:chExt cx="12192000" cy="2618854"/>
          </a:xfrm>
        </p:grpSpPr>
        <p:sp>
          <p:nvSpPr>
            <p:cNvPr id="6" name="Recortar y redondear rectángulo de esquina sencilla 5"/>
            <p:cNvSpPr/>
            <p:nvPr/>
          </p:nvSpPr>
          <p:spPr>
            <a:xfrm flipH="1">
              <a:off x="-1" y="1404506"/>
              <a:ext cx="3225800" cy="956308"/>
            </a:xfrm>
            <a:prstGeom prst="snipRoundRect">
              <a:avLst>
                <a:gd name="adj1" fmla="val 16667"/>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7;p3">
              <a:extLst>
                <a:ext uri="{FF2B5EF4-FFF2-40B4-BE49-F238E27FC236}">
                  <a16:creationId xmlns:a16="http://schemas.microsoft.com/office/drawing/2014/main" id="{BAF1249D-18C2-4802-BF2E-B40C5EF3F894}"/>
                </a:ext>
              </a:extLst>
            </p:cNvPr>
            <p:cNvSpPr/>
            <p:nvPr/>
          </p:nvSpPr>
          <p:spPr>
            <a:xfrm>
              <a:off x="-3" y="1686615"/>
              <a:ext cx="12192000" cy="2336745"/>
            </a:xfrm>
            <a:prstGeom prst="rect">
              <a:avLst/>
            </a:prstGeom>
            <a:solidFill>
              <a:schemeClr val="bg1">
                <a:lumMod val="8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89"/>
                <a:buFont typeface="Arial"/>
                <a:buNone/>
              </a:pPr>
              <a:endParaRPr sz="2489" b="0" i="0" u="none" strike="noStrike" cap="none" dirty="0">
                <a:solidFill>
                  <a:schemeClr val="lt1"/>
                </a:solidFill>
                <a:latin typeface="Arial"/>
                <a:ea typeface="Arial"/>
                <a:cs typeface="Arial"/>
                <a:sym typeface="Arial"/>
              </a:endParaRPr>
            </a:p>
          </p:txBody>
        </p:sp>
      </p:grpSp>
      <p:sp>
        <p:nvSpPr>
          <p:cNvPr id="108" name="Google Shape;108;p3"/>
          <p:cNvSpPr txBox="1"/>
          <p:nvPr/>
        </p:nvSpPr>
        <p:spPr>
          <a:xfrm>
            <a:off x="586373" y="2803937"/>
            <a:ext cx="11019248" cy="584735"/>
          </a:xfrm>
          <a:prstGeom prst="rect">
            <a:avLst/>
          </a:prstGeom>
          <a:noFill/>
          <a:ln>
            <a:noFill/>
          </a:ln>
        </p:spPr>
        <p:txBody>
          <a:bodyPr spcFirstLastPara="1" wrap="square" lIns="91425" tIns="45700" rIns="91425" bIns="45700" anchor="t" anchorCtr="0">
            <a:spAutoFit/>
          </a:bodyPr>
          <a:lstStyle/>
          <a:p>
            <a:pPr lvl="1" algn="ctr">
              <a:buSzPts val="4000"/>
            </a:pPr>
            <a:r>
              <a:rPr lang="es-ES" sz="3200" b="1" dirty="0">
                <a:solidFill>
                  <a:schemeClr val="tx1"/>
                </a:solidFill>
              </a:rPr>
              <a:t>Instalaciones de tuberías</a:t>
            </a:r>
            <a:endParaRPr lang="es-ES" sz="3200" b="1" i="0" u="none" strike="noStrike" cap="none" dirty="0">
              <a:solidFill>
                <a:schemeClr val="tx1"/>
              </a:solidFill>
              <a:latin typeface="Arial"/>
              <a:ea typeface="Arial"/>
              <a:cs typeface="Arial"/>
              <a:sym typeface="Arial"/>
            </a:endParaRPr>
          </a:p>
        </p:txBody>
      </p:sp>
      <p:sp>
        <p:nvSpPr>
          <p:cNvPr id="8" name="Google Shape;161;p6">
            <a:extLst>
              <a:ext uri="{FF2B5EF4-FFF2-40B4-BE49-F238E27FC236}">
                <a16:creationId xmlns:a16="http://schemas.microsoft.com/office/drawing/2014/main" id="{7395D35A-082A-47D1-BCC4-0734BAA4FD6F}"/>
              </a:ext>
            </a:extLst>
          </p:cNvPr>
          <p:cNvSpPr txBox="1"/>
          <p:nvPr/>
        </p:nvSpPr>
        <p:spPr>
          <a:xfrm flipH="1">
            <a:off x="1088572" y="165776"/>
            <a:ext cx="10819317" cy="338514"/>
          </a:xfrm>
          <a:prstGeom prst="rect">
            <a:avLst/>
          </a:prstGeom>
          <a:noFill/>
          <a:ln>
            <a:noFill/>
          </a:ln>
        </p:spPr>
        <p:txBody>
          <a:bodyPr spcFirstLastPara="1" wrap="square" lIns="91425" tIns="45700" rIns="91425" bIns="45700" anchor="t" anchorCtr="0">
            <a:spAutoFit/>
          </a:bodyPr>
          <a:lstStyle/>
          <a:p>
            <a:r>
              <a:rPr lang="es-ES" sz="1600" b="1" dirty="0">
                <a:solidFill>
                  <a:schemeClr val="tx1"/>
                </a:solidFill>
                <a:latin typeface="Calibri"/>
                <a:ea typeface="Calibri"/>
                <a:cs typeface="Calibri"/>
                <a:sym typeface="Calibri"/>
              </a:rPr>
              <a:t>IDENTIFICACIÓN DE LA CONFIGURACIÓN Y CONSTRUCCIÓN DE MUROS PARA UNA VIVIENDA DE ALBAÑILERÍA CONFINADA</a:t>
            </a:r>
          </a:p>
        </p:txBody>
      </p:sp>
      <p:sp>
        <p:nvSpPr>
          <p:cNvPr id="9" name="Google Shape;115;p4">
            <a:extLst>
              <a:ext uri="{FF2B5EF4-FFF2-40B4-BE49-F238E27FC236}">
                <a16:creationId xmlns:a16="http://schemas.microsoft.com/office/drawing/2014/main" id="{D2D91FF3-22FF-4DDF-8B3A-B6CABFB2CBE1}"/>
              </a:ext>
            </a:extLst>
          </p:cNvPr>
          <p:cNvSpPr/>
          <p:nvPr/>
        </p:nvSpPr>
        <p:spPr>
          <a:xfrm>
            <a:off x="141169" y="523433"/>
            <a:ext cx="11868319" cy="553957"/>
          </a:xfrm>
          <a:prstGeom prst="rect">
            <a:avLst/>
          </a:prstGeom>
          <a:noFill/>
          <a:ln>
            <a:noFill/>
          </a:ln>
        </p:spPr>
        <p:txBody>
          <a:bodyPr spcFirstLastPara="1" wrap="square" lIns="91425" tIns="45700" rIns="91425" bIns="45700" anchor="t" anchorCtr="0">
            <a:spAutoFit/>
          </a:bodyPr>
          <a:lstStyle/>
          <a:p>
            <a:pPr lvl="0" algn="ctr"/>
            <a:r>
              <a:rPr lang="es-PE" sz="1800" b="1" dirty="0">
                <a:solidFill>
                  <a:schemeClr val="bg1">
                    <a:lumMod val="50000"/>
                  </a:schemeClr>
                </a:solidFill>
                <a:latin typeface="Calibri" panose="020F0502020204030204" pitchFamily="34" charset="0"/>
                <a:cs typeface="Calibri" panose="020F0502020204030204" pitchFamily="34" charset="0"/>
              </a:rPr>
              <a:t>Sesión 3: </a:t>
            </a:r>
            <a:r>
              <a:rPr lang="es-ES" sz="1800" dirty="0">
                <a:solidFill>
                  <a:schemeClr val="tx1">
                    <a:lumMod val="50000"/>
                    <a:lumOff val="50000"/>
                  </a:schemeClr>
                </a:solidFill>
                <a:latin typeface="Calibri" panose="020F0502020204030204" pitchFamily="34" charset="0"/>
                <a:cs typeface="Calibri" panose="020F0502020204030204" pitchFamily="34" charset="0"/>
              </a:rPr>
              <a:t>Proceso constructivo de muros de albañilería confinada</a:t>
            </a:r>
          </a:p>
          <a:p>
            <a:pPr marL="0" marR="0" lvl="0" indent="0" algn="ctr" rtl="0">
              <a:lnSpc>
                <a:spcPct val="100000"/>
              </a:lnSpc>
              <a:spcBef>
                <a:spcPts val="0"/>
              </a:spcBef>
              <a:spcAft>
                <a:spcPts val="0"/>
              </a:spcAft>
              <a:buClr>
                <a:srgbClr val="000000"/>
              </a:buClr>
              <a:buSzPts val="2000"/>
              <a:buFont typeface="Arial"/>
              <a:buNone/>
            </a:pPr>
            <a:endParaRPr lang="es-PE" sz="1100" b="1"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723327018"/>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524c7c7-90b3-46a0-ae28-e08e4c0ad000">
      <Terms xmlns="http://schemas.microsoft.com/office/infopath/2007/PartnerControls"/>
    </lcf76f155ced4ddcb4097134ff3c332f>
    <TaxCatchAll xmlns="fd05e867-c94c-4eed-8796-48230c11099e" xsi:nil="true"/>
    <Actores xmlns="e524c7c7-90b3-46a0-ae28-e08e4c0ad000" xsi:nil="true"/>
    <TranslatedLang xmlns="e524c7c7-90b3-46a0-ae28-e08e4c0ad00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DF263648822D494CBD238C31B43E839F" ma:contentTypeVersion="18" ma:contentTypeDescription="Crear nuevo documento." ma:contentTypeScope="" ma:versionID="de4dd692f7927e6163740e02997c63ee">
  <xsd:schema xmlns:xsd="http://www.w3.org/2001/XMLSchema" xmlns:xs="http://www.w3.org/2001/XMLSchema" xmlns:p="http://schemas.microsoft.com/office/2006/metadata/properties" xmlns:ns2="fd05e867-c94c-4eed-8796-48230c11099e" xmlns:ns3="e524c7c7-90b3-46a0-ae28-e08e4c0ad000" targetNamespace="http://schemas.microsoft.com/office/2006/metadata/properties" ma:root="true" ma:fieldsID="e5d9fb7c3f4011db1b5b14db5443db5a" ns2:_="" ns3:_="">
    <xsd:import namespace="fd05e867-c94c-4eed-8796-48230c11099e"/>
    <xsd:import namespace="e524c7c7-90b3-46a0-ae28-e08e4c0ad00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MediaServiceObjectDetectorVersions" minOccurs="0"/>
                <xsd:element ref="ns3:MediaServiceSearchProperties" minOccurs="0"/>
                <xsd:element ref="ns3:Actores" minOccurs="0"/>
                <xsd:element ref="ns3:TranslatedLang"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05e867-c94c-4eed-8796-48230c11099e"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14" nillable="true" ma:displayName="Taxonomy Catch All Column" ma:hidden="true" ma:list="{ee7cc26c-7e3a-4143-959f-6eaeb60d06d3}" ma:internalName="TaxCatchAll" ma:showField="CatchAllData" ma:web="fd05e867-c94c-4eed-8796-48230c11099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524c7c7-90b3-46a0-ae28-e08e4c0ad00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3ff1a7de-0354-4fe7-a65a-68130dd0408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Actores" ma:index="23" nillable="true" ma:displayName="Actores" ma:description="Permite identificar actores claves para conocimiento crítico." ma:format="Dropdown" ma:internalName="Actores">
      <xsd:simpleType>
        <xsd:union memberTypes="dms:Text">
          <xsd:simpleType>
            <xsd:restriction base="dms:Choice">
              <xsd:enumeration value="Instituciones Financieras"/>
              <xsd:enumeration value="Instituciones Educativas"/>
              <xsd:enumeration value="Maestros de Obra"/>
            </xsd:restriction>
          </xsd:simpleType>
        </xsd:union>
      </xsd:simpleType>
    </xsd:element>
    <xsd:element name="TranslatedLang" ma:index="24" nillable="true" ma:displayName="Translated Language" ma:internalName="TranslatedLang">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856EFD-A10F-482F-BDE5-C7C800FDDC94}">
  <ds:schemaRefs>
    <ds:schemaRef ds:uri="http://schemas.openxmlformats.org/package/2006/metadata/core-properties"/>
    <ds:schemaRef ds:uri="http://purl.org/dc/terms/"/>
    <ds:schemaRef ds:uri="http://schemas.microsoft.com/office/2006/documentManagement/types"/>
    <ds:schemaRef ds:uri="http://schemas.microsoft.com/office/2006/metadata/properties"/>
    <ds:schemaRef ds:uri="b383cc69-82ce-420e-aa23-1e1f33778a0a"/>
    <ds:schemaRef ds:uri="http://schemas.microsoft.com/office/infopath/2007/PartnerControls"/>
    <ds:schemaRef ds:uri="http://purl.org/dc/elements/1.1/"/>
    <ds:schemaRef ds:uri="cc929e0b-67f2-4e75-82e3-43191afbafcc"/>
    <ds:schemaRef ds:uri="http://www.w3.org/XML/1998/namespace"/>
    <ds:schemaRef ds:uri="http://purl.org/dc/dcmitype/"/>
    <ds:schemaRef ds:uri="2f5f6eb6-ef45-4cc7-acd1-315704ade2e7"/>
  </ds:schemaRefs>
</ds:datastoreItem>
</file>

<file path=customXml/itemProps2.xml><?xml version="1.0" encoding="utf-8"?>
<ds:datastoreItem xmlns:ds="http://schemas.openxmlformats.org/officeDocument/2006/customXml" ds:itemID="{86DD1ED0-06AA-42BF-8AE1-16A6A5F8127A}"/>
</file>

<file path=customXml/itemProps3.xml><?xml version="1.0" encoding="utf-8"?>
<ds:datastoreItem xmlns:ds="http://schemas.openxmlformats.org/officeDocument/2006/customXml" ds:itemID="{546EB3CE-AFE0-4C4F-A52C-308704B7FE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10899</TotalTime>
  <Words>8569</Words>
  <Application>Microsoft Office PowerPoint</Application>
  <PresentationFormat>Panorámica</PresentationFormat>
  <Paragraphs>961</Paragraphs>
  <Slides>110</Slides>
  <Notes>110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110</vt:i4>
      </vt:variant>
    </vt:vector>
  </HeadingPairs>
  <TitlesOfParts>
    <vt:vector size="117" baseType="lpstr">
      <vt:lpstr>Segoe UI</vt:lpstr>
      <vt:lpstr>Arial</vt:lpstr>
      <vt:lpstr>Wingdings</vt:lpstr>
      <vt:lpstr>Calibri</vt:lpstr>
      <vt:lpstr>Helvetica Neue</vt:lpstr>
      <vt:lpstr>Noto Sans Symbols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Arq. Eduardo Mariño del Rosario</dc:creator>
  <cp:lastModifiedBy>Raúl Antón</cp:lastModifiedBy>
  <cp:revision>398</cp:revision>
  <dcterms:modified xsi:type="dcterms:W3CDTF">2022-06-28T21:45:04Z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0x010100DF263648822D494CBD238C31B43E839F</vt:lpwstr>
  </property>
  <property fmtid="{D5CDD505-2E9C-101B-9397-08002B2CF9AE}" pid="3" name="MediaServiceImageTags">
    <vt:lpwstr/>
  </property>
</Properties>
</file>