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D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6" autoAdjust="0"/>
    <p:restoredTop sz="94660"/>
  </p:normalViewPr>
  <p:slideViewPr>
    <p:cSldViewPr snapToGrid="0">
      <p:cViewPr varScale="1">
        <p:scale>
          <a:sx n="47" d="100"/>
          <a:sy n="47" d="100"/>
        </p:scale>
        <p:origin x="15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6842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6177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7201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1450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278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2025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2516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9464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6939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8589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445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C5ECB-B8CF-4C5C-8861-434396FB03E4}" type="datetimeFigureOut">
              <a:rPr lang="es-PE" smtClean="0"/>
              <a:t>31/07/2025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8A3C9-0DF7-424D-A70E-525E7C18918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3697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35907AC-F923-430B-90BA-384686AE2A5B}"/>
              </a:ext>
            </a:extLst>
          </p:cNvPr>
          <p:cNvSpPr txBox="1"/>
          <p:nvPr/>
        </p:nvSpPr>
        <p:spPr>
          <a:xfrm>
            <a:off x="330956" y="129319"/>
            <a:ext cx="118681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810400"/>
                </a:solidFill>
              </a:rPr>
              <a:t>SISTEMA DE FORMACIÓN INTEGRAL ACADÉMICA Y PROFESIONAL DE LA UNI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317BA31-B09A-4C02-AFC8-00BD8D771139}"/>
              </a:ext>
            </a:extLst>
          </p:cNvPr>
          <p:cNvSpPr txBox="1"/>
          <p:nvPr/>
        </p:nvSpPr>
        <p:spPr>
          <a:xfrm>
            <a:off x="5127440" y="909407"/>
            <a:ext cx="2182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SUPRASISTEMA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D7322C-9B8A-4DE4-96D2-5488AFA2B9C5}"/>
              </a:ext>
            </a:extLst>
          </p:cNvPr>
          <p:cNvSpPr txBox="1"/>
          <p:nvPr/>
        </p:nvSpPr>
        <p:spPr>
          <a:xfrm>
            <a:off x="8076322" y="1186900"/>
            <a:ext cx="2017547" cy="5788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Sistema económico nacional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1203ED5-39B9-4416-A9CC-5323D2FF0C49}"/>
              </a:ext>
            </a:extLst>
          </p:cNvPr>
          <p:cNvSpPr txBox="1"/>
          <p:nvPr/>
        </p:nvSpPr>
        <p:spPr>
          <a:xfrm>
            <a:off x="11032136" y="2750031"/>
            <a:ext cx="1604365" cy="81724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Políticas educativas del Estado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176EA45-21D2-4C34-936F-0FB0761AE914}"/>
              </a:ext>
            </a:extLst>
          </p:cNvPr>
          <p:cNvSpPr txBox="1"/>
          <p:nvPr/>
        </p:nvSpPr>
        <p:spPr>
          <a:xfrm>
            <a:off x="135179" y="2722545"/>
            <a:ext cx="1534332" cy="5788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Mercado laboral</a:t>
            </a:r>
          </a:p>
          <a:p>
            <a:pPr algn="ctr"/>
            <a:r>
              <a:rPr lang="es-PE" sz="1400" b="1" dirty="0"/>
              <a:t> global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C2FE1E7-F875-4E32-BC99-7A9932608619}"/>
              </a:ext>
            </a:extLst>
          </p:cNvPr>
          <p:cNvSpPr txBox="1"/>
          <p:nvPr/>
        </p:nvSpPr>
        <p:spPr>
          <a:xfrm>
            <a:off x="11063245" y="5609158"/>
            <a:ext cx="1506420" cy="5788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Revolución tecnológica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8E546B9-2441-4E65-A93F-7AE0063F3033}"/>
              </a:ext>
            </a:extLst>
          </p:cNvPr>
          <p:cNvSpPr txBox="1"/>
          <p:nvPr/>
        </p:nvSpPr>
        <p:spPr>
          <a:xfrm>
            <a:off x="199435" y="5520602"/>
            <a:ext cx="1441342" cy="5788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Demandas sociales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AB86E80-3721-47E1-A3CF-CF02D789D32F}"/>
              </a:ext>
            </a:extLst>
          </p:cNvPr>
          <p:cNvSpPr txBox="1"/>
          <p:nvPr/>
        </p:nvSpPr>
        <p:spPr>
          <a:xfrm>
            <a:off x="2500320" y="1150621"/>
            <a:ext cx="2017547" cy="5788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Competencia universitaria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81FCD66-2A44-4DA8-A728-F7A694869752}"/>
              </a:ext>
            </a:extLst>
          </p:cNvPr>
          <p:cNvSpPr txBox="1"/>
          <p:nvPr/>
        </p:nvSpPr>
        <p:spPr>
          <a:xfrm>
            <a:off x="5244843" y="7374810"/>
            <a:ext cx="2017547" cy="57888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1400" b="1" dirty="0"/>
              <a:t>Organismos de acreditación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F8DB9B1-41F9-4527-AD7E-26A29493ADFE}"/>
              </a:ext>
            </a:extLst>
          </p:cNvPr>
          <p:cNvSpPr txBox="1"/>
          <p:nvPr/>
        </p:nvSpPr>
        <p:spPr>
          <a:xfrm>
            <a:off x="292085" y="8343937"/>
            <a:ext cx="45677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b="1" i="1" dirty="0"/>
              <a:t>ESCALAS DE EVALUACIÓN:</a:t>
            </a:r>
            <a:endParaRPr lang="es-PE" sz="1200" b="1" i="1" dirty="0"/>
          </a:p>
          <a:p>
            <a:r>
              <a:rPr lang="es-PE" sz="1200" i="1" dirty="0"/>
              <a:t>1. BÁSICO - Hay algo muy elemental</a:t>
            </a:r>
          </a:p>
          <a:p>
            <a:r>
              <a:rPr lang="es-PE" sz="1200" i="1" dirty="0"/>
              <a:t>2. PARCIAL - Existe pero incompleto o desarticulado</a:t>
            </a:r>
          </a:p>
          <a:p>
            <a:r>
              <a:rPr lang="es-PE" sz="1200" i="1" dirty="0"/>
              <a:t>3. BUENO - Funciona bien pero puede mejorar</a:t>
            </a:r>
          </a:p>
          <a:p>
            <a:r>
              <a:rPr lang="es-PE" sz="1200" i="1" dirty="0"/>
              <a:t>4. EXCELENTE - Funciona muy bien y está articulado</a:t>
            </a:r>
          </a:p>
        </p:txBody>
      </p:sp>
      <p:grpSp>
        <p:nvGrpSpPr>
          <p:cNvPr id="154" name="Grupo 153">
            <a:extLst>
              <a:ext uri="{FF2B5EF4-FFF2-40B4-BE49-F238E27FC236}">
                <a16:creationId xmlns:a16="http://schemas.microsoft.com/office/drawing/2014/main" id="{FB6AF0CA-FF3A-4357-8CBA-AA8DF455FE64}"/>
              </a:ext>
            </a:extLst>
          </p:cNvPr>
          <p:cNvGrpSpPr/>
          <p:nvPr/>
        </p:nvGrpSpPr>
        <p:grpSpPr>
          <a:xfrm>
            <a:off x="56230" y="909407"/>
            <a:ext cx="12694571" cy="7178782"/>
            <a:chOff x="78453" y="1184212"/>
            <a:chExt cx="12694571" cy="7405067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29445CE3-B0E2-4AE7-8E79-8F10FD36169C}"/>
                </a:ext>
              </a:extLst>
            </p:cNvPr>
            <p:cNvSpPr/>
            <p:nvPr/>
          </p:nvSpPr>
          <p:spPr>
            <a:xfrm>
              <a:off x="1866899" y="2350659"/>
              <a:ext cx="9048751" cy="5366144"/>
            </a:xfrm>
            <a:prstGeom prst="roundRect">
              <a:avLst>
                <a:gd name="adj" fmla="val 6064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400"/>
            </a:p>
          </p:txBody>
        </p:sp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1FCB83BF-994D-4624-AB0E-9143AD597E3E}"/>
                </a:ext>
              </a:extLst>
            </p:cNvPr>
            <p:cNvSpPr/>
            <p:nvPr/>
          </p:nvSpPr>
          <p:spPr>
            <a:xfrm>
              <a:off x="2238803" y="2744175"/>
              <a:ext cx="2348701" cy="928048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 dirty="0">
                  <a:solidFill>
                    <a:schemeClr val="tx1"/>
                  </a:solidFill>
                </a:rPr>
                <a:t>Subsistema Normativo-Curricular</a:t>
              </a:r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6EE546A9-71D8-46DD-8889-463DB559BD9E}"/>
                </a:ext>
              </a:extLst>
            </p:cNvPr>
            <p:cNvSpPr/>
            <p:nvPr/>
          </p:nvSpPr>
          <p:spPr>
            <a:xfrm>
              <a:off x="2330881" y="4396070"/>
              <a:ext cx="2138764" cy="928048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 dirty="0">
                  <a:solidFill>
                    <a:schemeClr val="tx1"/>
                  </a:solidFill>
                </a:rPr>
                <a:t>Subsistema de Infraestructura</a:t>
              </a:r>
            </a:p>
          </p:txBody>
        </p:sp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75371985-FBAB-413E-8973-2CE467C5B7B2}"/>
                </a:ext>
              </a:extLst>
            </p:cNvPr>
            <p:cNvSpPr/>
            <p:nvPr/>
          </p:nvSpPr>
          <p:spPr>
            <a:xfrm>
              <a:off x="2081979" y="6162326"/>
              <a:ext cx="2507159" cy="928048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 dirty="0">
                  <a:solidFill>
                    <a:schemeClr val="tx1"/>
                  </a:solidFill>
                </a:rPr>
                <a:t>Subsistema Humano</a:t>
              </a:r>
            </a:p>
            <a:p>
              <a:pPr algn="ctr"/>
              <a:endParaRPr lang="es-MX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9174339A-8385-4D29-90B5-365DA7004570}"/>
                </a:ext>
              </a:extLst>
            </p:cNvPr>
            <p:cNvSpPr/>
            <p:nvPr/>
          </p:nvSpPr>
          <p:spPr>
            <a:xfrm>
              <a:off x="7854802" y="6156657"/>
              <a:ext cx="2894400" cy="928048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>
                  <a:solidFill>
                    <a:schemeClr val="tx1"/>
                  </a:solidFill>
                </a:rPr>
                <a:t>Subsistema de Recursos Físicos y de Servicios</a:t>
              </a:r>
              <a:endParaRPr lang="es-MX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8A0DC70B-A9A0-4B04-9815-C999D66AAAFD}"/>
                </a:ext>
              </a:extLst>
            </p:cNvPr>
            <p:cNvSpPr/>
            <p:nvPr/>
          </p:nvSpPr>
          <p:spPr>
            <a:xfrm>
              <a:off x="7999879" y="2745348"/>
              <a:ext cx="2347200" cy="928048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 dirty="0">
                  <a:solidFill>
                    <a:schemeClr val="tx1"/>
                  </a:solidFill>
                </a:rPr>
                <a:t>Subsistema Pedagógico-Metodológico</a:t>
              </a:r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4FAB6A0F-28AA-42DB-A44D-06FB239791A1}"/>
                </a:ext>
              </a:extLst>
            </p:cNvPr>
            <p:cNvSpPr/>
            <p:nvPr/>
          </p:nvSpPr>
          <p:spPr>
            <a:xfrm>
              <a:off x="8034260" y="4427066"/>
              <a:ext cx="2469600" cy="928048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 dirty="0">
                  <a:solidFill>
                    <a:schemeClr val="tx1"/>
                  </a:solidFill>
                </a:rPr>
                <a:t>Subsistema de Graduación y Titulación</a:t>
              </a:r>
            </a:p>
          </p:txBody>
        </p:sp>
        <p:sp>
          <p:nvSpPr>
            <p:cNvPr id="44" name="Rectángulo 43">
              <a:extLst>
                <a:ext uri="{FF2B5EF4-FFF2-40B4-BE49-F238E27FC236}">
                  <a16:creationId xmlns:a16="http://schemas.microsoft.com/office/drawing/2014/main" id="{3F0B5F5E-9AB8-4820-94F4-AEB3E97256F1}"/>
                </a:ext>
              </a:extLst>
            </p:cNvPr>
            <p:cNvSpPr/>
            <p:nvPr/>
          </p:nvSpPr>
          <p:spPr>
            <a:xfrm>
              <a:off x="2409954" y="6712173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sp>
          <p:nvSpPr>
            <p:cNvPr id="45" name="Rectángulo 44">
              <a:extLst>
                <a:ext uri="{FF2B5EF4-FFF2-40B4-BE49-F238E27FC236}">
                  <a16:creationId xmlns:a16="http://schemas.microsoft.com/office/drawing/2014/main" id="{7988788D-9A56-42BF-BD0B-3D112DDDB170}"/>
                </a:ext>
              </a:extLst>
            </p:cNvPr>
            <p:cNvSpPr/>
            <p:nvPr/>
          </p:nvSpPr>
          <p:spPr>
            <a:xfrm>
              <a:off x="8286587" y="6895307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sp>
          <p:nvSpPr>
            <p:cNvPr id="46" name="Rectángulo 45">
              <a:extLst>
                <a:ext uri="{FF2B5EF4-FFF2-40B4-BE49-F238E27FC236}">
                  <a16:creationId xmlns:a16="http://schemas.microsoft.com/office/drawing/2014/main" id="{6A9EB7D8-26BD-4DE8-9732-27554B9FEBC0}"/>
                </a:ext>
              </a:extLst>
            </p:cNvPr>
            <p:cNvSpPr/>
            <p:nvPr/>
          </p:nvSpPr>
          <p:spPr>
            <a:xfrm>
              <a:off x="8264764" y="5219275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sp>
          <p:nvSpPr>
            <p:cNvPr id="47" name="Rectángulo 46">
              <a:extLst>
                <a:ext uri="{FF2B5EF4-FFF2-40B4-BE49-F238E27FC236}">
                  <a16:creationId xmlns:a16="http://schemas.microsoft.com/office/drawing/2014/main" id="{62B383E1-6AFB-4DB3-8A63-8B924942B268}"/>
                </a:ext>
              </a:extLst>
            </p:cNvPr>
            <p:cNvSpPr/>
            <p:nvPr/>
          </p:nvSpPr>
          <p:spPr>
            <a:xfrm>
              <a:off x="8193986" y="3496434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00224A05-D46F-465F-A9D6-23226C010C54}"/>
                </a:ext>
              </a:extLst>
            </p:cNvPr>
            <p:cNvSpPr/>
            <p:nvPr/>
          </p:nvSpPr>
          <p:spPr>
            <a:xfrm>
              <a:off x="2435257" y="5175943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sp>
          <p:nvSpPr>
            <p:cNvPr id="49" name="Rectángulo 48">
              <a:extLst>
                <a:ext uri="{FF2B5EF4-FFF2-40B4-BE49-F238E27FC236}">
                  <a16:creationId xmlns:a16="http://schemas.microsoft.com/office/drawing/2014/main" id="{A52CDC53-3E5C-4074-89C8-D156DE2B865B}"/>
                </a:ext>
              </a:extLst>
            </p:cNvPr>
            <p:cNvSpPr/>
            <p:nvPr/>
          </p:nvSpPr>
          <p:spPr>
            <a:xfrm>
              <a:off x="2447594" y="3493586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cxnSp>
          <p:nvCxnSpPr>
            <p:cNvPr id="51" name="Conector recto 50">
              <a:extLst>
                <a:ext uri="{FF2B5EF4-FFF2-40B4-BE49-F238E27FC236}">
                  <a16:creationId xmlns:a16="http://schemas.microsoft.com/office/drawing/2014/main" id="{82924253-EC77-4A99-AC14-884C18DFCD32}"/>
                </a:ext>
              </a:extLst>
            </p:cNvPr>
            <p:cNvCxnSpPr>
              <a:cxnSpLocks/>
              <a:stCxn id="5" idx="3"/>
              <a:endCxn id="9" idx="1"/>
            </p:cNvCxnSpPr>
            <p:nvPr/>
          </p:nvCxnSpPr>
          <p:spPr>
            <a:xfrm>
              <a:off x="4587504" y="3208199"/>
              <a:ext cx="3412375" cy="117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E8A11F7B-59FB-4E87-9AE8-2B5D73C61503}"/>
                </a:ext>
              </a:extLst>
            </p:cNvPr>
            <p:cNvCxnSpPr>
              <a:cxnSpLocks/>
              <a:stCxn id="5" idx="3"/>
              <a:endCxn id="11" idx="1"/>
            </p:cNvCxnSpPr>
            <p:nvPr/>
          </p:nvCxnSpPr>
          <p:spPr>
            <a:xfrm>
              <a:off x="4587504" y="3208199"/>
              <a:ext cx="3446756" cy="168289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54">
              <a:extLst>
                <a:ext uri="{FF2B5EF4-FFF2-40B4-BE49-F238E27FC236}">
                  <a16:creationId xmlns:a16="http://schemas.microsoft.com/office/drawing/2014/main" id="{A19148C3-DA8C-47FD-BCF2-BF05A518CCC9}"/>
                </a:ext>
              </a:extLst>
            </p:cNvPr>
            <p:cNvCxnSpPr>
              <a:cxnSpLocks/>
              <a:stCxn id="5" idx="3"/>
              <a:endCxn id="8" idx="1"/>
            </p:cNvCxnSpPr>
            <p:nvPr/>
          </p:nvCxnSpPr>
          <p:spPr>
            <a:xfrm>
              <a:off x="4587504" y="3208199"/>
              <a:ext cx="3267298" cy="341248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ector recto 56">
              <a:extLst>
                <a:ext uri="{FF2B5EF4-FFF2-40B4-BE49-F238E27FC236}">
                  <a16:creationId xmlns:a16="http://schemas.microsoft.com/office/drawing/2014/main" id="{D1C6E61F-EF40-4E2A-9F71-6B93E48A7E9D}"/>
                </a:ext>
              </a:extLst>
            </p:cNvPr>
            <p:cNvCxnSpPr>
              <a:cxnSpLocks/>
              <a:stCxn id="5" idx="3"/>
              <a:endCxn id="7" idx="3"/>
            </p:cNvCxnSpPr>
            <p:nvPr/>
          </p:nvCxnSpPr>
          <p:spPr>
            <a:xfrm>
              <a:off x="4587504" y="3208199"/>
              <a:ext cx="1634" cy="34181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679BC212-3FAC-428E-8800-42AC3812BF2F}"/>
                </a:ext>
              </a:extLst>
            </p:cNvPr>
            <p:cNvCxnSpPr>
              <a:cxnSpLocks/>
              <a:stCxn id="5" idx="3"/>
              <a:endCxn id="6" idx="3"/>
            </p:cNvCxnSpPr>
            <p:nvPr/>
          </p:nvCxnSpPr>
          <p:spPr>
            <a:xfrm flipH="1">
              <a:off x="4469645" y="3208199"/>
              <a:ext cx="117859" cy="16518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ector recto 69">
              <a:extLst>
                <a:ext uri="{FF2B5EF4-FFF2-40B4-BE49-F238E27FC236}">
                  <a16:creationId xmlns:a16="http://schemas.microsoft.com/office/drawing/2014/main" id="{308D2EF5-4F25-4E7A-A1CF-284B3A637535}"/>
                </a:ext>
              </a:extLst>
            </p:cNvPr>
            <p:cNvCxnSpPr>
              <a:cxnSpLocks/>
              <a:stCxn id="9" idx="1"/>
              <a:endCxn id="6" idx="3"/>
            </p:cNvCxnSpPr>
            <p:nvPr/>
          </p:nvCxnSpPr>
          <p:spPr>
            <a:xfrm flipH="1">
              <a:off x="4469645" y="3209372"/>
              <a:ext cx="3530234" cy="165072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ector recto 71">
              <a:extLst>
                <a:ext uri="{FF2B5EF4-FFF2-40B4-BE49-F238E27FC236}">
                  <a16:creationId xmlns:a16="http://schemas.microsoft.com/office/drawing/2014/main" id="{CE1D2B59-7356-42E3-9FE0-2AEE388C417E}"/>
                </a:ext>
              </a:extLst>
            </p:cNvPr>
            <p:cNvCxnSpPr>
              <a:cxnSpLocks/>
              <a:stCxn id="9" idx="1"/>
              <a:endCxn id="7" idx="3"/>
            </p:cNvCxnSpPr>
            <p:nvPr/>
          </p:nvCxnSpPr>
          <p:spPr>
            <a:xfrm flipH="1">
              <a:off x="4589138" y="3209372"/>
              <a:ext cx="3410741" cy="341697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recto 73">
              <a:extLst>
                <a:ext uri="{FF2B5EF4-FFF2-40B4-BE49-F238E27FC236}">
                  <a16:creationId xmlns:a16="http://schemas.microsoft.com/office/drawing/2014/main" id="{7F8965F4-B7C4-4565-9D34-609A977DC682}"/>
                </a:ext>
              </a:extLst>
            </p:cNvPr>
            <p:cNvCxnSpPr>
              <a:stCxn id="9" idx="1"/>
              <a:endCxn id="8" idx="1"/>
            </p:cNvCxnSpPr>
            <p:nvPr/>
          </p:nvCxnSpPr>
          <p:spPr>
            <a:xfrm flipH="1">
              <a:off x="7854802" y="3209372"/>
              <a:ext cx="145077" cy="341130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cto 77">
              <a:extLst>
                <a:ext uri="{FF2B5EF4-FFF2-40B4-BE49-F238E27FC236}">
                  <a16:creationId xmlns:a16="http://schemas.microsoft.com/office/drawing/2014/main" id="{527BAF48-8CDE-46BF-BDDF-AC9B72FD3481}"/>
                </a:ext>
              </a:extLst>
            </p:cNvPr>
            <p:cNvCxnSpPr>
              <a:stCxn id="9" idx="1"/>
              <a:endCxn id="11" idx="1"/>
            </p:cNvCxnSpPr>
            <p:nvPr/>
          </p:nvCxnSpPr>
          <p:spPr>
            <a:xfrm>
              <a:off x="7999879" y="3209372"/>
              <a:ext cx="34381" cy="168171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cto 79">
              <a:extLst>
                <a:ext uri="{FF2B5EF4-FFF2-40B4-BE49-F238E27FC236}">
                  <a16:creationId xmlns:a16="http://schemas.microsoft.com/office/drawing/2014/main" id="{DBFC6387-D9EB-4D41-967D-55003723562D}"/>
                </a:ext>
              </a:extLst>
            </p:cNvPr>
            <p:cNvCxnSpPr>
              <a:cxnSpLocks/>
              <a:stCxn id="6" idx="3"/>
              <a:endCxn id="11" idx="1"/>
            </p:cNvCxnSpPr>
            <p:nvPr/>
          </p:nvCxnSpPr>
          <p:spPr>
            <a:xfrm>
              <a:off x="4469645" y="4860094"/>
              <a:ext cx="3564615" cy="3099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ector recto 81">
              <a:extLst>
                <a:ext uri="{FF2B5EF4-FFF2-40B4-BE49-F238E27FC236}">
                  <a16:creationId xmlns:a16="http://schemas.microsoft.com/office/drawing/2014/main" id="{568131E8-0365-4A86-8271-FD06AB695208}"/>
                </a:ext>
              </a:extLst>
            </p:cNvPr>
            <p:cNvCxnSpPr>
              <a:cxnSpLocks/>
              <a:stCxn id="6" idx="3"/>
              <a:endCxn id="8" idx="1"/>
            </p:cNvCxnSpPr>
            <p:nvPr/>
          </p:nvCxnSpPr>
          <p:spPr>
            <a:xfrm>
              <a:off x="4469645" y="4860094"/>
              <a:ext cx="3385157" cy="17605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recto 83">
              <a:extLst>
                <a:ext uri="{FF2B5EF4-FFF2-40B4-BE49-F238E27FC236}">
                  <a16:creationId xmlns:a16="http://schemas.microsoft.com/office/drawing/2014/main" id="{9FD62BDF-C1CF-45A3-8306-95200B125F65}"/>
                </a:ext>
              </a:extLst>
            </p:cNvPr>
            <p:cNvCxnSpPr>
              <a:cxnSpLocks/>
              <a:stCxn id="6" idx="3"/>
              <a:endCxn id="7" idx="3"/>
            </p:cNvCxnSpPr>
            <p:nvPr/>
          </p:nvCxnSpPr>
          <p:spPr>
            <a:xfrm>
              <a:off x="4469645" y="4860094"/>
              <a:ext cx="119493" cy="176625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85">
              <a:extLst>
                <a:ext uri="{FF2B5EF4-FFF2-40B4-BE49-F238E27FC236}">
                  <a16:creationId xmlns:a16="http://schemas.microsoft.com/office/drawing/2014/main" id="{C9D91351-62C9-43DB-A33A-A84368D7EF2E}"/>
                </a:ext>
              </a:extLst>
            </p:cNvPr>
            <p:cNvCxnSpPr>
              <a:cxnSpLocks/>
              <a:stCxn id="7" idx="3"/>
              <a:endCxn id="11" idx="1"/>
            </p:cNvCxnSpPr>
            <p:nvPr/>
          </p:nvCxnSpPr>
          <p:spPr>
            <a:xfrm flipV="1">
              <a:off x="4589138" y="4891090"/>
              <a:ext cx="3445122" cy="17352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87">
              <a:extLst>
                <a:ext uri="{FF2B5EF4-FFF2-40B4-BE49-F238E27FC236}">
                  <a16:creationId xmlns:a16="http://schemas.microsoft.com/office/drawing/2014/main" id="{7D1CBEA4-020F-4A31-988D-0CF7D71A448A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 flipV="1">
              <a:off x="4589138" y="6620681"/>
              <a:ext cx="3265664" cy="5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675B984D-4ED7-4346-9139-EECE551BF55D}"/>
                </a:ext>
              </a:extLst>
            </p:cNvPr>
            <p:cNvCxnSpPr>
              <a:stCxn id="8" idx="1"/>
              <a:endCxn id="11" idx="1"/>
            </p:cNvCxnSpPr>
            <p:nvPr/>
          </p:nvCxnSpPr>
          <p:spPr>
            <a:xfrm flipV="1">
              <a:off x="7854802" y="4891090"/>
              <a:ext cx="179458" cy="172959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7339E53C-F38E-4000-AE22-243AD866EF9E}"/>
                </a:ext>
              </a:extLst>
            </p:cNvPr>
            <p:cNvSpPr/>
            <p:nvPr/>
          </p:nvSpPr>
          <p:spPr>
            <a:xfrm>
              <a:off x="4882032" y="5097776"/>
              <a:ext cx="2708845" cy="807724"/>
            </a:xfrm>
            <a:prstGeom prst="roundRect">
              <a:avLst/>
            </a:prstGeom>
            <a:solidFill>
              <a:srgbClr val="E6D9A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400" b="1">
                  <a:solidFill>
                    <a:schemeClr val="tx1"/>
                  </a:solidFill>
                </a:rPr>
                <a:t>Subsistema de Control y Retroalimentación</a:t>
              </a:r>
              <a:endParaRPr lang="es-MX" sz="1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Conector recto 101">
              <a:extLst>
                <a:ext uri="{FF2B5EF4-FFF2-40B4-BE49-F238E27FC236}">
                  <a16:creationId xmlns:a16="http://schemas.microsoft.com/office/drawing/2014/main" id="{D0DCD4C3-6011-4DEF-BBB6-A8CF3AF07FBB}"/>
                </a:ext>
              </a:extLst>
            </p:cNvPr>
            <p:cNvCxnSpPr>
              <a:cxnSpLocks/>
              <a:stCxn id="5" idx="3"/>
              <a:endCxn id="10" idx="0"/>
            </p:cNvCxnSpPr>
            <p:nvPr/>
          </p:nvCxnSpPr>
          <p:spPr>
            <a:xfrm>
              <a:off x="4587504" y="3208199"/>
              <a:ext cx="1648951" cy="188957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ector recto 103">
              <a:extLst>
                <a:ext uri="{FF2B5EF4-FFF2-40B4-BE49-F238E27FC236}">
                  <a16:creationId xmlns:a16="http://schemas.microsoft.com/office/drawing/2014/main" id="{DA1D20DE-3A9B-4490-88F8-7A37E57EE771}"/>
                </a:ext>
              </a:extLst>
            </p:cNvPr>
            <p:cNvCxnSpPr>
              <a:cxnSpLocks/>
              <a:stCxn id="9" idx="1"/>
              <a:endCxn id="10" idx="0"/>
            </p:cNvCxnSpPr>
            <p:nvPr/>
          </p:nvCxnSpPr>
          <p:spPr>
            <a:xfrm flipH="1">
              <a:off x="6236455" y="3209372"/>
              <a:ext cx="1763424" cy="188840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ector recto 107">
              <a:extLst>
                <a:ext uri="{FF2B5EF4-FFF2-40B4-BE49-F238E27FC236}">
                  <a16:creationId xmlns:a16="http://schemas.microsoft.com/office/drawing/2014/main" id="{643142EB-9AD7-4EEA-A6B7-8E31C42F24C4}"/>
                </a:ext>
              </a:extLst>
            </p:cNvPr>
            <p:cNvCxnSpPr>
              <a:cxnSpLocks/>
              <a:stCxn id="10" idx="2"/>
              <a:endCxn id="7" idx="3"/>
            </p:cNvCxnSpPr>
            <p:nvPr/>
          </p:nvCxnSpPr>
          <p:spPr>
            <a:xfrm flipH="1">
              <a:off x="4589138" y="5905500"/>
              <a:ext cx="1647317" cy="7208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ector recto 109">
              <a:extLst>
                <a:ext uri="{FF2B5EF4-FFF2-40B4-BE49-F238E27FC236}">
                  <a16:creationId xmlns:a16="http://schemas.microsoft.com/office/drawing/2014/main" id="{64681B73-EB99-49C8-BD1B-6750321BC16D}"/>
                </a:ext>
              </a:extLst>
            </p:cNvPr>
            <p:cNvCxnSpPr>
              <a:cxnSpLocks/>
              <a:stCxn id="10" idx="2"/>
              <a:endCxn id="8" idx="1"/>
            </p:cNvCxnSpPr>
            <p:nvPr/>
          </p:nvCxnSpPr>
          <p:spPr>
            <a:xfrm>
              <a:off x="6236455" y="5905500"/>
              <a:ext cx="1618347" cy="7151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ector recto 111">
              <a:extLst>
                <a:ext uri="{FF2B5EF4-FFF2-40B4-BE49-F238E27FC236}">
                  <a16:creationId xmlns:a16="http://schemas.microsoft.com/office/drawing/2014/main" id="{9C6C2139-F15C-4814-A7EF-2E587EFEBF0E}"/>
                </a:ext>
              </a:extLst>
            </p:cNvPr>
            <p:cNvCxnSpPr>
              <a:cxnSpLocks/>
              <a:stCxn id="10" idx="1"/>
              <a:endCxn id="6" idx="3"/>
            </p:cNvCxnSpPr>
            <p:nvPr/>
          </p:nvCxnSpPr>
          <p:spPr>
            <a:xfrm flipH="1" flipV="1">
              <a:off x="4469645" y="4860094"/>
              <a:ext cx="412387" cy="6415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ector recto 113">
              <a:extLst>
                <a:ext uri="{FF2B5EF4-FFF2-40B4-BE49-F238E27FC236}">
                  <a16:creationId xmlns:a16="http://schemas.microsoft.com/office/drawing/2014/main" id="{ADC75619-0DD3-4112-B430-363E1E3AF057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7590877" y="4891090"/>
              <a:ext cx="443383" cy="61054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de flecha 13">
              <a:extLst>
                <a:ext uri="{FF2B5EF4-FFF2-40B4-BE49-F238E27FC236}">
                  <a16:creationId xmlns:a16="http://schemas.microsoft.com/office/drawing/2014/main" id="{5D1098C6-BF94-4F78-BA88-DCD8277D6C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80855" y="1716761"/>
              <a:ext cx="0" cy="3381016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Rectángulo 151">
              <a:extLst>
                <a:ext uri="{FF2B5EF4-FFF2-40B4-BE49-F238E27FC236}">
                  <a16:creationId xmlns:a16="http://schemas.microsoft.com/office/drawing/2014/main" id="{646590B7-4CCA-4ACD-83A3-D45329C89BEC}"/>
                </a:ext>
              </a:extLst>
            </p:cNvPr>
            <p:cNvSpPr/>
            <p:nvPr/>
          </p:nvSpPr>
          <p:spPr>
            <a:xfrm>
              <a:off x="5314787" y="5809457"/>
              <a:ext cx="1922106" cy="5988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Calificación:</a:t>
              </a:r>
            </a:p>
            <a:p>
              <a:pPr algn="ctr"/>
              <a:r>
                <a:rPr lang="es-PE" sz="1400" b="1" dirty="0">
                  <a:solidFill>
                    <a:schemeClr val="tx1"/>
                  </a:solidFill>
                </a:rPr>
                <a:t>________</a:t>
              </a:r>
            </a:p>
          </p:txBody>
        </p:sp>
        <p:sp>
          <p:nvSpPr>
            <p:cNvPr id="2" name="Rectángulo: esquinas redondeadas 1">
              <a:extLst>
                <a:ext uri="{FF2B5EF4-FFF2-40B4-BE49-F238E27FC236}">
                  <a16:creationId xmlns:a16="http://schemas.microsoft.com/office/drawing/2014/main" id="{E0A7A4F5-5353-7650-3EBE-9D0BE4C6665F}"/>
                </a:ext>
              </a:extLst>
            </p:cNvPr>
            <p:cNvSpPr/>
            <p:nvPr/>
          </p:nvSpPr>
          <p:spPr>
            <a:xfrm>
              <a:off x="78453" y="1184212"/>
              <a:ext cx="12694571" cy="7405067"/>
            </a:xfrm>
            <a:prstGeom prst="roundRect">
              <a:avLst>
                <a:gd name="adj" fmla="val 519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400"/>
            </a:p>
          </p:txBody>
        </p:sp>
        <p:cxnSp>
          <p:nvCxnSpPr>
            <p:cNvPr id="13" name="Conector recto de flecha 12">
              <a:extLst>
                <a:ext uri="{FF2B5EF4-FFF2-40B4-BE49-F238E27FC236}">
                  <a16:creationId xmlns:a16="http://schemas.microsoft.com/office/drawing/2014/main" id="{B5B93020-AEE0-487C-95F3-59E14FF20D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36455" y="1716761"/>
              <a:ext cx="33566" cy="3381016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Rectángulo 162">
            <a:extLst>
              <a:ext uri="{FF2B5EF4-FFF2-40B4-BE49-F238E27FC236}">
                <a16:creationId xmlns:a16="http://schemas.microsoft.com/office/drawing/2014/main" id="{A324CF2B-E9B5-4AD6-BBCB-602F017E1792}"/>
              </a:ext>
            </a:extLst>
          </p:cNvPr>
          <p:cNvSpPr/>
          <p:nvPr/>
        </p:nvSpPr>
        <p:spPr>
          <a:xfrm>
            <a:off x="9048750" y="8417049"/>
            <a:ext cx="3752850" cy="10025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PRACTICA </a:t>
            </a:r>
            <a:r>
              <a:rPr lang="es-PE" sz="1600" b="1" dirty="0" err="1">
                <a:solidFill>
                  <a:schemeClr val="tx1"/>
                </a:solidFill>
                <a:latin typeface="Calibri" panose="020F0502020204030204" pitchFamily="34" charset="0"/>
              </a:rPr>
              <a:t>N°</a:t>
            </a:r>
            <a:r>
              <a:rPr lang="es-PE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 01</a:t>
            </a:r>
            <a:endParaRPr lang="es-PE" sz="1600" b="1" dirty="0">
              <a:solidFill>
                <a:schemeClr val="tx1"/>
              </a:solidFill>
            </a:endParaRPr>
          </a:p>
          <a:p>
            <a:pPr algn="ctr"/>
            <a:r>
              <a:rPr lang="es-PE" sz="16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ptos"/>
              </a:rPr>
              <a:t>Curso: Pedagogía y Didáctica Universitaria con Enfoque Sistémico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7014728-1FAE-79DA-8C3A-F66F47DCFC2A}"/>
              </a:ext>
            </a:extLst>
          </p:cNvPr>
          <p:cNvSpPr txBox="1"/>
          <p:nvPr/>
        </p:nvSpPr>
        <p:spPr>
          <a:xfrm>
            <a:off x="5573042" y="6695459"/>
            <a:ext cx="1313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SISTEMA</a:t>
            </a:r>
          </a:p>
        </p:txBody>
      </p:sp>
    </p:spTree>
    <p:extLst>
      <p:ext uri="{BB962C8B-B14F-4D97-AF65-F5344CB8AC3E}">
        <p14:creationId xmlns:p14="http://schemas.microsoft.com/office/powerpoint/2010/main" val="14660175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527</TotalTime>
  <Words>132</Words>
  <Application>Microsoft Office PowerPoint</Application>
  <PresentationFormat>Papel A3 (297 x 420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INTELECTIA SAC</dc:creator>
  <cp:lastModifiedBy>Angie Rojas</cp:lastModifiedBy>
  <cp:revision>105</cp:revision>
  <dcterms:created xsi:type="dcterms:W3CDTF">2025-07-30T14:24:22Z</dcterms:created>
  <dcterms:modified xsi:type="dcterms:W3CDTF">2025-07-31T14:25:34Z</dcterms:modified>
</cp:coreProperties>
</file>