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1" r:id="rId2"/>
  </p:sldMasterIdLst>
  <p:notesMasterIdLst>
    <p:notesMasterId r:id="rId10"/>
  </p:notesMasterIdLst>
  <p:sldIdLst>
    <p:sldId id="1261" r:id="rId3"/>
    <p:sldId id="1557" r:id="rId4"/>
    <p:sldId id="1561" r:id="rId5"/>
    <p:sldId id="1562" r:id="rId6"/>
    <p:sldId id="1563" r:id="rId7"/>
    <p:sldId id="1564" r:id="rId8"/>
    <p:sldId id="1560" r:id="rId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696"/>
    <a:srgbClr val="195FA8"/>
    <a:srgbClr val="0D5FA8"/>
    <a:srgbClr val="F4DF84"/>
    <a:srgbClr val="053FA2"/>
    <a:srgbClr val="FC9B1A"/>
    <a:srgbClr val="003591"/>
    <a:srgbClr val="003457"/>
    <a:srgbClr val="007EA7"/>
    <a:srgbClr val="00A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BF9D6-92B8-4DC0-B16C-B86378BF36DD}" type="datetimeFigureOut">
              <a:rPr lang="es-PE" smtClean="0"/>
              <a:t>1/07/2024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516F6-1E84-42A1-926C-7C166E04BC04}" type="slidenum">
              <a:rPr lang="es-PE" smtClean="0"/>
              <a:t>‹Nº›</a:t>
            </a:fld>
            <a:endParaRPr lang="es-PE"/>
          </a:p>
        </p:txBody>
      </p:sp>
    </p:spTree>
    <p:extLst>
      <p:ext uri="{BB962C8B-B14F-4D97-AF65-F5344CB8AC3E}">
        <p14:creationId xmlns:p14="http://schemas.microsoft.com/office/powerpoint/2010/main" val="416873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spcAft>
                <a:spcPts val="1000"/>
              </a:spcAft>
            </a:pPr>
            <a:r>
              <a:rPr lang="es-PE" sz="2800" b="0" i="0" dirty="0">
                <a:solidFill>
                  <a:srgbClr val="111B21"/>
                </a:solidFill>
                <a:effectLst/>
                <a:latin typeface="Segoe UI" panose="020B0502040204020203" pitchFamily="34" charset="0"/>
              </a:rPr>
              <a:t>El MOVIMIENTO MITTA – UNTELS tiene como objetivos: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Fortalecer el sistema universitario tomando en cuenta la autonomía universitaria y la ley 30220. </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Gestionar, administrar y atender eficientemente los servicios educativos de educación superior (innovación académica, científica y tecnológica, etc.)</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Promover una gestión universitaria transparente, participativa y democrática.</a:t>
            </a:r>
          </a:p>
          <a:p>
            <a:pPr marL="0" indent="0">
              <a:lnSpc>
                <a:spcPct val="115000"/>
              </a:lnSpc>
              <a:spcAft>
                <a:spcPts val="1000"/>
              </a:spcAft>
              <a:buNone/>
            </a:pPr>
            <a:r>
              <a:rPr lang="es-PE" sz="2800" b="0" i="0" dirty="0">
                <a:solidFill>
                  <a:srgbClr val="111B21"/>
                </a:solidFill>
                <a:effectLst/>
                <a:latin typeface="Segoe UI" panose="020B0502040204020203" pitchFamily="34" charset="0"/>
              </a:rPr>
              <a:t>d. Contribuir con el desarrollo de tecnologías y conocimientos la solución y mitigación de las necesidades de la sociedad limeña y el país con la formación de profesionales competitivos con capacidades suficientes para el aporte sostenible y saludable al Perú. </a:t>
            </a:r>
          </a:p>
          <a:p>
            <a:pPr marL="0" indent="0">
              <a:lnSpc>
                <a:spcPct val="115000"/>
              </a:lnSpc>
              <a:spcAft>
                <a:spcPts val="1000"/>
              </a:spcAft>
              <a:buNone/>
            </a:pPr>
            <a:r>
              <a:rPr lang="es-PE" sz="2800" b="0" i="0" dirty="0">
                <a:solidFill>
                  <a:srgbClr val="111B21"/>
                </a:solidFill>
                <a:effectLst/>
                <a:latin typeface="Segoe UI" panose="020B0502040204020203" pitchFamily="34" charset="0"/>
              </a:rPr>
              <a:t>Son valores del MOVIMIENTO MITTA - UNTELS: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La DEMOCRACIA PARTICIPATIVA,</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RESONSABILIDAD, </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RESPETO Y TOLERANCIA, HONRADEZ Y FIDELIDAD,</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6F347CEC-8F16-4086-BB89-FE94B6AAA5A6}" type="slidenum">
              <a:rPr lang="es-PE" smtClean="0"/>
              <a:t>2</a:t>
            </a:fld>
            <a:endParaRPr lang="es-PE"/>
          </a:p>
        </p:txBody>
      </p:sp>
    </p:spTree>
    <p:extLst>
      <p:ext uri="{BB962C8B-B14F-4D97-AF65-F5344CB8AC3E}">
        <p14:creationId xmlns:p14="http://schemas.microsoft.com/office/powerpoint/2010/main" val="347840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spcAft>
                <a:spcPts val="1000"/>
              </a:spcAft>
            </a:pPr>
            <a:r>
              <a:rPr lang="es-PE" sz="2800" b="0" i="0" dirty="0">
                <a:solidFill>
                  <a:srgbClr val="111B21"/>
                </a:solidFill>
                <a:effectLst/>
                <a:latin typeface="Segoe UI" panose="020B0502040204020203" pitchFamily="34" charset="0"/>
              </a:rPr>
              <a:t>El MOVIMIENTO MITTA – UNTELS tiene como objetivos: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Fortalecer el sistema universitario tomando en cuenta la autonomía universitaria y la ley 30220. </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Gestionar, administrar y atender eficientemente los servicios educativos de educación superior (innovación académica, científica y tecnológica, etc.)</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Promover una gestión universitaria transparente, participativa y democrática.</a:t>
            </a:r>
          </a:p>
          <a:p>
            <a:pPr marL="0" indent="0">
              <a:lnSpc>
                <a:spcPct val="115000"/>
              </a:lnSpc>
              <a:spcAft>
                <a:spcPts val="1000"/>
              </a:spcAft>
              <a:buNone/>
            </a:pPr>
            <a:r>
              <a:rPr lang="es-PE" sz="2800" b="0" i="0" dirty="0">
                <a:solidFill>
                  <a:srgbClr val="111B21"/>
                </a:solidFill>
                <a:effectLst/>
                <a:latin typeface="Segoe UI" panose="020B0502040204020203" pitchFamily="34" charset="0"/>
              </a:rPr>
              <a:t>d. Contribuir con el desarrollo de tecnologías y conocimientos la solución y mitigación de las necesidades de la sociedad limeña y el país con la formación de profesionales competitivos con capacidades suficientes para el aporte sostenible y saludable al Perú. </a:t>
            </a:r>
          </a:p>
          <a:p>
            <a:pPr marL="0" indent="0">
              <a:lnSpc>
                <a:spcPct val="115000"/>
              </a:lnSpc>
              <a:spcAft>
                <a:spcPts val="1000"/>
              </a:spcAft>
              <a:buNone/>
            </a:pPr>
            <a:r>
              <a:rPr lang="es-PE" sz="2800" b="0" i="0" dirty="0">
                <a:solidFill>
                  <a:srgbClr val="111B21"/>
                </a:solidFill>
                <a:effectLst/>
                <a:latin typeface="Segoe UI" panose="020B0502040204020203" pitchFamily="34" charset="0"/>
              </a:rPr>
              <a:t>Son valores del MOVIMIENTO MITTA - UNTELS: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La DEMOCRACIA PARTICIPATIVA,</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RESONSABILIDAD, </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RESPETO Y TOLERANCIA, HONRADEZ Y FIDELIDAD,</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6F347CEC-8F16-4086-BB89-FE94B6AAA5A6}" type="slidenum">
              <a:rPr lang="es-PE" smtClean="0"/>
              <a:t>3</a:t>
            </a:fld>
            <a:endParaRPr lang="es-PE"/>
          </a:p>
        </p:txBody>
      </p:sp>
    </p:spTree>
    <p:extLst>
      <p:ext uri="{BB962C8B-B14F-4D97-AF65-F5344CB8AC3E}">
        <p14:creationId xmlns:p14="http://schemas.microsoft.com/office/powerpoint/2010/main" val="355176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spcAft>
                <a:spcPts val="1000"/>
              </a:spcAft>
            </a:pPr>
            <a:r>
              <a:rPr lang="es-PE" sz="2800" b="0" i="0" dirty="0">
                <a:solidFill>
                  <a:srgbClr val="111B21"/>
                </a:solidFill>
                <a:effectLst/>
                <a:latin typeface="Segoe UI" panose="020B0502040204020203" pitchFamily="34" charset="0"/>
              </a:rPr>
              <a:t>El MOVIMIENTO MITTA – UNTELS tiene como objetivos: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Fortalecer el sistema universitario tomando en cuenta la autonomía universitaria y la ley 30220. </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Gestionar, administrar y atender eficientemente los servicios educativos de educación superior (innovación académica, científica y tecnológica, etc.)</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Promover una gestión universitaria transparente, participativa y democrática.</a:t>
            </a:r>
          </a:p>
          <a:p>
            <a:pPr marL="0" indent="0">
              <a:lnSpc>
                <a:spcPct val="115000"/>
              </a:lnSpc>
              <a:spcAft>
                <a:spcPts val="1000"/>
              </a:spcAft>
              <a:buNone/>
            </a:pPr>
            <a:r>
              <a:rPr lang="es-PE" sz="2800" b="0" i="0" dirty="0">
                <a:solidFill>
                  <a:srgbClr val="111B21"/>
                </a:solidFill>
                <a:effectLst/>
                <a:latin typeface="Segoe UI" panose="020B0502040204020203" pitchFamily="34" charset="0"/>
              </a:rPr>
              <a:t>d. Contribuir con el desarrollo de tecnologías y conocimientos la solución y mitigación de las necesidades de la sociedad limeña y el país con la formación de profesionales competitivos con capacidades suficientes para el aporte sostenible y saludable al Perú. </a:t>
            </a:r>
          </a:p>
          <a:p>
            <a:pPr marL="0" indent="0">
              <a:lnSpc>
                <a:spcPct val="115000"/>
              </a:lnSpc>
              <a:spcAft>
                <a:spcPts val="1000"/>
              </a:spcAft>
              <a:buNone/>
            </a:pPr>
            <a:r>
              <a:rPr lang="es-PE" sz="2800" b="0" i="0" dirty="0">
                <a:solidFill>
                  <a:srgbClr val="111B21"/>
                </a:solidFill>
                <a:effectLst/>
                <a:latin typeface="Segoe UI" panose="020B0502040204020203" pitchFamily="34" charset="0"/>
              </a:rPr>
              <a:t>Son valores del MOVIMIENTO MITTA - UNTELS: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La DEMOCRACIA PARTICIPATIVA,</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RESONSABILIDAD, </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RESPETO Y TOLERANCIA, HONRADEZ Y FIDELIDAD,</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6F347CEC-8F16-4086-BB89-FE94B6AAA5A6}" type="slidenum">
              <a:rPr lang="es-PE" smtClean="0"/>
              <a:t>4</a:t>
            </a:fld>
            <a:endParaRPr lang="es-PE"/>
          </a:p>
        </p:txBody>
      </p:sp>
    </p:spTree>
    <p:extLst>
      <p:ext uri="{BB962C8B-B14F-4D97-AF65-F5344CB8AC3E}">
        <p14:creationId xmlns:p14="http://schemas.microsoft.com/office/powerpoint/2010/main" val="352078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15000"/>
              </a:lnSpc>
              <a:spcAft>
                <a:spcPts val="1000"/>
              </a:spcAft>
            </a:pPr>
            <a:r>
              <a:rPr lang="es-PE" sz="2800" b="0" i="0" dirty="0">
                <a:solidFill>
                  <a:srgbClr val="111B21"/>
                </a:solidFill>
                <a:effectLst/>
                <a:latin typeface="Segoe UI" panose="020B0502040204020203" pitchFamily="34" charset="0"/>
              </a:rPr>
              <a:t>El MOVIMIENTO MITTA – UNTELS tiene como objetivos: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Fortalecer el sistema universitario tomando en cuenta la autonomía universitaria y la ley 30220. </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Gestionar, administrar y atender eficientemente los servicios educativos de educación superior (innovación académica, científica y tecnológica, etc.)</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Promover una gestión universitaria transparente, participativa y democrática.</a:t>
            </a:r>
          </a:p>
          <a:p>
            <a:pPr marL="0" indent="0">
              <a:lnSpc>
                <a:spcPct val="115000"/>
              </a:lnSpc>
              <a:spcAft>
                <a:spcPts val="1000"/>
              </a:spcAft>
              <a:buNone/>
            </a:pPr>
            <a:r>
              <a:rPr lang="es-PE" sz="2800" b="0" i="0" dirty="0">
                <a:solidFill>
                  <a:srgbClr val="111B21"/>
                </a:solidFill>
                <a:effectLst/>
                <a:latin typeface="Segoe UI" panose="020B0502040204020203" pitchFamily="34" charset="0"/>
              </a:rPr>
              <a:t>d. Contribuir con el desarrollo de tecnologías y conocimientos la solución y mitigación de las necesidades de la sociedad limeña y el país con la formación de profesionales competitivos con capacidades suficientes para el aporte sostenible y saludable al Perú. </a:t>
            </a:r>
          </a:p>
          <a:p>
            <a:pPr marL="0" indent="0">
              <a:lnSpc>
                <a:spcPct val="115000"/>
              </a:lnSpc>
              <a:spcAft>
                <a:spcPts val="1000"/>
              </a:spcAft>
              <a:buNone/>
            </a:pPr>
            <a:r>
              <a:rPr lang="es-PE" sz="2800" b="0" i="0" dirty="0">
                <a:solidFill>
                  <a:srgbClr val="111B21"/>
                </a:solidFill>
                <a:effectLst/>
                <a:latin typeface="Segoe UI" panose="020B0502040204020203" pitchFamily="34" charset="0"/>
              </a:rPr>
              <a:t>Son valores del MOVIMIENTO MITTA - UNTELS: </a:t>
            </a:r>
          </a:p>
          <a:p>
            <a:pPr marL="0" indent="0">
              <a:lnSpc>
                <a:spcPct val="115000"/>
              </a:lnSpc>
              <a:spcAft>
                <a:spcPts val="1000"/>
              </a:spcAft>
              <a:buNone/>
            </a:pPr>
            <a:r>
              <a:rPr lang="es-PE" sz="2800" b="0" i="0" dirty="0">
                <a:solidFill>
                  <a:srgbClr val="111B21"/>
                </a:solidFill>
                <a:effectLst/>
                <a:latin typeface="Segoe UI" panose="020B0502040204020203" pitchFamily="34" charset="0"/>
              </a:rPr>
              <a:t>a. La DEMOCRACIA PARTICIPATIVA,</a:t>
            </a:r>
          </a:p>
          <a:p>
            <a:pPr marL="0" indent="0">
              <a:lnSpc>
                <a:spcPct val="115000"/>
              </a:lnSpc>
              <a:spcAft>
                <a:spcPts val="1000"/>
              </a:spcAft>
              <a:buNone/>
            </a:pPr>
            <a:r>
              <a:rPr lang="es-PE" sz="2800" b="0" i="0" dirty="0">
                <a:solidFill>
                  <a:srgbClr val="111B21"/>
                </a:solidFill>
                <a:effectLst/>
                <a:latin typeface="Segoe UI" panose="020B0502040204020203" pitchFamily="34" charset="0"/>
              </a:rPr>
              <a:t>b. RESONSABILIDAD, </a:t>
            </a:r>
          </a:p>
          <a:p>
            <a:pPr marL="0" indent="0">
              <a:lnSpc>
                <a:spcPct val="115000"/>
              </a:lnSpc>
              <a:spcAft>
                <a:spcPts val="1000"/>
              </a:spcAft>
              <a:buNone/>
            </a:pPr>
            <a:r>
              <a:rPr lang="es-PE" sz="2800" b="0" i="0" dirty="0">
                <a:solidFill>
                  <a:srgbClr val="111B21"/>
                </a:solidFill>
                <a:effectLst/>
                <a:latin typeface="Segoe UI" panose="020B0502040204020203" pitchFamily="34" charset="0"/>
              </a:rPr>
              <a:t>c. RESPETO Y TOLERANCIA, HONRADEZ Y FIDELIDAD,</a:t>
            </a:r>
            <a:endParaRPr lang="es-PE"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6F347CEC-8F16-4086-BB89-FE94B6AAA5A6}" type="slidenum">
              <a:rPr lang="es-PE" smtClean="0"/>
              <a:t>5</a:t>
            </a:fld>
            <a:endParaRPr lang="es-PE"/>
          </a:p>
        </p:txBody>
      </p:sp>
    </p:spTree>
    <p:extLst>
      <p:ext uri="{BB962C8B-B14F-4D97-AF65-F5344CB8AC3E}">
        <p14:creationId xmlns:p14="http://schemas.microsoft.com/office/powerpoint/2010/main" val="177782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93F481-554C-583C-BDE3-019E749638F1}"/>
              </a:ext>
            </a:extLst>
          </p:cNvPr>
          <p:cNvSpPr txBox="1">
            <a:spLocks/>
          </p:cNvSpPr>
          <p:nvPr userDrawn="1"/>
        </p:nvSpPr>
        <p:spPr>
          <a:xfrm>
            <a:off x="983673" y="365125"/>
            <a:ext cx="103701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2" name="Rectángulo 11">
            <a:extLst>
              <a:ext uri="{FF2B5EF4-FFF2-40B4-BE49-F238E27FC236}">
                <a16:creationId xmlns:a16="http://schemas.microsoft.com/office/drawing/2014/main" id="{18B01643-9BA7-1DFD-1CBE-2A1D8663CC46}"/>
              </a:ext>
            </a:extLst>
          </p:cNvPr>
          <p:cNvSpPr/>
          <p:nvPr userDrawn="1"/>
        </p:nvSpPr>
        <p:spPr>
          <a:xfrm>
            <a:off x="-1" y="0"/>
            <a:ext cx="12192001" cy="2147455"/>
          </a:xfrm>
          <a:prstGeom prst="rect">
            <a:avLst/>
          </a:prstGeom>
          <a:solidFill>
            <a:srgbClr val="0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Rectángulo 1">
            <a:extLst>
              <a:ext uri="{FF2B5EF4-FFF2-40B4-BE49-F238E27FC236}">
                <a16:creationId xmlns:a16="http://schemas.microsoft.com/office/drawing/2014/main" id="{9ED1B843-A825-8C30-E666-BB110970B7FD}"/>
              </a:ext>
            </a:extLst>
          </p:cNvPr>
          <p:cNvSpPr/>
          <p:nvPr userDrawn="1"/>
        </p:nvSpPr>
        <p:spPr>
          <a:xfrm>
            <a:off x="-18289" y="0"/>
            <a:ext cx="12210289" cy="2147455"/>
          </a:xfrm>
          <a:prstGeom prst="rect">
            <a:avLst/>
          </a:prstGeom>
          <a:solidFill>
            <a:srgbClr val="16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056519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267A38-EE22-425B-9B88-B59926C4582A}"/>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3A804A-8422-4AD8-8A10-E050D425B3CC}"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1/07/2024</a:t>
            </a:fld>
            <a:endParaRPr kumimoji="0" lang="es-P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9ADC5BDD-756A-4ACA-B57E-4E166FCD719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7120A000-77AB-4BC2-A6E6-EE7B522ADC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3361B1-157A-45E8-905F-6F7E70D18C16}"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83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E386D-D596-43F8-8F7F-EC29E2E0A8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DEDE4D-DC37-4180-B29E-77B367E2BC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0232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Imagen 2" descr="Rectángulo&#10;&#10;Descripción generada automáticamente con confianza media">
            <a:extLst>
              <a:ext uri="{FF2B5EF4-FFF2-40B4-BE49-F238E27FC236}">
                <a16:creationId xmlns:a16="http://schemas.microsoft.com/office/drawing/2014/main" id="{D163E0C7-B91C-46E2-B586-0E5A7C224F4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4905" b="84145"/>
          <a:stretch/>
        </p:blipFill>
        <p:spPr>
          <a:xfrm>
            <a:off x="0" y="0"/>
            <a:ext cx="12192000" cy="789709"/>
          </a:xfrm>
          <a:prstGeom prst="rect">
            <a:avLst/>
          </a:prstGeom>
        </p:spPr>
      </p:pic>
      <p:sp>
        <p:nvSpPr>
          <p:cNvPr id="4" name="Rectángulo 3">
            <a:extLst>
              <a:ext uri="{FF2B5EF4-FFF2-40B4-BE49-F238E27FC236}">
                <a16:creationId xmlns:a16="http://schemas.microsoft.com/office/drawing/2014/main" id="{A8E60A4B-478A-970B-51C5-477581DA2AA0}"/>
              </a:ext>
            </a:extLst>
          </p:cNvPr>
          <p:cNvSpPr/>
          <p:nvPr userDrawn="1"/>
        </p:nvSpPr>
        <p:spPr>
          <a:xfrm>
            <a:off x="0" y="6622473"/>
            <a:ext cx="12192000" cy="235527"/>
          </a:xfrm>
          <a:prstGeom prst="rect">
            <a:avLst/>
          </a:prstGeom>
          <a:solidFill>
            <a:srgbClr val="F4D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216AD031-7D31-0C6A-272B-FEA96A3CF246}"/>
              </a:ext>
            </a:extLst>
          </p:cNvPr>
          <p:cNvSpPr/>
          <p:nvPr userDrawn="1"/>
        </p:nvSpPr>
        <p:spPr>
          <a:xfrm>
            <a:off x="-18289" y="0"/>
            <a:ext cx="12210289" cy="789709"/>
          </a:xfrm>
          <a:prstGeom prst="rect">
            <a:avLst/>
          </a:prstGeom>
          <a:solidFill>
            <a:srgbClr val="16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32401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E386D-D596-43F8-8F7F-EC29E2E0A8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DEDE4D-DC37-4180-B29E-77B367E2BC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Rectángulo 10">
            <a:extLst>
              <a:ext uri="{FF2B5EF4-FFF2-40B4-BE49-F238E27FC236}">
                <a16:creationId xmlns:a16="http://schemas.microsoft.com/office/drawing/2014/main" id="{0CCB343D-A0D1-6A2F-BB56-6E54BCB29351}"/>
              </a:ext>
            </a:extLst>
          </p:cNvPr>
          <p:cNvSpPr/>
          <p:nvPr userDrawn="1"/>
        </p:nvSpPr>
        <p:spPr>
          <a:xfrm>
            <a:off x="-20782" y="6356350"/>
            <a:ext cx="12212782" cy="501651"/>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A2D06AC1-174E-2378-2F17-36FA3458DF80}"/>
              </a:ext>
            </a:extLst>
          </p:cNvPr>
          <p:cNvSpPr/>
          <p:nvPr userDrawn="1"/>
        </p:nvSpPr>
        <p:spPr>
          <a:xfrm>
            <a:off x="-20782" y="6356351"/>
            <a:ext cx="12212782" cy="501650"/>
          </a:xfrm>
          <a:prstGeom prst="rect">
            <a:avLst/>
          </a:prstGeom>
          <a:solidFill>
            <a:srgbClr val="F4D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ángulo 7">
            <a:extLst>
              <a:ext uri="{FF2B5EF4-FFF2-40B4-BE49-F238E27FC236}">
                <a16:creationId xmlns:a16="http://schemas.microsoft.com/office/drawing/2014/main" id="{36AC71BC-F866-CD94-2D17-C8C0B6BA0AD6}"/>
              </a:ext>
            </a:extLst>
          </p:cNvPr>
          <p:cNvSpPr/>
          <p:nvPr userDrawn="1"/>
        </p:nvSpPr>
        <p:spPr>
          <a:xfrm>
            <a:off x="-18290" y="0"/>
            <a:ext cx="12210290" cy="6356349"/>
          </a:xfrm>
          <a:prstGeom prst="rect">
            <a:avLst/>
          </a:prstGeom>
          <a:solidFill>
            <a:srgbClr val="16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79317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267A38-EE22-425B-9B88-B59926C4582A}"/>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3A804A-8422-4AD8-8A10-E050D425B3CC}" type="datetimeFigureOut">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1/07/2024</a:t>
            </a:fld>
            <a:endParaRPr kumimoji="0" lang="es-P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9ADC5BDD-756A-4ACA-B57E-4E166FCD719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7120A000-77AB-4BC2-A6E6-EE7B522ADCA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3361B1-157A-45E8-905F-6F7E70D18C16}" type="slidenum">
              <a:rPr kumimoji="0" lang="es-P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P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23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993F481-554C-583C-BDE3-019E749638F1}"/>
              </a:ext>
            </a:extLst>
          </p:cNvPr>
          <p:cNvSpPr txBox="1">
            <a:spLocks/>
          </p:cNvSpPr>
          <p:nvPr userDrawn="1"/>
        </p:nvSpPr>
        <p:spPr>
          <a:xfrm>
            <a:off x="983673" y="365125"/>
            <a:ext cx="103701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0" name="Rectángulo 9">
            <a:extLst>
              <a:ext uri="{FF2B5EF4-FFF2-40B4-BE49-F238E27FC236}">
                <a16:creationId xmlns:a16="http://schemas.microsoft.com/office/drawing/2014/main" id="{D5F1113E-D100-2073-2CF9-A9FBC1C8D6AB}"/>
              </a:ext>
            </a:extLst>
          </p:cNvPr>
          <p:cNvSpPr/>
          <p:nvPr userDrawn="1"/>
        </p:nvSpPr>
        <p:spPr>
          <a:xfrm rot="16200000">
            <a:off x="-2585132" y="3874414"/>
            <a:ext cx="5286378" cy="116114"/>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Rectángulo 10">
            <a:extLst>
              <a:ext uri="{FF2B5EF4-FFF2-40B4-BE49-F238E27FC236}">
                <a16:creationId xmlns:a16="http://schemas.microsoft.com/office/drawing/2014/main" id="{0D3B62F5-9F1F-B564-5C56-A27C8AE0F59F}"/>
              </a:ext>
            </a:extLst>
          </p:cNvPr>
          <p:cNvSpPr/>
          <p:nvPr userDrawn="1"/>
        </p:nvSpPr>
        <p:spPr>
          <a:xfrm>
            <a:off x="0" y="6622473"/>
            <a:ext cx="12192000" cy="235527"/>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18B01643-9BA7-1DFD-1CBE-2A1D8663CC46}"/>
              </a:ext>
            </a:extLst>
          </p:cNvPr>
          <p:cNvSpPr/>
          <p:nvPr userDrawn="1"/>
        </p:nvSpPr>
        <p:spPr>
          <a:xfrm>
            <a:off x="-1" y="-1"/>
            <a:ext cx="12192001" cy="2147455"/>
          </a:xfrm>
          <a:prstGeom prst="rect">
            <a:avLst/>
          </a:prstGeom>
          <a:solidFill>
            <a:srgbClr val="0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47994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E386D-D596-43F8-8F7F-EC29E2E0A8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DEDE4D-DC37-4180-B29E-77B367E2BC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DF21E018-BD05-E343-36FB-918070FF7855}"/>
              </a:ext>
            </a:extLst>
          </p:cNvPr>
          <p:cNvSpPr/>
          <p:nvPr userDrawn="1"/>
        </p:nvSpPr>
        <p:spPr>
          <a:xfrm>
            <a:off x="0" y="6622473"/>
            <a:ext cx="12192000" cy="235527"/>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165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Imagen 2" descr="Rectángulo&#10;&#10;Descripción generada automáticamente con confianza media">
            <a:extLst>
              <a:ext uri="{FF2B5EF4-FFF2-40B4-BE49-F238E27FC236}">
                <a16:creationId xmlns:a16="http://schemas.microsoft.com/office/drawing/2014/main" id="{D163E0C7-B91C-46E2-B586-0E5A7C224F44}"/>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t="4905" b="84145"/>
          <a:stretch/>
        </p:blipFill>
        <p:spPr>
          <a:xfrm>
            <a:off x="0" y="0"/>
            <a:ext cx="12192000" cy="789709"/>
          </a:xfrm>
          <a:prstGeom prst="rect">
            <a:avLst/>
          </a:prstGeom>
        </p:spPr>
      </p:pic>
      <p:sp>
        <p:nvSpPr>
          <p:cNvPr id="2" name="Rectángulo 1">
            <a:extLst>
              <a:ext uri="{FF2B5EF4-FFF2-40B4-BE49-F238E27FC236}">
                <a16:creationId xmlns:a16="http://schemas.microsoft.com/office/drawing/2014/main" id="{BAE3405E-D280-E9AD-A40B-CC0A10FE02DF}"/>
              </a:ext>
            </a:extLst>
          </p:cNvPr>
          <p:cNvSpPr/>
          <p:nvPr userDrawn="1"/>
        </p:nvSpPr>
        <p:spPr>
          <a:xfrm>
            <a:off x="0" y="6520180"/>
            <a:ext cx="12192000" cy="358139"/>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6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44E386D-D596-43F8-8F7F-EC29E2E0A8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DEDE4D-DC37-4180-B29E-77B367E2BC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descr="A picture containing bird&#10;&#10;Description automatically generated">
            <a:extLst>
              <a:ext uri="{FF2B5EF4-FFF2-40B4-BE49-F238E27FC236}">
                <a16:creationId xmlns:a16="http://schemas.microsoft.com/office/drawing/2014/main" id="{1171D7FC-8F0B-1C49-A79D-9ACE11AF705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602" t="1437" r="658" b="1726"/>
          <a:stretch/>
        </p:blipFill>
        <p:spPr>
          <a:xfrm>
            <a:off x="-20782" y="0"/>
            <a:ext cx="12212782" cy="6858000"/>
          </a:xfrm>
          <a:prstGeom prst="rect">
            <a:avLst/>
          </a:prstGeom>
        </p:spPr>
      </p:pic>
      <p:sp>
        <p:nvSpPr>
          <p:cNvPr id="11" name="Rectángulo 10">
            <a:extLst>
              <a:ext uri="{FF2B5EF4-FFF2-40B4-BE49-F238E27FC236}">
                <a16:creationId xmlns:a16="http://schemas.microsoft.com/office/drawing/2014/main" id="{0CCB343D-A0D1-6A2F-BB56-6E54BCB29351}"/>
              </a:ext>
            </a:extLst>
          </p:cNvPr>
          <p:cNvSpPr/>
          <p:nvPr userDrawn="1"/>
        </p:nvSpPr>
        <p:spPr>
          <a:xfrm>
            <a:off x="-20782" y="6356350"/>
            <a:ext cx="12212782" cy="501651"/>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561358"/>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b="81200"/>
          <a:stretch/>
        </p:blipFill>
        <p:spPr>
          <a:xfrm>
            <a:off x="5413" y="0"/>
            <a:ext cx="12181173" cy="1289282"/>
          </a:xfrm>
          <a:prstGeom prst="rect">
            <a:avLst/>
          </a:prstGeom>
        </p:spPr>
      </p:pic>
      <p:sp>
        <p:nvSpPr>
          <p:cNvPr id="2" name="Title Placeholder 1"/>
          <p:cNvSpPr>
            <a:spLocks noGrp="1"/>
          </p:cNvSpPr>
          <p:nvPr>
            <p:ph type="title"/>
          </p:nvPr>
        </p:nvSpPr>
        <p:spPr>
          <a:xfrm>
            <a:off x="983673" y="365125"/>
            <a:ext cx="1037012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3672" y="1825625"/>
            <a:ext cx="1037012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44E386D-D596-43F8-8F7F-EC29E2E0A8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7DEDE4D-DC37-4180-B29E-77B367E2BC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tángulo 13">
            <a:extLst>
              <a:ext uri="{FF2B5EF4-FFF2-40B4-BE49-F238E27FC236}">
                <a16:creationId xmlns:a16="http://schemas.microsoft.com/office/drawing/2014/main" id="{EED08FBB-0D26-660C-8D56-B5C5A8FC9320}"/>
              </a:ext>
            </a:extLst>
          </p:cNvPr>
          <p:cNvSpPr/>
          <p:nvPr userDrawn="1"/>
        </p:nvSpPr>
        <p:spPr>
          <a:xfrm rot="16200000">
            <a:off x="-2585132" y="3874414"/>
            <a:ext cx="5286378" cy="116114"/>
          </a:xfrm>
          <a:prstGeom prst="rect">
            <a:avLst/>
          </a:prstGeom>
          <a:solidFill>
            <a:srgbClr val="F4D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B60E4416-D348-68B9-DF36-9929926A1482}"/>
              </a:ext>
            </a:extLst>
          </p:cNvPr>
          <p:cNvSpPr/>
          <p:nvPr userDrawn="1"/>
        </p:nvSpPr>
        <p:spPr>
          <a:xfrm>
            <a:off x="0" y="6622473"/>
            <a:ext cx="12192000" cy="235527"/>
          </a:xfrm>
          <a:prstGeom prst="rect">
            <a:avLst/>
          </a:prstGeom>
          <a:solidFill>
            <a:srgbClr val="F4D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B9BAAD66-1A9F-9CDA-C405-4E9B15B61AAF}"/>
              </a:ext>
            </a:extLst>
          </p:cNvPr>
          <p:cNvSpPr/>
          <p:nvPr userDrawn="1"/>
        </p:nvSpPr>
        <p:spPr>
          <a:xfrm>
            <a:off x="-18289" y="0"/>
            <a:ext cx="12210289" cy="1242469"/>
          </a:xfrm>
          <a:prstGeom prst="rect">
            <a:avLst/>
          </a:prstGeom>
          <a:solidFill>
            <a:srgbClr val="165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1237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b="81200"/>
          <a:stretch/>
        </p:blipFill>
        <p:spPr>
          <a:xfrm>
            <a:off x="5413" y="0"/>
            <a:ext cx="12181173" cy="1289282"/>
          </a:xfrm>
          <a:prstGeom prst="rect">
            <a:avLst/>
          </a:prstGeom>
        </p:spPr>
      </p:pic>
      <p:sp>
        <p:nvSpPr>
          <p:cNvPr id="2" name="Title Placeholder 1"/>
          <p:cNvSpPr>
            <a:spLocks noGrp="1"/>
          </p:cNvSpPr>
          <p:nvPr>
            <p:ph type="title"/>
          </p:nvPr>
        </p:nvSpPr>
        <p:spPr>
          <a:xfrm>
            <a:off x="983673" y="365125"/>
            <a:ext cx="1037012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83672" y="1825625"/>
            <a:ext cx="1037012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44E386D-D596-43F8-8F7F-EC29E2E0A8B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7/1/2024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7DEDE4D-DC37-4180-B29E-77B367E2BC8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Rectángulo 13">
            <a:extLst>
              <a:ext uri="{FF2B5EF4-FFF2-40B4-BE49-F238E27FC236}">
                <a16:creationId xmlns:a16="http://schemas.microsoft.com/office/drawing/2014/main" id="{EED08FBB-0D26-660C-8D56-B5C5A8FC9320}"/>
              </a:ext>
            </a:extLst>
          </p:cNvPr>
          <p:cNvSpPr/>
          <p:nvPr userDrawn="1"/>
        </p:nvSpPr>
        <p:spPr>
          <a:xfrm rot="16200000">
            <a:off x="-2585132" y="3874414"/>
            <a:ext cx="5286378" cy="116114"/>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B60E4416-D348-68B9-DF36-9929926A1482}"/>
              </a:ext>
            </a:extLst>
          </p:cNvPr>
          <p:cNvSpPr/>
          <p:nvPr userDrawn="1"/>
        </p:nvSpPr>
        <p:spPr>
          <a:xfrm>
            <a:off x="0" y="6622473"/>
            <a:ext cx="12192000" cy="235527"/>
          </a:xfrm>
          <a:prstGeom prst="rect">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5726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048D8BA-3D11-4CBD-A465-58D56F0DC30F}"/>
              </a:ext>
            </a:extLst>
          </p:cNvPr>
          <p:cNvSpPr txBox="1"/>
          <p:nvPr/>
        </p:nvSpPr>
        <p:spPr>
          <a:xfrm>
            <a:off x="4795165" y="3581400"/>
            <a:ext cx="6649563" cy="1843582"/>
          </a:xfrm>
          <a:prstGeom prst="rect">
            <a:avLst/>
          </a:prstGeom>
          <a:noFill/>
        </p:spPr>
        <p:txBody>
          <a:bodyPr wrap="square" rtlCol="0">
            <a:spAutoFit/>
          </a:bodyPr>
          <a:lstStyle/>
          <a:p>
            <a:pPr lvl="0" algn="r" defTabSz="457200">
              <a:lnSpc>
                <a:spcPct val="150000"/>
              </a:lnSpc>
              <a:defRPr/>
            </a:pPr>
            <a:r>
              <a:rPr lang="es-MX" sz="4000" b="1" dirty="0">
                <a:solidFill>
                  <a:prstClr val="white"/>
                </a:solidFill>
              </a:rPr>
              <a:t>PRINCIPALES LINEAMIENTOS PARA ELABORAR EL ROF</a:t>
            </a:r>
          </a:p>
        </p:txBody>
      </p:sp>
      <p:sp>
        <p:nvSpPr>
          <p:cNvPr id="6" name="AutoShape 2">
            <a:extLst>
              <a:ext uri="{FF2B5EF4-FFF2-40B4-BE49-F238E27FC236}">
                <a16:creationId xmlns:a16="http://schemas.microsoft.com/office/drawing/2014/main" id="{362D2EB0-1437-46E8-9D22-8D3DDF8F5D4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B3E0C430-D649-8444-F001-5FADB54736CE}"/>
              </a:ext>
            </a:extLst>
          </p:cNvPr>
          <p:cNvSpPr txBox="1"/>
          <p:nvPr/>
        </p:nvSpPr>
        <p:spPr>
          <a:xfrm>
            <a:off x="168814" y="6416042"/>
            <a:ext cx="1128835" cy="369332"/>
          </a:xfrm>
          <a:prstGeom prst="rect">
            <a:avLst/>
          </a:prstGeom>
          <a:noFill/>
        </p:spPr>
        <p:txBody>
          <a:bodyPr wrap="none" rtlCol="0">
            <a:spAutoFit/>
          </a:bodyPr>
          <a:lstStyle/>
          <a:p>
            <a:r>
              <a:rPr lang="es-PE" dirty="0"/>
              <a:t>Julio 2024</a:t>
            </a:r>
          </a:p>
        </p:txBody>
      </p:sp>
      <p:pic>
        <p:nvPicPr>
          <p:cNvPr id="2" name="Imagen 1">
            <a:extLst>
              <a:ext uri="{FF2B5EF4-FFF2-40B4-BE49-F238E27FC236}">
                <a16:creationId xmlns:a16="http://schemas.microsoft.com/office/drawing/2014/main" id="{2050B1CF-2179-1235-5816-E715D656315F}"/>
              </a:ext>
            </a:extLst>
          </p:cNvPr>
          <p:cNvPicPr>
            <a:picLocks noChangeAspect="1"/>
          </p:cNvPicPr>
          <p:nvPr/>
        </p:nvPicPr>
        <p:blipFill>
          <a:blip r:embed="rId2"/>
          <a:stretch>
            <a:fillRect/>
          </a:stretch>
        </p:blipFill>
        <p:spPr>
          <a:xfrm>
            <a:off x="733231" y="506920"/>
            <a:ext cx="4528845" cy="926098"/>
          </a:xfrm>
          <a:prstGeom prst="rect">
            <a:avLst/>
          </a:prstGeom>
          <a:solidFill>
            <a:schemeClr val="bg1"/>
          </a:solidFill>
        </p:spPr>
      </p:pic>
      <p:pic>
        <p:nvPicPr>
          <p:cNvPr id="4" name="Imagen 3">
            <a:extLst>
              <a:ext uri="{FF2B5EF4-FFF2-40B4-BE49-F238E27FC236}">
                <a16:creationId xmlns:a16="http://schemas.microsoft.com/office/drawing/2014/main" id="{53F01820-B1CF-4A76-89B2-C106C46E020E}"/>
              </a:ext>
            </a:extLst>
          </p:cNvPr>
          <p:cNvPicPr>
            <a:picLocks noChangeAspect="1"/>
          </p:cNvPicPr>
          <p:nvPr/>
        </p:nvPicPr>
        <p:blipFill>
          <a:blip r:embed="rId3"/>
          <a:stretch>
            <a:fillRect/>
          </a:stretch>
        </p:blipFill>
        <p:spPr>
          <a:xfrm rot="422583">
            <a:off x="1458473" y="1877309"/>
            <a:ext cx="3078360" cy="4094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88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3">
            <a:extLst>
              <a:ext uri="{FF2B5EF4-FFF2-40B4-BE49-F238E27FC236}">
                <a16:creationId xmlns:a16="http://schemas.microsoft.com/office/drawing/2014/main" id="{CD1BA00F-600B-B6A9-D0CE-AA8CF4DE9D58}"/>
              </a:ext>
            </a:extLst>
          </p:cNvPr>
          <p:cNvSpPr txBox="1">
            <a:spLocks/>
          </p:cNvSpPr>
          <p:nvPr/>
        </p:nvSpPr>
        <p:spPr>
          <a:xfrm>
            <a:off x="223481" y="181144"/>
            <a:ext cx="10515600" cy="461665"/>
          </a:xfrm>
          <a:prstGeom prst="rect">
            <a:avLst/>
          </a:prstGeom>
          <a:noFill/>
        </p:spPr>
        <p:txBody>
          <a:bodyPr wrap="square">
            <a:spAutoFit/>
          </a:bodyPr>
          <a:lstStyle>
            <a:defPPr>
              <a:defRPr lang="es-PE"/>
            </a:defPPr>
            <a:lvl1pPr>
              <a:defRPr sz="2400" b="1">
                <a:solidFill>
                  <a:schemeClr val="bg1"/>
                </a:solidFill>
              </a:defRPr>
            </a:lvl1pPr>
          </a:lstStyle>
          <a:p>
            <a:r>
              <a:rPr lang="es-MX" dirty="0"/>
              <a:t>1. REGLAMENTO DE ORGANIZACIÓN Y FUNCIONES -ROF </a:t>
            </a:r>
            <a:endParaRPr lang="es-PE" dirty="0"/>
          </a:p>
        </p:txBody>
      </p:sp>
      <p:sp>
        <p:nvSpPr>
          <p:cNvPr id="4" name="CuadroTexto 3">
            <a:extLst>
              <a:ext uri="{FF2B5EF4-FFF2-40B4-BE49-F238E27FC236}">
                <a16:creationId xmlns:a16="http://schemas.microsoft.com/office/drawing/2014/main" id="{2AEF3623-3D93-4129-8078-F95F3605AF45}"/>
              </a:ext>
            </a:extLst>
          </p:cNvPr>
          <p:cNvSpPr txBox="1"/>
          <p:nvPr/>
        </p:nvSpPr>
        <p:spPr>
          <a:xfrm>
            <a:off x="929308" y="1123817"/>
            <a:ext cx="10333384" cy="4610365"/>
          </a:xfrm>
          <a:prstGeom prst="rect">
            <a:avLst/>
          </a:prstGeom>
          <a:noFill/>
        </p:spPr>
        <p:txBody>
          <a:bodyPr wrap="square">
            <a:spAutoFit/>
          </a:bodyPr>
          <a:lstStyle/>
          <a:p>
            <a:pPr algn="just">
              <a:lnSpc>
                <a:spcPct val="150000"/>
              </a:lnSpc>
            </a:pPr>
            <a:r>
              <a:rPr lang="es-MX" sz="2200" dirty="0"/>
              <a:t>El Reglamento de Organización y Funciones es el documento técnico normativo de gestión organizacional que formaliza la estructura orgánica de la entidad. Contiene:</a:t>
            </a:r>
          </a:p>
          <a:p>
            <a:pPr marL="285750" indent="-285750" algn="just">
              <a:lnSpc>
                <a:spcPct val="150000"/>
              </a:lnSpc>
              <a:buFont typeface="Arial" panose="020B0604020202020204" pitchFamily="34" charset="0"/>
              <a:buChar char="•"/>
            </a:pPr>
            <a:r>
              <a:rPr lang="es-MX" sz="2200" dirty="0"/>
              <a:t>Las competencias y funciones generales, que son aquellas que la ley o norma con rango de ley le asigna a la entidad, provienen de su ley de creación y normas sustantivas. </a:t>
            </a:r>
          </a:p>
          <a:p>
            <a:pPr marL="285750" indent="-285750" algn="just">
              <a:lnSpc>
                <a:spcPct val="150000"/>
              </a:lnSpc>
              <a:buFont typeface="Arial" panose="020B0604020202020204" pitchFamily="34" charset="0"/>
              <a:buChar char="•"/>
            </a:pPr>
            <a:r>
              <a:rPr lang="es-MX" sz="2200" dirty="0"/>
              <a:t>Las funciones específicas, que son aquellas que se derivan de las funciones generales de la entidad y que esta asigna entre sus unidades de organización. </a:t>
            </a:r>
          </a:p>
          <a:p>
            <a:pPr marL="285750" indent="-285750" algn="just">
              <a:lnSpc>
                <a:spcPct val="150000"/>
              </a:lnSpc>
              <a:buFont typeface="Arial" panose="020B0604020202020204" pitchFamily="34" charset="0"/>
              <a:buChar char="•"/>
            </a:pPr>
            <a:r>
              <a:rPr lang="es-MX" sz="2200" dirty="0"/>
              <a:t>El organigrama de la entidad, que es la representación gráfica de la estructura orgánica. </a:t>
            </a:r>
            <a:endParaRPr lang="es-PE" sz="2200" dirty="0"/>
          </a:p>
        </p:txBody>
      </p:sp>
    </p:spTree>
    <p:extLst>
      <p:ext uri="{BB962C8B-B14F-4D97-AF65-F5344CB8AC3E}">
        <p14:creationId xmlns:p14="http://schemas.microsoft.com/office/powerpoint/2010/main" val="30904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3">
            <a:extLst>
              <a:ext uri="{FF2B5EF4-FFF2-40B4-BE49-F238E27FC236}">
                <a16:creationId xmlns:a16="http://schemas.microsoft.com/office/drawing/2014/main" id="{CD1BA00F-600B-B6A9-D0CE-AA8CF4DE9D58}"/>
              </a:ext>
            </a:extLst>
          </p:cNvPr>
          <p:cNvSpPr txBox="1">
            <a:spLocks/>
          </p:cNvSpPr>
          <p:nvPr/>
        </p:nvSpPr>
        <p:spPr>
          <a:xfrm>
            <a:off x="223480" y="181144"/>
            <a:ext cx="11266155" cy="461665"/>
          </a:xfrm>
          <a:prstGeom prst="rect">
            <a:avLst/>
          </a:prstGeom>
          <a:noFill/>
        </p:spPr>
        <p:txBody>
          <a:bodyPr wrap="square">
            <a:spAutoFit/>
          </a:bodyPr>
          <a:lstStyle>
            <a:defPPr>
              <a:defRPr lang="es-PE"/>
            </a:defPPr>
            <a:lvl1pPr>
              <a:defRPr sz="2400" b="1">
                <a:solidFill>
                  <a:schemeClr val="bg1"/>
                </a:solidFill>
              </a:defRPr>
            </a:lvl1pPr>
          </a:lstStyle>
          <a:p>
            <a:r>
              <a:rPr lang="es-MX" dirty="0"/>
              <a:t>2. EL ROF COMO DOCUMENTO TÉCNICO NORMATIVO DE GESTIÓN ORGANIZACIONAL</a:t>
            </a:r>
          </a:p>
        </p:txBody>
      </p:sp>
      <p:sp>
        <p:nvSpPr>
          <p:cNvPr id="4" name="CuadroTexto 3">
            <a:extLst>
              <a:ext uri="{FF2B5EF4-FFF2-40B4-BE49-F238E27FC236}">
                <a16:creationId xmlns:a16="http://schemas.microsoft.com/office/drawing/2014/main" id="{2AEF3623-3D93-4129-8078-F95F3605AF45}"/>
              </a:ext>
            </a:extLst>
          </p:cNvPr>
          <p:cNvSpPr txBox="1"/>
          <p:nvPr/>
        </p:nvSpPr>
        <p:spPr>
          <a:xfrm>
            <a:off x="929308" y="1147035"/>
            <a:ext cx="10333384" cy="4102533"/>
          </a:xfrm>
          <a:prstGeom prst="rect">
            <a:avLst/>
          </a:prstGeom>
          <a:noFill/>
        </p:spPr>
        <p:txBody>
          <a:bodyPr wrap="square">
            <a:spAutoFit/>
          </a:bodyPr>
          <a:lstStyle/>
          <a:p>
            <a:pPr algn="just">
              <a:lnSpc>
                <a:spcPct val="150000"/>
              </a:lnSpc>
            </a:pPr>
            <a:r>
              <a:rPr lang="es-MX" sz="2200" dirty="0"/>
              <a:t>El ROF es un documento:</a:t>
            </a:r>
          </a:p>
          <a:p>
            <a:pPr marL="285750" indent="-285750" algn="just">
              <a:lnSpc>
                <a:spcPct val="150000"/>
              </a:lnSpc>
              <a:buFont typeface="Arial" panose="020B0604020202020204" pitchFamily="34" charset="0"/>
              <a:buChar char="•"/>
            </a:pPr>
            <a:r>
              <a:rPr lang="es-MX" sz="2200" dirty="0"/>
              <a:t>Técnico, pues es resultado de un diseño organizacional para definir la estructura orgánica más idónea para el cumplimiento de las funciones y logro de resultados.</a:t>
            </a:r>
          </a:p>
          <a:p>
            <a:pPr marL="285750" indent="-285750" algn="just">
              <a:lnSpc>
                <a:spcPct val="150000"/>
              </a:lnSpc>
              <a:buFont typeface="Arial" panose="020B0604020202020204" pitchFamily="34" charset="0"/>
              <a:buChar char="•"/>
            </a:pPr>
            <a:r>
              <a:rPr lang="es-MX" sz="2200" dirty="0"/>
              <a:t>Normativo, pues constituye una norma de carácter público y de obligatorio cumplimiento para la entidad.</a:t>
            </a:r>
          </a:p>
          <a:p>
            <a:pPr marL="285750" indent="-285750" algn="just">
              <a:lnSpc>
                <a:spcPct val="150000"/>
              </a:lnSpc>
              <a:buFont typeface="Arial" panose="020B0604020202020204" pitchFamily="34" charset="0"/>
              <a:buChar char="•"/>
            </a:pPr>
            <a:r>
              <a:rPr lang="es-MX" sz="2200" dirty="0"/>
              <a:t>De gestión organizacional, pues es una guía administrativa para la entidad y su personal sobre cómo se han asignado las funciones y responsabilidades al interior de la organización. </a:t>
            </a:r>
            <a:endParaRPr lang="es-PE" sz="2200" dirty="0"/>
          </a:p>
        </p:txBody>
      </p:sp>
    </p:spTree>
    <p:extLst>
      <p:ext uri="{BB962C8B-B14F-4D97-AF65-F5344CB8AC3E}">
        <p14:creationId xmlns:p14="http://schemas.microsoft.com/office/powerpoint/2010/main" val="342432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3">
            <a:extLst>
              <a:ext uri="{FF2B5EF4-FFF2-40B4-BE49-F238E27FC236}">
                <a16:creationId xmlns:a16="http://schemas.microsoft.com/office/drawing/2014/main" id="{CD1BA00F-600B-B6A9-D0CE-AA8CF4DE9D58}"/>
              </a:ext>
            </a:extLst>
          </p:cNvPr>
          <p:cNvSpPr txBox="1">
            <a:spLocks/>
          </p:cNvSpPr>
          <p:nvPr/>
        </p:nvSpPr>
        <p:spPr>
          <a:xfrm>
            <a:off x="223480" y="181144"/>
            <a:ext cx="11266155" cy="461665"/>
          </a:xfrm>
          <a:prstGeom prst="rect">
            <a:avLst/>
          </a:prstGeom>
          <a:noFill/>
        </p:spPr>
        <p:txBody>
          <a:bodyPr wrap="square">
            <a:spAutoFit/>
          </a:bodyPr>
          <a:lstStyle>
            <a:defPPr>
              <a:defRPr lang="es-PE"/>
            </a:defPPr>
            <a:lvl1pPr>
              <a:defRPr sz="2400" b="1">
                <a:solidFill>
                  <a:schemeClr val="bg1"/>
                </a:solidFill>
              </a:defRPr>
            </a:lvl1pPr>
          </a:lstStyle>
          <a:p>
            <a:r>
              <a:rPr lang="es-MX" dirty="0"/>
              <a:t>3. UTILIDAD DE UN ROF </a:t>
            </a:r>
          </a:p>
        </p:txBody>
      </p:sp>
      <p:sp>
        <p:nvSpPr>
          <p:cNvPr id="4" name="CuadroTexto 3">
            <a:extLst>
              <a:ext uri="{FF2B5EF4-FFF2-40B4-BE49-F238E27FC236}">
                <a16:creationId xmlns:a16="http://schemas.microsoft.com/office/drawing/2014/main" id="{2AEF3623-3D93-4129-8078-F95F3605AF45}"/>
              </a:ext>
            </a:extLst>
          </p:cNvPr>
          <p:cNvSpPr txBox="1"/>
          <p:nvPr/>
        </p:nvSpPr>
        <p:spPr>
          <a:xfrm>
            <a:off x="689865" y="974757"/>
            <a:ext cx="10333384" cy="4102533"/>
          </a:xfrm>
          <a:prstGeom prst="rect">
            <a:avLst/>
          </a:prstGeom>
          <a:noFill/>
        </p:spPr>
        <p:txBody>
          <a:bodyPr wrap="square">
            <a:spAutoFit/>
          </a:bodyPr>
          <a:lstStyle/>
          <a:p>
            <a:pPr algn="just">
              <a:lnSpc>
                <a:spcPct val="150000"/>
              </a:lnSpc>
            </a:pPr>
            <a:r>
              <a:rPr lang="es-MX" sz="2200" dirty="0"/>
              <a:t>El ROF es útil para:</a:t>
            </a:r>
          </a:p>
          <a:p>
            <a:pPr marL="342900" indent="-342900" algn="just">
              <a:lnSpc>
                <a:spcPct val="150000"/>
              </a:lnSpc>
              <a:buFont typeface="Arial" panose="020B0604020202020204" pitchFamily="34" charset="0"/>
              <a:buChar char="•"/>
            </a:pPr>
            <a:r>
              <a:rPr lang="es-MX" sz="2200" dirty="0"/>
              <a:t>La entidad, pues presenta una visión del conjunto de esta, sus unidades de organización y funciones, evitando duplicidades, así como se asegura que todas sus competencias y funciones han sido asignadas entre las unidades de organización que integran su estructura.</a:t>
            </a:r>
          </a:p>
          <a:p>
            <a:pPr marL="342900" indent="-342900" algn="just">
              <a:lnSpc>
                <a:spcPct val="150000"/>
              </a:lnSpc>
              <a:buFont typeface="Arial" panose="020B0604020202020204" pitchFamily="34" charset="0"/>
              <a:buChar char="•"/>
            </a:pPr>
            <a:r>
              <a:rPr lang="es-MX" sz="2200" dirty="0"/>
              <a:t>El personal de la entidad, pues orienta su labor hacia el cumplimiento de las funciones recogidas en el ROF, facilitando la integración del personal nuevo al contar con un documento que lo orienta sobre el quehacer de la entidad.</a:t>
            </a:r>
          </a:p>
        </p:txBody>
      </p:sp>
    </p:spTree>
    <p:extLst>
      <p:ext uri="{BB962C8B-B14F-4D97-AF65-F5344CB8AC3E}">
        <p14:creationId xmlns:p14="http://schemas.microsoft.com/office/powerpoint/2010/main" val="41715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3">
            <a:extLst>
              <a:ext uri="{FF2B5EF4-FFF2-40B4-BE49-F238E27FC236}">
                <a16:creationId xmlns:a16="http://schemas.microsoft.com/office/drawing/2014/main" id="{CD1BA00F-600B-B6A9-D0CE-AA8CF4DE9D58}"/>
              </a:ext>
            </a:extLst>
          </p:cNvPr>
          <p:cNvSpPr txBox="1">
            <a:spLocks/>
          </p:cNvSpPr>
          <p:nvPr/>
        </p:nvSpPr>
        <p:spPr>
          <a:xfrm>
            <a:off x="223480" y="181144"/>
            <a:ext cx="11266155" cy="461665"/>
          </a:xfrm>
          <a:prstGeom prst="rect">
            <a:avLst/>
          </a:prstGeom>
          <a:noFill/>
        </p:spPr>
        <p:txBody>
          <a:bodyPr wrap="square">
            <a:spAutoFit/>
          </a:bodyPr>
          <a:lstStyle>
            <a:defPPr>
              <a:defRPr lang="es-PE"/>
            </a:defPPr>
            <a:lvl1pPr>
              <a:defRPr sz="2400" b="1">
                <a:solidFill>
                  <a:schemeClr val="bg1"/>
                </a:solidFill>
              </a:defRPr>
            </a:lvl1pPr>
          </a:lstStyle>
          <a:p>
            <a:r>
              <a:rPr lang="es-MX" dirty="0"/>
              <a:t>3. UTILIDAD DE UN ROF </a:t>
            </a:r>
          </a:p>
        </p:txBody>
      </p:sp>
      <p:sp>
        <p:nvSpPr>
          <p:cNvPr id="4" name="CuadroTexto 3">
            <a:extLst>
              <a:ext uri="{FF2B5EF4-FFF2-40B4-BE49-F238E27FC236}">
                <a16:creationId xmlns:a16="http://schemas.microsoft.com/office/drawing/2014/main" id="{2AEF3623-3D93-4129-8078-F95F3605AF45}"/>
              </a:ext>
            </a:extLst>
          </p:cNvPr>
          <p:cNvSpPr txBox="1"/>
          <p:nvPr/>
        </p:nvSpPr>
        <p:spPr>
          <a:xfrm>
            <a:off x="689865" y="1438583"/>
            <a:ext cx="10333384" cy="410253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s-MX" sz="2200" dirty="0"/>
              <a:t>Otras entidades públicas, pues al delimitar los campos de actuación de las entidades públicas, contribuye a una mejor coordinación entre éstas (“con quién coordino” y “sobre qué materias”).</a:t>
            </a:r>
          </a:p>
          <a:p>
            <a:pPr marL="342900" indent="-342900" algn="just">
              <a:lnSpc>
                <a:spcPct val="150000"/>
              </a:lnSpc>
              <a:buFont typeface="Arial" panose="020B0604020202020204" pitchFamily="34" charset="0"/>
              <a:buChar char="•"/>
            </a:pPr>
            <a:r>
              <a:rPr lang="es-MX" sz="2200" dirty="0"/>
              <a:t>Quienes ejercen control sobre la entidad, pues facilita la identificación de las unidades de organización responsables del cumplimiento de las funciones encomendadas a la entidad.</a:t>
            </a:r>
          </a:p>
          <a:p>
            <a:pPr marL="342900" indent="-342900" algn="just">
              <a:lnSpc>
                <a:spcPct val="150000"/>
              </a:lnSpc>
              <a:buFont typeface="Arial" panose="020B0604020202020204" pitchFamily="34" charset="0"/>
              <a:buChar char="•"/>
            </a:pPr>
            <a:r>
              <a:rPr lang="es-MX" sz="2200" dirty="0"/>
              <a:t>Las personas, pues cuentan con un documento de acceso público acerca de cómo se organiza una entidad pública.</a:t>
            </a:r>
            <a:endParaRPr lang="es-PE" sz="2200" dirty="0"/>
          </a:p>
        </p:txBody>
      </p:sp>
    </p:spTree>
    <p:extLst>
      <p:ext uri="{BB962C8B-B14F-4D97-AF65-F5344CB8AC3E}">
        <p14:creationId xmlns:p14="http://schemas.microsoft.com/office/powerpoint/2010/main" val="26016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6710460-A49A-4F85-9359-059CE04B2CE7}"/>
              </a:ext>
            </a:extLst>
          </p:cNvPr>
          <p:cNvPicPr>
            <a:picLocks noChangeAspect="1"/>
          </p:cNvPicPr>
          <p:nvPr/>
        </p:nvPicPr>
        <p:blipFill>
          <a:blip r:embed="rId2"/>
          <a:stretch>
            <a:fillRect/>
          </a:stretch>
        </p:blipFill>
        <p:spPr>
          <a:xfrm>
            <a:off x="2546904" y="796430"/>
            <a:ext cx="7098191" cy="5720370"/>
          </a:xfrm>
          <a:prstGeom prst="rect">
            <a:avLst/>
          </a:prstGeom>
        </p:spPr>
      </p:pic>
      <p:sp>
        <p:nvSpPr>
          <p:cNvPr id="4" name="Título 3">
            <a:extLst>
              <a:ext uri="{FF2B5EF4-FFF2-40B4-BE49-F238E27FC236}">
                <a16:creationId xmlns:a16="http://schemas.microsoft.com/office/drawing/2014/main" id="{4E5E6FC1-59AB-423C-8CDA-18B88EFCD7D3}"/>
              </a:ext>
            </a:extLst>
          </p:cNvPr>
          <p:cNvSpPr txBox="1">
            <a:spLocks/>
          </p:cNvSpPr>
          <p:nvPr/>
        </p:nvSpPr>
        <p:spPr>
          <a:xfrm>
            <a:off x="223480" y="181144"/>
            <a:ext cx="11266155" cy="461665"/>
          </a:xfrm>
          <a:prstGeom prst="rect">
            <a:avLst/>
          </a:prstGeom>
          <a:noFill/>
        </p:spPr>
        <p:txBody>
          <a:bodyPr wrap="square">
            <a:spAutoFit/>
          </a:bodyPr>
          <a:lstStyle>
            <a:defPPr>
              <a:defRPr lang="es-PE"/>
            </a:defPPr>
            <a:lvl1pPr>
              <a:defRPr sz="2400" b="1">
                <a:solidFill>
                  <a:schemeClr val="bg1"/>
                </a:solidFill>
              </a:defRPr>
            </a:lvl1pPr>
          </a:lstStyle>
          <a:p>
            <a:r>
              <a:rPr lang="es-MX" dirty="0"/>
              <a:t>4. ROF Y SU RELACIONAMIENTO CON EL PEI Y EL TUPA</a:t>
            </a:r>
          </a:p>
        </p:txBody>
      </p:sp>
    </p:spTree>
    <p:extLst>
      <p:ext uri="{BB962C8B-B14F-4D97-AF65-F5344CB8AC3E}">
        <p14:creationId xmlns:p14="http://schemas.microsoft.com/office/powerpoint/2010/main" val="413664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7F35A52A-8B19-6C73-C419-8EB3816321FA}"/>
              </a:ext>
            </a:extLst>
          </p:cNvPr>
          <p:cNvSpPr txBox="1"/>
          <p:nvPr/>
        </p:nvSpPr>
        <p:spPr>
          <a:xfrm>
            <a:off x="1453101" y="2757149"/>
            <a:ext cx="9285797" cy="671851"/>
          </a:xfrm>
          <a:prstGeom prst="rect">
            <a:avLst/>
          </a:prstGeom>
          <a:noFill/>
        </p:spPr>
        <p:txBody>
          <a:bodyPr wrap="square" rtlCol="0">
            <a:spAutoFit/>
          </a:bodyPr>
          <a:lstStyle/>
          <a:p>
            <a:pPr lvl="0" algn="ctr" defTabSz="457200">
              <a:lnSpc>
                <a:spcPct val="150000"/>
              </a:lnSpc>
              <a:defRPr/>
            </a:pPr>
            <a:r>
              <a:rPr lang="es-PE" sz="2800" b="1" dirty="0">
                <a:solidFill>
                  <a:schemeClr val="bg1"/>
                </a:solidFill>
              </a:rPr>
              <a:t>“</a:t>
            </a:r>
            <a:r>
              <a:rPr lang="es-MX" sz="2800" b="1" dirty="0">
                <a:solidFill>
                  <a:prstClr val="white"/>
                </a:solidFill>
              </a:rPr>
              <a:t>PRINCIPALES LINEAMIENTOS PARA ELABORAR EL ROF</a:t>
            </a:r>
            <a:r>
              <a:rPr lang="es-PE" sz="2800" b="1" dirty="0">
                <a:solidFill>
                  <a:prstClr val="white"/>
                </a:solidFill>
              </a:rPr>
              <a:t>”</a:t>
            </a:r>
            <a:endParaRPr lang="es-PE" sz="2800" b="1" dirty="0">
              <a:solidFill>
                <a:schemeClr val="bg1"/>
              </a:solidFill>
            </a:endParaRPr>
          </a:p>
        </p:txBody>
      </p:sp>
      <p:sp>
        <p:nvSpPr>
          <p:cNvPr id="15" name="CuadroTexto 14">
            <a:extLst>
              <a:ext uri="{FF2B5EF4-FFF2-40B4-BE49-F238E27FC236}">
                <a16:creationId xmlns:a16="http://schemas.microsoft.com/office/drawing/2014/main" id="{1CFC69BC-1E45-DEA2-A156-50A742249FA8}"/>
              </a:ext>
            </a:extLst>
          </p:cNvPr>
          <p:cNvSpPr txBox="1"/>
          <p:nvPr/>
        </p:nvSpPr>
        <p:spPr>
          <a:xfrm>
            <a:off x="7915934" y="4882539"/>
            <a:ext cx="4027538" cy="837473"/>
          </a:xfrm>
          <a:prstGeom prst="rect">
            <a:avLst/>
          </a:prstGeom>
          <a:noFill/>
        </p:spPr>
        <p:txBody>
          <a:bodyPr wrap="square" rtlCol="0">
            <a:spAutoFit/>
          </a:bodyPr>
          <a:lstStyle/>
          <a:p>
            <a:pPr algn="ctr">
              <a:lnSpc>
                <a:spcPct val="150000"/>
              </a:lnSpc>
            </a:pPr>
            <a:r>
              <a:rPr lang="es-PE" sz="3600" b="1" i="1" dirty="0">
                <a:solidFill>
                  <a:schemeClr val="bg1"/>
                </a:solidFill>
              </a:rPr>
              <a:t>Muchas Gracias</a:t>
            </a:r>
          </a:p>
        </p:txBody>
      </p:sp>
      <p:pic>
        <p:nvPicPr>
          <p:cNvPr id="4" name="Imagen 3">
            <a:extLst>
              <a:ext uri="{FF2B5EF4-FFF2-40B4-BE49-F238E27FC236}">
                <a16:creationId xmlns:a16="http://schemas.microsoft.com/office/drawing/2014/main" id="{56FCC8A6-38D4-02B1-F965-DFA1E6D1644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9" b="97207" l="5167" r="96167">
                        <a14:foregroundMark x1="28000" y1="12570" x2="9333" y2="38966"/>
                        <a14:foregroundMark x1="24833" y1="27514" x2="21500" y2="63408"/>
                        <a14:foregroundMark x1="40167" y1="13827" x2="20667" y2="41760"/>
                        <a14:foregroundMark x1="39333" y1="29469" x2="43500" y2="67598"/>
                        <a14:foregroundMark x1="67667" y1="18017" x2="56333" y2="65782"/>
                        <a14:foregroundMark x1="56333" y1="65782" x2="54833" y2="66899"/>
                        <a14:foregroundMark x1="83167" y1="47905" x2="71833" y2="72346"/>
                        <a14:foregroundMark x1="45833" y1="68855" x2="46667" y2="89246"/>
                        <a14:foregroundMark x1="58833" y1="42458" x2="52333" y2="64804"/>
                        <a14:foregroundMark x1="46667" y1="73603" x2="58000" y2="92039"/>
                        <a14:foregroundMark x1="36167" y1="66201" x2="49833" y2="89246"/>
                        <a14:foregroundMark x1="73500" y1="80447" x2="37667" y2="93436"/>
                        <a14:foregroundMark x1="9333" y1="49860" x2="28000" y2="85754"/>
                        <a14:foregroundMark x1="28000" y1="85754" x2="33667" y2="88547"/>
                        <a14:foregroundMark x1="5333" y1="79749" x2="19833" y2="88547"/>
                        <a14:foregroundMark x1="79833" y1="90642" x2="54000" y2="97486"/>
                        <a14:foregroundMark x1="42667" y1="50559" x2="45000" y2="79050"/>
                        <a14:foregroundMark x1="32833" y1="51955" x2="36167" y2="62849"/>
                        <a14:foregroundMark x1="50667" y1="75698" x2="61333" y2="65503"/>
                        <a14:foregroundMark x1="61333" y1="51257" x2="43500" y2="51257"/>
                        <a14:foregroundMark x1="67667" y1="59358" x2="67667" y2="59358"/>
                        <a14:foregroundMark x1="63667" y1="65503" x2="53167" y2="75698"/>
                        <a14:foregroundMark x1="60500" y1="64804" x2="71000" y2="36313"/>
                        <a14:foregroundMark x1="66167" y1="43156" x2="60500" y2="65503"/>
                        <a14:foregroundMark x1="76667" y1="24721" x2="83167" y2="42458"/>
                        <a14:foregroundMark x1="87167" y1="51955" x2="75000" y2="79050"/>
                        <a14:foregroundMark x1="92833" y1="80447" x2="96167" y2="79749"/>
                        <a14:foregroundMark x1="43500" y1="13268" x2="21500" y2="45112"/>
                        <a14:foregroundMark x1="51500" y1="22067" x2="40167" y2="48464"/>
                        <a14:foregroundMark x1="51500" y1="40363" x2="44167" y2="47207"/>
                        <a14:foregroundMark x1="33667" y1="18017" x2="15833" y2="60056"/>
                        <a14:foregroundMark x1="15833" y1="60056" x2="15833" y2="60056"/>
                        <a14:foregroundMark x1="24833" y1="15922" x2="72333" y2="23184"/>
                        <a14:foregroundMark x1="72333" y1="23184" x2="73500" y2="26816"/>
                        <a14:foregroundMark x1="67000" y1="25419" x2="47500" y2="5726"/>
                        <a14:foregroundMark x1="41833" y1="5028" x2="44167" y2="17318"/>
                        <a14:foregroundMark x1="30500" y1="27514" x2="14167" y2="61453"/>
                        <a14:foregroundMark x1="15833" y1="28771" x2="19833" y2="54609"/>
                        <a14:foregroundMark x1="52333" y1="57402" x2="47500" y2="75000"/>
                        <a14:foregroundMark x1="35333" y1="38966" x2="29667" y2="57402"/>
                        <a14:foregroundMark x1="25667" y1="43156" x2="25667" y2="56704"/>
                        <a14:foregroundMark x1="53167" y1="75000" x2="45833" y2="81145"/>
                        <a14:foregroundMark x1="37000" y1="81145" x2="54833" y2="92039"/>
                        <a14:foregroundMark x1="71833" y1="30866" x2="71833" y2="30866"/>
                        <a14:foregroundMark x1="42667" y1="17318" x2="46667" y2="14525"/>
                        <a14:foregroundMark x1="58000" y1="11872" x2="75000" y2="19972"/>
                        <a14:foregroundMark x1="69333" y1="11872" x2="45833" y2="20670"/>
                        <a14:foregroundMark x1="42667" y1="16620" x2="50667" y2="20670"/>
                        <a14:foregroundMark x1="46667" y1="12570" x2="46667" y2="18017"/>
                        <a14:foregroundMark x1="80667" y1="66201" x2="67000" y2="75698"/>
                        <a14:foregroundMark x1="75833" y1="61453" x2="54833" y2="77095"/>
                        <a14:foregroundMark x1="71000" y1="51955" x2="67667" y2="67598"/>
                        <a14:foregroundMark x1="70167" y1="66899" x2="54833" y2="82542"/>
                        <a14:foregroundMark x1="35333" y1="73603" x2="41833" y2="80447"/>
                        <a14:foregroundMark x1="24000" y1="77095" x2="33667" y2="79050"/>
                        <a14:foregroundMark x1="32833" y1="86592" x2="41833" y2="90642"/>
                        <a14:foregroundMark x1="68500" y1="87291" x2="58833" y2="87989"/>
                        <a14:foregroundMark x1="49167" y1="3631" x2="50667" y2="3631"/>
                        <a14:foregroundMark x1="45667" y1="697" x2="45667" y2="279"/>
                        <a14:backgroundMark x1="45667" y1="1117" x2="45167" y2="1676"/>
                        <a14:backgroundMark x1="42000" y1="419" x2="41167" y2="1117"/>
                        <a14:backgroundMark x1="45667" y1="698" x2="47333" y2="140"/>
                        <a14:backgroundMark x1="53000" y1="419" x2="53167" y2="1257"/>
                        <a14:backgroundMark x1="49167" y1="978" x2="48833" y2="1536"/>
                      </a14:backgroundRemoval>
                    </a14:imgEffect>
                  </a14:imgLayer>
                </a14:imgProps>
              </a:ext>
            </a:extLst>
          </a:blip>
          <a:stretch>
            <a:fillRect/>
          </a:stretch>
        </p:blipFill>
        <p:spPr>
          <a:xfrm>
            <a:off x="548050" y="396265"/>
            <a:ext cx="1810885" cy="2160988"/>
          </a:xfrm>
          <a:prstGeom prst="rect">
            <a:avLst/>
          </a:prstGeom>
        </p:spPr>
      </p:pic>
      <p:sp>
        <p:nvSpPr>
          <p:cNvPr id="5" name="CuadroTexto 4">
            <a:extLst>
              <a:ext uri="{FF2B5EF4-FFF2-40B4-BE49-F238E27FC236}">
                <a16:creationId xmlns:a16="http://schemas.microsoft.com/office/drawing/2014/main" id="{C8EA4EC9-B5EB-8E85-4C27-09C8254AD3C3}"/>
              </a:ext>
            </a:extLst>
          </p:cNvPr>
          <p:cNvSpPr txBox="1"/>
          <p:nvPr/>
        </p:nvSpPr>
        <p:spPr>
          <a:xfrm>
            <a:off x="168814" y="6416042"/>
            <a:ext cx="1128835" cy="369332"/>
          </a:xfrm>
          <a:prstGeom prst="rect">
            <a:avLst/>
          </a:prstGeom>
          <a:noFill/>
        </p:spPr>
        <p:txBody>
          <a:bodyPr wrap="none" rtlCol="0">
            <a:spAutoFit/>
          </a:bodyPr>
          <a:lstStyle/>
          <a:p>
            <a:r>
              <a:rPr lang="es-PE" dirty="0"/>
              <a:t>Julio 2024</a:t>
            </a:r>
          </a:p>
        </p:txBody>
      </p:sp>
    </p:spTree>
    <p:extLst>
      <p:ext uri="{BB962C8B-B14F-4D97-AF65-F5344CB8AC3E}">
        <p14:creationId xmlns:p14="http://schemas.microsoft.com/office/powerpoint/2010/main" val="31749550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2710</TotalTime>
  <Words>952</Words>
  <Application>Microsoft Office PowerPoint</Application>
  <PresentationFormat>Panorámica</PresentationFormat>
  <Paragraphs>64</Paragraphs>
  <Slides>7</Slides>
  <Notes>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7</vt:i4>
      </vt:variant>
    </vt:vector>
  </HeadingPairs>
  <TitlesOfParts>
    <vt:vector size="13" baseType="lpstr">
      <vt:lpstr>Arial</vt:lpstr>
      <vt:lpstr>Calibri</vt:lpstr>
      <vt:lpstr>Calibri Light</vt:lpstr>
      <vt:lpstr>Segoe UI</vt:lpstr>
      <vt:lpstr>1_Office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Angie Rojas Alcantara</dc:creator>
  <cp:lastModifiedBy>PC01</cp:lastModifiedBy>
  <cp:revision>40</cp:revision>
  <dcterms:created xsi:type="dcterms:W3CDTF">2023-01-27T17:18:31Z</dcterms:created>
  <dcterms:modified xsi:type="dcterms:W3CDTF">2024-07-02T00:04:35Z</dcterms:modified>
</cp:coreProperties>
</file>