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45"/>
  </p:notesMasterIdLst>
  <p:sldIdLst>
    <p:sldId id="1526" r:id="rId3"/>
    <p:sldId id="1697" r:id="rId4"/>
    <p:sldId id="1666" r:id="rId5"/>
    <p:sldId id="1686" r:id="rId6"/>
    <p:sldId id="1663" r:id="rId7"/>
    <p:sldId id="1654" r:id="rId8"/>
    <p:sldId id="1674" r:id="rId9"/>
    <p:sldId id="1680" r:id="rId10"/>
    <p:sldId id="1683" r:id="rId11"/>
    <p:sldId id="1596" r:id="rId12"/>
    <p:sldId id="1687" r:id="rId13"/>
    <p:sldId id="1597" r:id="rId14"/>
    <p:sldId id="1693" r:id="rId15"/>
    <p:sldId id="1598" r:id="rId16"/>
    <p:sldId id="1277" r:id="rId17"/>
    <p:sldId id="1273" r:id="rId18"/>
    <p:sldId id="1661" r:id="rId19"/>
    <p:sldId id="1659" r:id="rId20"/>
    <p:sldId id="1660" r:id="rId21"/>
    <p:sldId id="1670" r:id="rId22"/>
    <p:sldId id="1676" r:id="rId23"/>
    <p:sldId id="1662" r:id="rId24"/>
    <p:sldId id="1594" r:id="rId25"/>
    <p:sldId id="1665" r:id="rId26"/>
    <p:sldId id="1690" r:id="rId27"/>
    <p:sldId id="1681" r:id="rId28"/>
    <p:sldId id="1667" r:id="rId29"/>
    <p:sldId id="1685" r:id="rId30"/>
    <p:sldId id="1668" r:id="rId31"/>
    <p:sldId id="1692" r:id="rId32"/>
    <p:sldId id="1280" r:id="rId33"/>
    <p:sldId id="1286" r:id="rId34"/>
    <p:sldId id="1285" r:id="rId35"/>
    <p:sldId id="1281" r:id="rId36"/>
    <p:sldId id="1677" r:id="rId37"/>
    <p:sldId id="1572" r:id="rId38"/>
    <p:sldId id="1573" r:id="rId39"/>
    <p:sldId id="1588" r:id="rId40"/>
    <p:sldId id="1590" r:id="rId41"/>
    <p:sldId id="1694" r:id="rId42"/>
    <p:sldId id="1695" r:id="rId43"/>
    <p:sldId id="1696" r:id="rId4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8234"/>
    <a:srgbClr val="E6E6E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>
        <p:scale>
          <a:sx n="70" d="100"/>
          <a:sy n="70" d="100"/>
        </p:scale>
        <p:origin x="400" y="-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54F71A-EF4F-45DD-8054-D9D21EF93CB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E30814-7C22-4F16-93D9-5BA45DE9F389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1.-</a:t>
          </a:r>
          <a:r>
            <a:rPr lang="en-US" dirty="0">
              <a:solidFill>
                <a:schemeClr val="bg1"/>
              </a:solidFill>
            </a:rPr>
            <a:t>Presentar </a:t>
          </a:r>
          <a:r>
            <a:rPr lang="en-US" dirty="0" err="1">
              <a:solidFill>
                <a:schemeClr val="bg1"/>
              </a:solidFill>
            </a:rPr>
            <a:t>resumen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en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Induccion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Docente</a:t>
          </a:r>
          <a:r>
            <a:rPr lang="en-US" b="1" dirty="0">
              <a:solidFill>
                <a:schemeClr val="bg1"/>
              </a:solidFill>
            </a:rPr>
            <a:t>	</a:t>
          </a:r>
          <a:endParaRPr lang="en-US" dirty="0">
            <a:solidFill>
              <a:schemeClr val="bg1"/>
            </a:solidFill>
          </a:endParaRPr>
        </a:p>
      </dgm:t>
    </dgm:pt>
    <dgm:pt modelId="{5140EBBB-8F5F-4C24-B869-37A093C65482}" type="parTrans" cxnId="{90961C17-C8C4-4B39-8B1C-B1858B3424C0}">
      <dgm:prSet/>
      <dgm:spPr/>
      <dgm:t>
        <a:bodyPr/>
        <a:lstStyle/>
        <a:p>
          <a:endParaRPr lang="en-US"/>
        </a:p>
      </dgm:t>
    </dgm:pt>
    <dgm:pt modelId="{2441AA4F-3D31-45F0-9465-7919E10F0621}" type="sibTrans" cxnId="{90961C17-C8C4-4B39-8B1C-B1858B3424C0}">
      <dgm:prSet/>
      <dgm:spPr/>
      <dgm:t>
        <a:bodyPr/>
        <a:lstStyle/>
        <a:p>
          <a:endParaRPr lang="en-US"/>
        </a:p>
      </dgm:t>
    </dgm:pt>
    <dgm:pt modelId="{77D01597-AD7B-450D-B822-2346C8D7BFE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2.-Registrar </a:t>
          </a:r>
          <a:r>
            <a:rPr lang="en-US" dirty="0" err="1">
              <a:solidFill>
                <a:schemeClr val="bg1"/>
              </a:solidFill>
            </a:rPr>
            <a:t>docentes-cursos</a:t>
          </a:r>
          <a:r>
            <a:rPr lang="en-US" dirty="0">
              <a:solidFill>
                <a:schemeClr val="bg1"/>
              </a:solidFill>
            </a:rPr>
            <a:t>: </a:t>
          </a:r>
          <a:r>
            <a:rPr lang="en-US" dirty="0" err="1">
              <a:solidFill>
                <a:schemeClr val="bg1"/>
              </a:solidFill>
            </a:rPr>
            <a:t>voluntarios</a:t>
          </a:r>
          <a:endParaRPr lang="en-US" dirty="0">
            <a:solidFill>
              <a:schemeClr val="bg1"/>
            </a:solidFill>
          </a:endParaRPr>
        </a:p>
      </dgm:t>
    </dgm:pt>
    <dgm:pt modelId="{ECC0F6AC-14DA-4155-9A8F-4081EDFA90D0}" type="parTrans" cxnId="{B0D6E3BE-1693-464F-B836-28F45B5F290C}">
      <dgm:prSet/>
      <dgm:spPr/>
      <dgm:t>
        <a:bodyPr/>
        <a:lstStyle/>
        <a:p>
          <a:endParaRPr lang="en-US"/>
        </a:p>
      </dgm:t>
    </dgm:pt>
    <dgm:pt modelId="{BE1BC388-2B06-4E61-9611-69F2C28D82A5}" type="sibTrans" cxnId="{B0D6E3BE-1693-464F-B836-28F45B5F290C}">
      <dgm:prSet/>
      <dgm:spPr/>
      <dgm:t>
        <a:bodyPr/>
        <a:lstStyle/>
        <a:p>
          <a:endParaRPr lang="en-US"/>
        </a:p>
      </dgm:t>
    </dgm:pt>
    <dgm:pt modelId="{9E40A9B4-062B-4681-A462-F34E97A35BAA}">
      <dgm:prSet phldrT="[Text]"/>
      <dgm:spPr>
        <a:solidFill>
          <a:schemeClr val="accent2"/>
        </a:solidFill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3.-Capacitacion a </a:t>
          </a:r>
          <a:r>
            <a:rPr lang="en-US" b="0" dirty="0" err="1">
              <a:solidFill>
                <a:schemeClr val="bg1"/>
              </a:solidFill>
            </a:rPr>
            <a:t>docentes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Voluntarios</a:t>
          </a:r>
          <a:r>
            <a:rPr lang="en-US" b="0" dirty="0">
              <a:solidFill>
                <a:schemeClr val="bg1"/>
              </a:solidFill>
            </a:rPr>
            <a:t>.</a:t>
          </a:r>
        </a:p>
      </dgm:t>
    </dgm:pt>
    <dgm:pt modelId="{4BC16BBC-22E3-40B9-AB02-F50939A19D47}" type="parTrans" cxnId="{191658F6-C6CD-45E5-8C71-1324A34781D4}">
      <dgm:prSet/>
      <dgm:spPr/>
      <dgm:t>
        <a:bodyPr/>
        <a:lstStyle/>
        <a:p>
          <a:endParaRPr lang="en-US"/>
        </a:p>
      </dgm:t>
    </dgm:pt>
    <dgm:pt modelId="{B7BDBB4D-135A-471B-BFBE-AFB7A561DF1B}" type="sibTrans" cxnId="{191658F6-C6CD-45E5-8C71-1324A34781D4}">
      <dgm:prSet/>
      <dgm:spPr/>
      <dgm:t>
        <a:bodyPr/>
        <a:lstStyle/>
        <a:p>
          <a:endParaRPr lang="en-US"/>
        </a:p>
      </dgm:t>
    </dgm:pt>
    <dgm:pt modelId="{381E2F17-A887-4586-B823-29EE1C71F87B}">
      <dgm:prSet phldrT="[Text]"/>
      <dgm:spPr>
        <a:solidFill>
          <a:schemeClr val="accent3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50000"/>
                </a:schemeClr>
              </a:solidFill>
            </a:rPr>
            <a:t>4.-Configurar </a:t>
          </a:r>
          <a:r>
            <a:rPr lang="en-US" b="1" dirty="0" err="1">
              <a:solidFill>
                <a:schemeClr val="tx1">
                  <a:lumMod val="50000"/>
                </a:schemeClr>
              </a:solidFill>
            </a:rPr>
            <a:t>servidor</a:t>
          </a:r>
          <a:r>
            <a:rPr lang="en-US" b="1" dirty="0">
              <a:solidFill>
                <a:schemeClr val="tx1">
                  <a:lumMod val="50000"/>
                </a:schemeClr>
              </a:solidFill>
            </a:rPr>
            <a:t>: </a:t>
          </a:r>
          <a:r>
            <a:rPr lang="en-US" b="1" dirty="0" err="1">
              <a:solidFill>
                <a:schemeClr val="tx1">
                  <a:lumMod val="50000"/>
                </a:schemeClr>
              </a:solidFill>
            </a:rPr>
            <a:t>Cursos-alumnos</a:t>
          </a:r>
          <a:endParaRPr lang="en-US" dirty="0"/>
        </a:p>
      </dgm:t>
    </dgm:pt>
    <dgm:pt modelId="{251B76CF-669C-4C4F-86DF-AEE9BBD81861}" type="parTrans" cxnId="{3E0F38F9-E0D8-4A4A-AEC6-E08A74E949F1}">
      <dgm:prSet/>
      <dgm:spPr/>
      <dgm:t>
        <a:bodyPr/>
        <a:lstStyle/>
        <a:p>
          <a:endParaRPr lang="en-US"/>
        </a:p>
      </dgm:t>
    </dgm:pt>
    <dgm:pt modelId="{01E1779F-72F8-475D-B41B-6DC3BB026174}" type="sibTrans" cxnId="{3E0F38F9-E0D8-4A4A-AEC6-E08A74E949F1}">
      <dgm:prSet/>
      <dgm:spPr/>
      <dgm:t>
        <a:bodyPr/>
        <a:lstStyle/>
        <a:p>
          <a:endParaRPr lang="en-US"/>
        </a:p>
      </dgm:t>
    </dgm:pt>
    <dgm:pt modelId="{8F12F189-9BDB-42A9-8E2A-CF7DBFC35100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50000"/>
                </a:schemeClr>
              </a:solidFill>
            </a:rPr>
            <a:t>5.-Aplicar a </a:t>
          </a:r>
          <a:r>
            <a:rPr lang="en-US" b="1" dirty="0" err="1">
              <a:solidFill>
                <a:schemeClr val="tx1">
                  <a:lumMod val="50000"/>
                </a:schemeClr>
              </a:solidFill>
            </a:rPr>
            <a:t>nivel</a:t>
          </a:r>
          <a:r>
            <a:rPr lang="en-US" b="1" dirty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tx1">
                  <a:lumMod val="50000"/>
                </a:schemeClr>
              </a:solidFill>
            </a:rPr>
            <a:t>piloto</a:t>
          </a:r>
          <a:r>
            <a:rPr lang="en-US" b="1" dirty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tx1">
                  <a:lumMod val="50000"/>
                </a:schemeClr>
              </a:solidFill>
            </a:rPr>
            <a:t>Semestre</a:t>
          </a:r>
          <a:r>
            <a:rPr lang="en-US" b="1" dirty="0">
              <a:solidFill>
                <a:schemeClr val="tx1">
                  <a:lumMod val="50000"/>
                </a:schemeClr>
              </a:solidFill>
            </a:rPr>
            <a:t>; 2024-1</a:t>
          </a:r>
          <a:endParaRPr lang="en-US" dirty="0"/>
        </a:p>
      </dgm:t>
    </dgm:pt>
    <dgm:pt modelId="{2BD3A4A8-261C-430E-B36D-3AE78896A1DD}" type="parTrans" cxnId="{D441EB6D-8718-4E46-852F-A4A5405B6715}">
      <dgm:prSet/>
      <dgm:spPr/>
      <dgm:t>
        <a:bodyPr/>
        <a:lstStyle/>
        <a:p>
          <a:endParaRPr lang="en-US"/>
        </a:p>
      </dgm:t>
    </dgm:pt>
    <dgm:pt modelId="{BC835F19-65CD-4FF3-8EAC-766ADE441A05}" type="sibTrans" cxnId="{D441EB6D-8718-4E46-852F-A4A5405B6715}">
      <dgm:prSet/>
      <dgm:spPr/>
      <dgm:t>
        <a:bodyPr/>
        <a:lstStyle/>
        <a:p>
          <a:endParaRPr lang="en-US"/>
        </a:p>
      </dgm:t>
    </dgm:pt>
    <dgm:pt modelId="{EAA22332-D696-4EDE-9969-029339040445}">
      <dgm:prSet/>
      <dgm:spPr/>
      <dgm:t>
        <a:bodyPr/>
        <a:lstStyle/>
        <a:p>
          <a:r>
            <a:rPr lang="es-PE" dirty="0"/>
            <a:t>6.-Evaluar resultados: Agosto 2024</a:t>
          </a:r>
        </a:p>
      </dgm:t>
    </dgm:pt>
    <dgm:pt modelId="{741E0B76-ADC0-4292-9FC7-843F9DF07A02}" type="parTrans" cxnId="{F772F683-0C21-45ED-BB8E-75D2F524DED9}">
      <dgm:prSet/>
      <dgm:spPr/>
      <dgm:t>
        <a:bodyPr/>
        <a:lstStyle/>
        <a:p>
          <a:endParaRPr lang="es-PE"/>
        </a:p>
      </dgm:t>
    </dgm:pt>
    <dgm:pt modelId="{2BB5C0BC-1F75-44A0-BE62-09B2F7063418}" type="sibTrans" cxnId="{F772F683-0C21-45ED-BB8E-75D2F524DED9}">
      <dgm:prSet/>
      <dgm:spPr/>
      <dgm:t>
        <a:bodyPr/>
        <a:lstStyle/>
        <a:p>
          <a:endParaRPr lang="es-PE"/>
        </a:p>
      </dgm:t>
    </dgm:pt>
    <dgm:pt modelId="{A8740188-BFD2-43C8-BE61-E74873F6C535}" type="pres">
      <dgm:prSet presAssocID="{4954F71A-EF4F-45DD-8054-D9D21EF93CB2}" presName="Name0" presStyleCnt="0">
        <dgm:presLayoutVars>
          <dgm:chMax val="7"/>
          <dgm:chPref val="7"/>
          <dgm:dir/>
        </dgm:presLayoutVars>
      </dgm:prSet>
      <dgm:spPr/>
    </dgm:pt>
    <dgm:pt modelId="{8F50AF99-BF0A-4D7E-B626-56191C7E67E5}" type="pres">
      <dgm:prSet presAssocID="{4954F71A-EF4F-45DD-8054-D9D21EF93CB2}" presName="Name1" presStyleCnt="0"/>
      <dgm:spPr/>
    </dgm:pt>
    <dgm:pt modelId="{B3154760-7B03-44AB-AD86-79D7AAB89411}" type="pres">
      <dgm:prSet presAssocID="{4954F71A-EF4F-45DD-8054-D9D21EF93CB2}" presName="cycle" presStyleCnt="0"/>
      <dgm:spPr/>
    </dgm:pt>
    <dgm:pt modelId="{38EF4A0F-C3D0-4B18-B499-783A993CDE29}" type="pres">
      <dgm:prSet presAssocID="{4954F71A-EF4F-45DD-8054-D9D21EF93CB2}" presName="srcNode" presStyleLbl="node1" presStyleIdx="0" presStyleCnt="6"/>
      <dgm:spPr/>
    </dgm:pt>
    <dgm:pt modelId="{D22D1553-90FA-4262-B4B7-5241C0B0AE6B}" type="pres">
      <dgm:prSet presAssocID="{4954F71A-EF4F-45DD-8054-D9D21EF93CB2}" presName="conn" presStyleLbl="parChTrans1D2" presStyleIdx="0" presStyleCnt="1"/>
      <dgm:spPr/>
    </dgm:pt>
    <dgm:pt modelId="{3DB4D37E-8DDE-4808-9079-78405A55CA81}" type="pres">
      <dgm:prSet presAssocID="{4954F71A-EF4F-45DD-8054-D9D21EF93CB2}" presName="extraNode" presStyleLbl="node1" presStyleIdx="0" presStyleCnt="6"/>
      <dgm:spPr/>
    </dgm:pt>
    <dgm:pt modelId="{3C000B45-A4F5-4F6D-80E0-762DA9D6528D}" type="pres">
      <dgm:prSet presAssocID="{4954F71A-EF4F-45DD-8054-D9D21EF93CB2}" presName="dstNode" presStyleLbl="node1" presStyleIdx="0" presStyleCnt="6"/>
      <dgm:spPr/>
    </dgm:pt>
    <dgm:pt modelId="{DF9C19B2-6CA0-40AE-A5A1-D8C7311F8CF6}" type="pres">
      <dgm:prSet presAssocID="{1EE30814-7C22-4F16-93D9-5BA45DE9F389}" presName="text_1" presStyleLbl="node1" presStyleIdx="0" presStyleCnt="6">
        <dgm:presLayoutVars>
          <dgm:bulletEnabled val="1"/>
        </dgm:presLayoutVars>
      </dgm:prSet>
      <dgm:spPr/>
    </dgm:pt>
    <dgm:pt modelId="{0D636925-D2C7-4662-9979-4BD8613FCA77}" type="pres">
      <dgm:prSet presAssocID="{1EE30814-7C22-4F16-93D9-5BA45DE9F389}" presName="accent_1" presStyleCnt="0"/>
      <dgm:spPr/>
    </dgm:pt>
    <dgm:pt modelId="{0BFD1990-DA2F-4171-9737-A8BACC97EAFE}" type="pres">
      <dgm:prSet presAssocID="{1EE30814-7C22-4F16-93D9-5BA45DE9F389}" presName="accentRepeatNode" presStyleLbl="solidFgAcc1" presStyleIdx="0" presStyleCnt="6" custLinFactNeighborX="-6832" custLinFactNeighborY="1139"/>
      <dgm:spPr>
        <a:solidFill>
          <a:schemeClr val="tx2"/>
        </a:solidFill>
        <a:ln>
          <a:solidFill>
            <a:schemeClr val="tx2"/>
          </a:solidFill>
        </a:ln>
      </dgm:spPr>
    </dgm:pt>
    <dgm:pt modelId="{DAF00584-B3F7-40B9-8331-3203C98CF5A4}" type="pres">
      <dgm:prSet presAssocID="{77D01597-AD7B-450D-B822-2346C8D7BFED}" presName="text_2" presStyleLbl="node1" presStyleIdx="1" presStyleCnt="6">
        <dgm:presLayoutVars>
          <dgm:bulletEnabled val="1"/>
        </dgm:presLayoutVars>
      </dgm:prSet>
      <dgm:spPr/>
    </dgm:pt>
    <dgm:pt modelId="{6C021D49-5D53-43BA-BC62-CCD55E00B40C}" type="pres">
      <dgm:prSet presAssocID="{77D01597-AD7B-450D-B822-2346C8D7BFED}" presName="accent_2" presStyleCnt="0"/>
      <dgm:spPr/>
    </dgm:pt>
    <dgm:pt modelId="{EF631E36-586D-4E4C-A1C1-1369AEF7F608}" type="pres">
      <dgm:prSet presAssocID="{77D01597-AD7B-450D-B822-2346C8D7BFED}" presName="accentRepeatNode" presStyleLbl="solidFgAcc1" presStyleIdx="1" presStyleCnt="6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07B1AA16-B987-483E-9895-46C9FB0706C0}" type="pres">
      <dgm:prSet presAssocID="{9E40A9B4-062B-4681-A462-F34E97A35BAA}" presName="text_3" presStyleLbl="node1" presStyleIdx="2" presStyleCnt="6">
        <dgm:presLayoutVars>
          <dgm:bulletEnabled val="1"/>
        </dgm:presLayoutVars>
      </dgm:prSet>
      <dgm:spPr/>
    </dgm:pt>
    <dgm:pt modelId="{78DA9815-87FE-4637-AF32-C958EB55553C}" type="pres">
      <dgm:prSet presAssocID="{9E40A9B4-062B-4681-A462-F34E97A35BAA}" presName="accent_3" presStyleCnt="0"/>
      <dgm:spPr/>
    </dgm:pt>
    <dgm:pt modelId="{B98151C3-4439-4AC0-AA8C-B9C97024FA1B}" type="pres">
      <dgm:prSet presAssocID="{9E40A9B4-062B-4681-A462-F34E97A35BAA}" presName="accentRepeatNode" presStyleLbl="solidFgAcc1" presStyleIdx="2" presStyleCnt="6"/>
      <dgm:spPr>
        <a:solidFill>
          <a:schemeClr val="accent2"/>
        </a:solidFill>
        <a:ln>
          <a:solidFill>
            <a:schemeClr val="accent2"/>
          </a:solidFill>
        </a:ln>
      </dgm:spPr>
    </dgm:pt>
    <dgm:pt modelId="{D67BD059-C300-4C12-937A-139C8FD1903A}" type="pres">
      <dgm:prSet presAssocID="{381E2F17-A887-4586-B823-29EE1C71F87B}" presName="text_4" presStyleLbl="node1" presStyleIdx="3" presStyleCnt="6">
        <dgm:presLayoutVars>
          <dgm:bulletEnabled val="1"/>
        </dgm:presLayoutVars>
      </dgm:prSet>
      <dgm:spPr/>
    </dgm:pt>
    <dgm:pt modelId="{3F0072CE-8B50-473A-A926-672494CFF3D3}" type="pres">
      <dgm:prSet presAssocID="{381E2F17-A887-4586-B823-29EE1C71F87B}" presName="accent_4" presStyleCnt="0"/>
      <dgm:spPr/>
    </dgm:pt>
    <dgm:pt modelId="{B25F9691-4CC6-42CD-AC58-6B2F1380F745}" type="pres">
      <dgm:prSet presAssocID="{381E2F17-A887-4586-B823-29EE1C71F87B}" presName="accentRepeatNode" presStyleLbl="solidFgAcc1" presStyleIdx="3" presStyleCnt="6"/>
      <dgm:spPr>
        <a:solidFill>
          <a:schemeClr val="accent3"/>
        </a:solidFill>
        <a:ln>
          <a:solidFill>
            <a:schemeClr val="accent3"/>
          </a:solidFill>
        </a:ln>
      </dgm:spPr>
    </dgm:pt>
    <dgm:pt modelId="{AFC8596D-D400-4268-9EB5-2A58D4A506CA}" type="pres">
      <dgm:prSet presAssocID="{8F12F189-9BDB-42A9-8E2A-CF7DBFC35100}" presName="text_5" presStyleLbl="node1" presStyleIdx="4" presStyleCnt="6">
        <dgm:presLayoutVars>
          <dgm:bulletEnabled val="1"/>
        </dgm:presLayoutVars>
      </dgm:prSet>
      <dgm:spPr/>
    </dgm:pt>
    <dgm:pt modelId="{200EE643-EA0D-4072-A99F-2E1DA11FD891}" type="pres">
      <dgm:prSet presAssocID="{8F12F189-9BDB-42A9-8E2A-CF7DBFC35100}" presName="accent_5" presStyleCnt="0"/>
      <dgm:spPr/>
    </dgm:pt>
    <dgm:pt modelId="{F0B92C1D-E845-416C-8B3D-7B79B66A2397}" type="pres">
      <dgm:prSet presAssocID="{8F12F189-9BDB-42A9-8E2A-CF7DBFC35100}" presName="accentRepeatNode" presStyleLbl="solidFgAcc1" presStyleIdx="4" presStyleCnt="6"/>
      <dgm:spPr>
        <a:solidFill>
          <a:schemeClr val="accent4"/>
        </a:solidFill>
        <a:ln>
          <a:solidFill>
            <a:schemeClr val="accent4"/>
          </a:solidFill>
        </a:ln>
      </dgm:spPr>
    </dgm:pt>
    <dgm:pt modelId="{2022A1FF-F7D3-4FE4-8B24-16FE0C7854BD}" type="pres">
      <dgm:prSet presAssocID="{EAA22332-D696-4EDE-9969-029339040445}" presName="text_6" presStyleLbl="node1" presStyleIdx="5" presStyleCnt="6">
        <dgm:presLayoutVars>
          <dgm:bulletEnabled val="1"/>
        </dgm:presLayoutVars>
      </dgm:prSet>
      <dgm:spPr/>
    </dgm:pt>
    <dgm:pt modelId="{B387CD21-7DDC-45ED-9119-B74DB13195A9}" type="pres">
      <dgm:prSet presAssocID="{EAA22332-D696-4EDE-9969-029339040445}" presName="accent_6" presStyleCnt="0"/>
      <dgm:spPr/>
    </dgm:pt>
    <dgm:pt modelId="{ABCECD2D-87BE-40B5-AB49-15C2F845A5B2}" type="pres">
      <dgm:prSet presAssocID="{EAA22332-D696-4EDE-9969-029339040445}" presName="accentRepeatNode" presStyleLbl="solidFgAcc1" presStyleIdx="5" presStyleCnt="6"/>
      <dgm:spPr/>
    </dgm:pt>
  </dgm:ptLst>
  <dgm:cxnLst>
    <dgm:cxn modelId="{90961C17-C8C4-4B39-8B1C-B1858B3424C0}" srcId="{4954F71A-EF4F-45DD-8054-D9D21EF93CB2}" destId="{1EE30814-7C22-4F16-93D9-5BA45DE9F389}" srcOrd="0" destOrd="0" parTransId="{5140EBBB-8F5F-4C24-B869-37A093C65482}" sibTransId="{2441AA4F-3D31-45F0-9465-7919E10F0621}"/>
    <dgm:cxn modelId="{6FCB5D1A-60FF-4164-9ECF-206AE65E39D3}" type="presOf" srcId="{381E2F17-A887-4586-B823-29EE1C71F87B}" destId="{D67BD059-C300-4C12-937A-139C8FD1903A}" srcOrd="0" destOrd="0" presId="urn:microsoft.com/office/officeart/2008/layout/VerticalCurvedList"/>
    <dgm:cxn modelId="{5BE1B321-D2D4-41D0-9802-016F668C95D7}" type="presOf" srcId="{EAA22332-D696-4EDE-9969-029339040445}" destId="{2022A1FF-F7D3-4FE4-8B24-16FE0C7854BD}" srcOrd="0" destOrd="0" presId="urn:microsoft.com/office/officeart/2008/layout/VerticalCurvedList"/>
    <dgm:cxn modelId="{33788730-E1E4-49F3-9428-520B02BF3696}" type="presOf" srcId="{8F12F189-9BDB-42A9-8E2A-CF7DBFC35100}" destId="{AFC8596D-D400-4268-9EB5-2A58D4A506CA}" srcOrd="0" destOrd="0" presId="urn:microsoft.com/office/officeart/2008/layout/VerticalCurvedList"/>
    <dgm:cxn modelId="{D441EB6D-8718-4E46-852F-A4A5405B6715}" srcId="{4954F71A-EF4F-45DD-8054-D9D21EF93CB2}" destId="{8F12F189-9BDB-42A9-8E2A-CF7DBFC35100}" srcOrd="4" destOrd="0" parTransId="{2BD3A4A8-261C-430E-B36D-3AE78896A1DD}" sibTransId="{BC835F19-65CD-4FF3-8EAC-766ADE441A05}"/>
    <dgm:cxn modelId="{F772F683-0C21-45ED-BB8E-75D2F524DED9}" srcId="{4954F71A-EF4F-45DD-8054-D9D21EF93CB2}" destId="{EAA22332-D696-4EDE-9969-029339040445}" srcOrd="5" destOrd="0" parTransId="{741E0B76-ADC0-4292-9FC7-843F9DF07A02}" sibTransId="{2BB5C0BC-1F75-44A0-BE62-09B2F7063418}"/>
    <dgm:cxn modelId="{28880099-388B-4E4F-BC76-D4532F80D3B0}" type="presOf" srcId="{2441AA4F-3D31-45F0-9465-7919E10F0621}" destId="{D22D1553-90FA-4262-B4B7-5241C0B0AE6B}" srcOrd="0" destOrd="0" presId="urn:microsoft.com/office/officeart/2008/layout/VerticalCurvedList"/>
    <dgm:cxn modelId="{B0D6E3BE-1693-464F-B836-28F45B5F290C}" srcId="{4954F71A-EF4F-45DD-8054-D9D21EF93CB2}" destId="{77D01597-AD7B-450D-B822-2346C8D7BFED}" srcOrd="1" destOrd="0" parTransId="{ECC0F6AC-14DA-4155-9A8F-4081EDFA90D0}" sibTransId="{BE1BC388-2B06-4E61-9611-69F2C28D82A5}"/>
    <dgm:cxn modelId="{637230C4-1FFB-432E-9537-B784D53C9B75}" type="presOf" srcId="{1EE30814-7C22-4F16-93D9-5BA45DE9F389}" destId="{DF9C19B2-6CA0-40AE-A5A1-D8C7311F8CF6}" srcOrd="0" destOrd="0" presId="urn:microsoft.com/office/officeart/2008/layout/VerticalCurvedList"/>
    <dgm:cxn modelId="{D670F8C7-F5C0-44AE-9CA4-7B0750BE9C3C}" type="presOf" srcId="{77D01597-AD7B-450D-B822-2346C8D7BFED}" destId="{DAF00584-B3F7-40B9-8331-3203C98CF5A4}" srcOrd="0" destOrd="0" presId="urn:microsoft.com/office/officeart/2008/layout/VerticalCurvedList"/>
    <dgm:cxn modelId="{FC5A5CC8-5040-43B5-A2CE-C5FD0E7FBDD1}" type="presOf" srcId="{9E40A9B4-062B-4681-A462-F34E97A35BAA}" destId="{07B1AA16-B987-483E-9895-46C9FB0706C0}" srcOrd="0" destOrd="0" presId="urn:microsoft.com/office/officeart/2008/layout/VerticalCurvedList"/>
    <dgm:cxn modelId="{5F994FDA-3E7C-4BB5-93C1-4AB201496ABB}" type="presOf" srcId="{4954F71A-EF4F-45DD-8054-D9D21EF93CB2}" destId="{A8740188-BFD2-43C8-BE61-E74873F6C535}" srcOrd="0" destOrd="0" presId="urn:microsoft.com/office/officeart/2008/layout/VerticalCurvedList"/>
    <dgm:cxn modelId="{191658F6-C6CD-45E5-8C71-1324A34781D4}" srcId="{4954F71A-EF4F-45DD-8054-D9D21EF93CB2}" destId="{9E40A9B4-062B-4681-A462-F34E97A35BAA}" srcOrd="2" destOrd="0" parTransId="{4BC16BBC-22E3-40B9-AB02-F50939A19D47}" sibTransId="{B7BDBB4D-135A-471B-BFBE-AFB7A561DF1B}"/>
    <dgm:cxn modelId="{3E0F38F9-E0D8-4A4A-AEC6-E08A74E949F1}" srcId="{4954F71A-EF4F-45DD-8054-D9D21EF93CB2}" destId="{381E2F17-A887-4586-B823-29EE1C71F87B}" srcOrd="3" destOrd="0" parTransId="{251B76CF-669C-4C4F-86DF-AEE9BBD81861}" sibTransId="{01E1779F-72F8-475D-B41B-6DC3BB026174}"/>
    <dgm:cxn modelId="{65E85ADF-C816-4720-AEC3-88F1F2F59C84}" type="presParOf" srcId="{A8740188-BFD2-43C8-BE61-E74873F6C535}" destId="{8F50AF99-BF0A-4D7E-B626-56191C7E67E5}" srcOrd="0" destOrd="0" presId="urn:microsoft.com/office/officeart/2008/layout/VerticalCurvedList"/>
    <dgm:cxn modelId="{471A1C2B-3D32-4AFC-852A-04DEA33D61BF}" type="presParOf" srcId="{8F50AF99-BF0A-4D7E-B626-56191C7E67E5}" destId="{B3154760-7B03-44AB-AD86-79D7AAB89411}" srcOrd="0" destOrd="0" presId="urn:microsoft.com/office/officeart/2008/layout/VerticalCurvedList"/>
    <dgm:cxn modelId="{D4D77A53-44CA-44BC-A762-52CC38E41BCE}" type="presParOf" srcId="{B3154760-7B03-44AB-AD86-79D7AAB89411}" destId="{38EF4A0F-C3D0-4B18-B499-783A993CDE29}" srcOrd="0" destOrd="0" presId="urn:microsoft.com/office/officeart/2008/layout/VerticalCurvedList"/>
    <dgm:cxn modelId="{BEF5A0D3-C01E-446E-9C4A-4A50259B9EE3}" type="presParOf" srcId="{B3154760-7B03-44AB-AD86-79D7AAB89411}" destId="{D22D1553-90FA-4262-B4B7-5241C0B0AE6B}" srcOrd="1" destOrd="0" presId="urn:microsoft.com/office/officeart/2008/layout/VerticalCurvedList"/>
    <dgm:cxn modelId="{C5414178-2F21-4AF7-A33A-6A11217E14B5}" type="presParOf" srcId="{B3154760-7B03-44AB-AD86-79D7AAB89411}" destId="{3DB4D37E-8DDE-4808-9079-78405A55CA81}" srcOrd="2" destOrd="0" presId="urn:microsoft.com/office/officeart/2008/layout/VerticalCurvedList"/>
    <dgm:cxn modelId="{58F0D4BC-E084-459E-8652-5E8D8C0DD9FD}" type="presParOf" srcId="{B3154760-7B03-44AB-AD86-79D7AAB89411}" destId="{3C000B45-A4F5-4F6D-80E0-762DA9D6528D}" srcOrd="3" destOrd="0" presId="urn:microsoft.com/office/officeart/2008/layout/VerticalCurvedList"/>
    <dgm:cxn modelId="{D1099D9E-AD72-45F6-8967-FDFAB11576F3}" type="presParOf" srcId="{8F50AF99-BF0A-4D7E-B626-56191C7E67E5}" destId="{DF9C19B2-6CA0-40AE-A5A1-D8C7311F8CF6}" srcOrd="1" destOrd="0" presId="urn:microsoft.com/office/officeart/2008/layout/VerticalCurvedList"/>
    <dgm:cxn modelId="{66BD7E6D-03C9-456E-8475-049CC45EFB26}" type="presParOf" srcId="{8F50AF99-BF0A-4D7E-B626-56191C7E67E5}" destId="{0D636925-D2C7-4662-9979-4BD8613FCA77}" srcOrd="2" destOrd="0" presId="urn:microsoft.com/office/officeart/2008/layout/VerticalCurvedList"/>
    <dgm:cxn modelId="{B11C0E42-0F63-4128-8736-70E786144B1F}" type="presParOf" srcId="{0D636925-D2C7-4662-9979-4BD8613FCA77}" destId="{0BFD1990-DA2F-4171-9737-A8BACC97EAFE}" srcOrd="0" destOrd="0" presId="urn:microsoft.com/office/officeart/2008/layout/VerticalCurvedList"/>
    <dgm:cxn modelId="{12A954BA-E11B-4E80-906A-761429D5DE38}" type="presParOf" srcId="{8F50AF99-BF0A-4D7E-B626-56191C7E67E5}" destId="{DAF00584-B3F7-40B9-8331-3203C98CF5A4}" srcOrd="3" destOrd="0" presId="urn:microsoft.com/office/officeart/2008/layout/VerticalCurvedList"/>
    <dgm:cxn modelId="{CAF3BB32-3D48-42B6-B237-CF3A47D7AD29}" type="presParOf" srcId="{8F50AF99-BF0A-4D7E-B626-56191C7E67E5}" destId="{6C021D49-5D53-43BA-BC62-CCD55E00B40C}" srcOrd="4" destOrd="0" presId="urn:microsoft.com/office/officeart/2008/layout/VerticalCurvedList"/>
    <dgm:cxn modelId="{8D88B119-47FF-46EB-B480-A6E5596A06C5}" type="presParOf" srcId="{6C021D49-5D53-43BA-BC62-CCD55E00B40C}" destId="{EF631E36-586D-4E4C-A1C1-1369AEF7F608}" srcOrd="0" destOrd="0" presId="urn:microsoft.com/office/officeart/2008/layout/VerticalCurvedList"/>
    <dgm:cxn modelId="{7707BEA8-C877-4D03-BB11-F0A661143B6A}" type="presParOf" srcId="{8F50AF99-BF0A-4D7E-B626-56191C7E67E5}" destId="{07B1AA16-B987-483E-9895-46C9FB0706C0}" srcOrd="5" destOrd="0" presId="urn:microsoft.com/office/officeart/2008/layout/VerticalCurvedList"/>
    <dgm:cxn modelId="{0BA8BC88-3019-4A84-AA1C-F80111361782}" type="presParOf" srcId="{8F50AF99-BF0A-4D7E-B626-56191C7E67E5}" destId="{78DA9815-87FE-4637-AF32-C958EB55553C}" srcOrd="6" destOrd="0" presId="urn:microsoft.com/office/officeart/2008/layout/VerticalCurvedList"/>
    <dgm:cxn modelId="{B33856DC-560A-4604-AC49-9DF1461DD3EE}" type="presParOf" srcId="{78DA9815-87FE-4637-AF32-C958EB55553C}" destId="{B98151C3-4439-4AC0-AA8C-B9C97024FA1B}" srcOrd="0" destOrd="0" presId="urn:microsoft.com/office/officeart/2008/layout/VerticalCurvedList"/>
    <dgm:cxn modelId="{E84F45DE-0646-4919-89B4-496720AA3895}" type="presParOf" srcId="{8F50AF99-BF0A-4D7E-B626-56191C7E67E5}" destId="{D67BD059-C300-4C12-937A-139C8FD1903A}" srcOrd="7" destOrd="0" presId="urn:microsoft.com/office/officeart/2008/layout/VerticalCurvedList"/>
    <dgm:cxn modelId="{E4656642-A60C-4760-B2A5-56B1895FC085}" type="presParOf" srcId="{8F50AF99-BF0A-4D7E-B626-56191C7E67E5}" destId="{3F0072CE-8B50-473A-A926-672494CFF3D3}" srcOrd="8" destOrd="0" presId="urn:microsoft.com/office/officeart/2008/layout/VerticalCurvedList"/>
    <dgm:cxn modelId="{613E3516-5884-455E-9345-D058610A7C74}" type="presParOf" srcId="{3F0072CE-8B50-473A-A926-672494CFF3D3}" destId="{B25F9691-4CC6-42CD-AC58-6B2F1380F745}" srcOrd="0" destOrd="0" presId="urn:microsoft.com/office/officeart/2008/layout/VerticalCurvedList"/>
    <dgm:cxn modelId="{53B0D35C-89AE-4614-A761-9D997B59D971}" type="presParOf" srcId="{8F50AF99-BF0A-4D7E-B626-56191C7E67E5}" destId="{AFC8596D-D400-4268-9EB5-2A58D4A506CA}" srcOrd="9" destOrd="0" presId="urn:microsoft.com/office/officeart/2008/layout/VerticalCurvedList"/>
    <dgm:cxn modelId="{FC90360E-DF65-4380-ADA5-E7963E1EB5E1}" type="presParOf" srcId="{8F50AF99-BF0A-4D7E-B626-56191C7E67E5}" destId="{200EE643-EA0D-4072-A99F-2E1DA11FD891}" srcOrd="10" destOrd="0" presId="urn:microsoft.com/office/officeart/2008/layout/VerticalCurvedList"/>
    <dgm:cxn modelId="{39F4095B-3502-4746-BAF7-E73747E59B28}" type="presParOf" srcId="{200EE643-EA0D-4072-A99F-2E1DA11FD891}" destId="{F0B92C1D-E845-416C-8B3D-7B79B66A2397}" srcOrd="0" destOrd="0" presId="urn:microsoft.com/office/officeart/2008/layout/VerticalCurvedList"/>
    <dgm:cxn modelId="{11D7E4FC-0475-4BAD-AE87-EB1D72BC6B8C}" type="presParOf" srcId="{8F50AF99-BF0A-4D7E-B626-56191C7E67E5}" destId="{2022A1FF-F7D3-4FE4-8B24-16FE0C7854BD}" srcOrd="11" destOrd="0" presId="urn:microsoft.com/office/officeart/2008/layout/VerticalCurvedList"/>
    <dgm:cxn modelId="{0BD2D4C0-060F-4CAE-88C7-97FA970510D9}" type="presParOf" srcId="{8F50AF99-BF0A-4D7E-B626-56191C7E67E5}" destId="{B387CD21-7DDC-45ED-9119-B74DB13195A9}" srcOrd="12" destOrd="0" presId="urn:microsoft.com/office/officeart/2008/layout/VerticalCurvedList"/>
    <dgm:cxn modelId="{E91C7059-7E2C-4068-8B7F-8FA5C932EA74}" type="presParOf" srcId="{B387CD21-7DDC-45ED-9119-B74DB13195A9}" destId="{ABCECD2D-87BE-40B5-AB49-15C2F845A5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D1553-90FA-4262-B4B7-5241C0B0AE6B}">
      <dsp:nvSpPr>
        <dsp:cNvPr id="0" name=""/>
        <dsp:cNvSpPr/>
      </dsp:nvSpPr>
      <dsp:spPr>
        <a:xfrm>
          <a:off x="-5051399" y="-773893"/>
          <a:ext cx="6015774" cy="6015774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9C19B2-6CA0-40AE-A5A1-D8C7311F8CF6}">
      <dsp:nvSpPr>
        <dsp:cNvPr id="0" name=""/>
        <dsp:cNvSpPr/>
      </dsp:nvSpPr>
      <dsp:spPr>
        <a:xfrm>
          <a:off x="359764" y="235284"/>
          <a:ext cx="6236063" cy="470389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7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</a:rPr>
            <a:t>1.-</a:t>
          </a:r>
          <a:r>
            <a:rPr lang="en-US" sz="2100" kern="1200" dirty="0">
              <a:solidFill>
                <a:schemeClr val="bg1"/>
              </a:solidFill>
            </a:rPr>
            <a:t>Presentar </a:t>
          </a:r>
          <a:r>
            <a:rPr lang="en-US" sz="2100" kern="1200" dirty="0" err="1">
              <a:solidFill>
                <a:schemeClr val="bg1"/>
              </a:solidFill>
            </a:rPr>
            <a:t>resumen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en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Induccion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Docente</a:t>
          </a:r>
          <a:r>
            <a:rPr lang="en-US" sz="2100" b="1" kern="1200" dirty="0">
              <a:solidFill>
                <a:schemeClr val="bg1"/>
              </a:solidFill>
            </a:rPr>
            <a:t>	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359764" y="235284"/>
        <a:ext cx="6236063" cy="470389"/>
      </dsp:txXfrm>
    </dsp:sp>
    <dsp:sp modelId="{0BFD1990-DA2F-4171-9737-A8BACC97EAFE}">
      <dsp:nvSpPr>
        <dsp:cNvPr id="0" name=""/>
        <dsp:cNvSpPr/>
      </dsp:nvSpPr>
      <dsp:spPr>
        <a:xfrm>
          <a:off x="25599" y="183182"/>
          <a:ext cx="587987" cy="587987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00584-B3F7-40B9-8331-3203C98CF5A4}">
      <dsp:nvSpPr>
        <dsp:cNvPr id="0" name=""/>
        <dsp:cNvSpPr/>
      </dsp:nvSpPr>
      <dsp:spPr>
        <a:xfrm>
          <a:off x="746691" y="940779"/>
          <a:ext cx="5849136" cy="4703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7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2.-Registrar </a:t>
          </a:r>
          <a:r>
            <a:rPr lang="en-US" sz="2100" kern="1200" dirty="0" err="1">
              <a:solidFill>
                <a:schemeClr val="bg1"/>
              </a:solidFill>
            </a:rPr>
            <a:t>docentes-cursos</a:t>
          </a:r>
          <a:r>
            <a:rPr lang="en-US" sz="2100" kern="1200" dirty="0">
              <a:solidFill>
                <a:schemeClr val="bg1"/>
              </a:solidFill>
            </a:rPr>
            <a:t>: </a:t>
          </a:r>
          <a:r>
            <a:rPr lang="en-US" sz="2100" kern="1200" dirty="0" err="1">
              <a:solidFill>
                <a:schemeClr val="bg1"/>
              </a:solidFill>
            </a:rPr>
            <a:t>voluntarios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746691" y="940779"/>
        <a:ext cx="5849136" cy="470389"/>
      </dsp:txXfrm>
    </dsp:sp>
    <dsp:sp modelId="{EF631E36-586D-4E4C-A1C1-1369AEF7F608}">
      <dsp:nvSpPr>
        <dsp:cNvPr id="0" name=""/>
        <dsp:cNvSpPr/>
      </dsp:nvSpPr>
      <dsp:spPr>
        <a:xfrm>
          <a:off x="452698" y="881980"/>
          <a:ext cx="587987" cy="587987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1AA16-B987-483E-9895-46C9FB0706C0}">
      <dsp:nvSpPr>
        <dsp:cNvPr id="0" name=""/>
        <dsp:cNvSpPr/>
      </dsp:nvSpPr>
      <dsp:spPr>
        <a:xfrm>
          <a:off x="923624" y="1646274"/>
          <a:ext cx="5672203" cy="47038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7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solidFill>
                <a:schemeClr val="bg1"/>
              </a:solidFill>
            </a:rPr>
            <a:t>3.-Capacitacion a </a:t>
          </a:r>
          <a:r>
            <a:rPr lang="en-US" sz="2100" b="0" kern="1200" dirty="0" err="1">
              <a:solidFill>
                <a:schemeClr val="bg1"/>
              </a:solidFill>
            </a:rPr>
            <a:t>docentes</a:t>
          </a:r>
          <a:r>
            <a:rPr lang="en-US" sz="2100" b="0" kern="1200" dirty="0">
              <a:solidFill>
                <a:schemeClr val="bg1"/>
              </a:solidFill>
            </a:rPr>
            <a:t> </a:t>
          </a:r>
          <a:r>
            <a:rPr lang="en-US" sz="2100" b="0" kern="1200" dirty="0" err="1">
              <a:solidFill>
                <a:schemeClr val="bg1"/>
              </a:solidFill>
            </a:rPr>
            <a:t>Voluntarios</a:t>
          </a:r>
          <a:r>
            <a:rPr lang="en-US" sz="2100" b="0" kern="1200" dirty="0">
              <a:solidFill>
                <a:schemeClr val="bg1"/>
              </a:solidFill>
            </a:rPr>
            <a:t>.</a:t>
          </a:r>
        </a:p>
      </dsp:txBody>
      <dsp:txXfrm>
        <a:off x="923624" y="1646274"/>
        <a:ext cx="5672203" cy="470389"/>
      </dsp:txXfrm>
    </dsp:sp>
    <dsp:sp modelId="{B98151C3-4439-4AC0-AA8C-B9C97024FA1B}">
      <dsp:nvSpPr>
        <dsp:cNvPr id="0" name=""/>
        <dsp:cNvSpPr/>
      </dsp:nvSpPr>
      <dsp:spPr>
        <a:xfrm>
          <a:off x="629630" y="1587475"/>
          <a:ext cx="587987" cy="587987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BD059-C300-4C12-937A-139C8FD1903A}">
      <dsp:nvSpPr>
        <dsp:cNvPr id="0" name=""/>
        <dsp:cNvSpPr/>
      </dsp:nvSpPr>
      <dsp:spPr>
        <a:xfrm>
          <a:off x="923624" y="2351322"/>
          <a:ext cx="5672203" cy="47038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7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>
                  <a:lumMod val="50000"/>
                </a:schemeClr>
              </a:solidFill>
            </a:rPr>
            <a:t>4.-Configurar </a:t>
          </a:r>
          <a:r>
            <a:rPr lang="en-US" sz="2100" b="1" kern="1200" dirty="0" err="1">
              <a:solidFill>
                <a:schemeClr val="tx1">
                  <a:lumMod val="50000"/>
                </a:schemeClr>
              </a:solidFill>
            </a:rPr>
            <a:t>servidor</a:t>
          </a:r>
          <a:r>
            <a:rPr lang="en-US" sz="2100" b="1" kern="1200" dirty="0">
              <a:solidFill>
                <a:schemeClr val="tx1">
                  <a:lumMod val="50000"/>
                </a:schemeClr>
              </a:solidFill>
            </a:rPr>
            <a:t>: </a:t>
          </a:r>
          <a:r>
            <a:rPr lang="en-US" sz="2100" b="1" kern="1200" dirty="0" err="1">
              <a:solidFill>
                <a:schemeClr val="tx1">
                  <a:lumMod val="50000"/>
                </a:schemeClr>
              </a:solidFill>
            </a:rPr>
            <a:t>Cursos-alumnos</a:t>
          </a:r>
          <a:endParaRPr lang="en-US" sz="2100" kern="1200" dirty="0"/>
        </a:p>
      </dsp:txBody>
      <dsp:txXfrm>
        <a:off x="923624" y="2351322"/>
        <a:ext cx="5672203" cy="470389"/>
      </dsp:txXfrm>
    </dsp:sp>
    <dsp:sp modelId="{B25F9691-4CC6-42CD-AC58-6B2F1380F745}">
      <dsp:nvSpPr>
        <dsp:cNvPr id="0" name=""/>
        <dsp:cNvSpPr/>
      </dsp:nvSpPr>
      <dsp:spPr>
        <a:xfrm>
          <a:off x="629630" y="2292524"/>
          <a:ext cx="587987" cy="587987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8596D-D400-4268-9EB5-2A58D4A506CA}">
      <dsp:nvSpPr>
        <dsp:cNvPr id="0" name=""/>
        <dsp:cNvSpPr/>
      </dsp:nvSpPr>
      <dsp:spPr>
        <a:xfrm>
          <a:off x="746691" y="3056817"/>
          <a:ext cx="5849136" cy="47038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7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>
                  <a:lumMod val="50000"/>
                </a:schemeClr>
              </a:solidFill>
            </a:rPr>
            <a:t>5.-Aplicar a </a:t>
          </a:r>
          <a:r>
            <a:rPr lang="en-US" sz="2100" b="1" kern="1200" dirty="0" err="1">
              <a:solidFill>
                <a:schemeClr val="tx1">
                  <a:lumMod val="50000"/>
                </a:schemeClr>
              </a:solidFill>
            </a:rPr>
            <a:t>nivel</a:t>
          </a:r>
          <a:r>
            <a:rPr lang="en-US" sz="2100" b="1" kern="1200" dirty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tx1">
                  <a:lumMod val="50000"/>
                </a:schemeClr>
              </a:solidFill>
            </a:rPr>
            <a:t>piloto</a:t>
          </a:r>
          <a:r>
            <a:rPr lang="en-US" sz="2100" b="1" kern="1200" dirty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tx1">
                  <a:lumMod val="50000"/>
                </a:schemeClr>
              </a:solidFill>
            </a:rPr>
            <a:t>Semestre</a:t>
          </a:r>
          <a:r>
            <a:rPr lang="en-US" sz="2100" b="1" kern="1200" dirty="0">
              <a:solidFill>
                <a:schemeClr val="tx1">
                  <a:lumMod val="50000"/>
                </a:schemeClr>
              </a:solidFill>
            </a:rPr>
            <a:t>; 2024-1</a:t>
          </a:r>
          <a:endParaRPr lang="en-US" sz="2100" kern="1200" dirty="0"/>
        </a:p>
      </dsp:txBody>
      <dsp:txXfrm>
        <a:off x="746691" y="3056817"/>
        <a:ext cx="5849136" cy="470389"/>
      </dsp:txXfrm>
    </dsp:sp>
    <dsp:sp modelId="{F0B92C1D-E845-416C-8B3D-7B79B66A2397}">
      <dsp:nvSpPr>
        <dsp:cNvPr id="0" name=""/>
        <dsp:cNvSpPr/>
      </dsp:nvSpPr>
      <dsp:spPr>
        <a:xfrm>
          <a:off x="452698" y="2998019"/>
          <a:ext cx="587987" cy="587987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2A1FF-F7D3-4FE4-8B24-16FE0C7854BD}">
      <dsp:nvSpPr>
        <dsp:cNvPr id="0" name=""/>
        <dsp:cNvSpPr/>
      </dsp:nvSpPr>
      <dsp:spPr>
        <a:xfrm>
          <a:off x="359764" y="3762313"/>
          <a:ext cx="6236063" cy="4703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7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100" kern="1200" dirty="0"/>
            <a:t>6.-Evaluar resultados: Agosto 2024</a:t>
          </a:r>
        </a:p>
      </dsp:txBody>
      <dsp:txXfrm>
        <a:off x="359764" y="3762313"/>
        <a:ext cx="6236063" cy="470389"/>
      </dsp:txXfrm>
    </dsp:sp>
    <dsp:sp modelId="{ABCECD2D-87BE-40B5-AB49-15C2F845A5B2}">
      <dsp:nvSpPr>
        <dsp:cNvPr id="0" name=""/>
        <dsp:cNvSpPr/>
      </dsp:nvSpPr>
      <dsp:spPr>
        <a:xfrm>
          <a:off x="65770" y="3703514"/>
          <a:ext cx="587987" cy="5879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6EBAF-A1E7-40D6-B9CB-FC7E36DBF649}" type="datetimeFigureOut">
              <a:rPr lang="es-PE" smtClean="0"/>
              <a:t>19/03/2024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C0C95-C12B-4D6D-8BEA-F95484AA56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748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36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67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37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4868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38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112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39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2599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5F1113E-D100-2073-2CF9-A9FBC1C8D6AB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FFD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D3B62F5-9F1F-B564-5C56-A27C8AE0F59F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FD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-1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8421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01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E3405E-D280-E9AD-A40B-CC0A10FE02DF}"/>
              </a:ext>
            </a:extLst>
          </p:cNvPr>
          <p:cNvSpPr/>
          <p:nvPr userDrawn="1"/>
        </p:nvSpPr>
        <p:spPr>
          <a:xfrm>
            <a:off x="0" y="6518521"/>
            <a:ext cx="12192000" cy="358139"/>
          </a:xfrm>
          <a:prstGeom prst="rect">
            <a:avLst/>
          </a:prstGeom>
          <a:solidFill>
            <a:srgbClr val="007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6B0DF2F-5031-C550-A18C-DE579479B8C4}"/>
              </a:ext>
            </a:extLst>
          </p:cNvPr>
          <p:cNvSpPr/>
          <p:nvPr userDrawn="1"/>
        </p:nvSpPr>
        <p:spPr>
          <a:xfrm>
            <a:off x="0" y="6499861"/>
            <a:ext cx="12192000" cy="376799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D54D415-6E10-7673-35B6-62EBED9A918A}"/>
              </a:ext>
            </a:extLst>
          </p:cNvPr>
          <p:cNvSpPr/>
          <p:nvPr userDrawn="1"/>
        </p:nvSpPr>
        <p:spPr>
          <a:xfrm>
            <a:off x="-18289" y="0"/>
            <a:ext cx="12210289" cy="789709"/>
          </a:xfrm>
          <a:prstGeom prst="rect">
            <a:avLst/>
          </a:prstGeom>
          <a:solidFill>
            <a:srgbClr val="0D5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61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21E018-BD05-E343-36FB-918070FF7855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FD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E3405E-D280-E9AD-A40B-CC0A10FE02DF}"/>
              </a:ext>
            </a:extLst>
          </p:cNvPr>
          <p:cNvSpPr/>
          <p:nvPr userDrawn="1"/>
        </p:nvSpPr>
        <p:spPr>
          <a:xfrm>
            <a:off x="0" y="6499860"/>
            <a:ext cx="12192000" cy="358139"/>
          </a:xfrm>
          <a:prstGeom prst="rect">
            <a:avLst/>
          </a:prstGeom>
          <a:solidFill>
            <a:srgbClr val="FFD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4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1171D7FC-8F0B-1C49-A79D-9ACE11AF7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437" r="658" b="1726"/>
          <a:stretch/>
        </p:blipFill>
        <p:spPr>
          <a:xfrm>
            <a:off x="-20782" y="0"/>
            <a:ext cx="12212782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FFD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85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64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0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D1B843-A825-8C30-E666-BB110970B7FD}"/>
              </a:ext>
            </a:extLst>
          </p:cNvPr>
          <p:cNvSpPr/>
          <p:nvPr userDrawn="1"/>
        </p:nvSpPr>
        <p:spPr>
          <a:xfrm>
            <a:off x="-18289" y="0"/>
            <a:ext cx="12210289" cy="2147455"/>
          </a:xfrm>
          <a:prstGeom prst="rect">
            <a:avLst/>
          </a:prstGeom>
          <a:solidFill>
            <a:srgbClr val="195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318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E60A4B-478A-970B-51C5-477581DA2AA0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16AD031-7D31-0C6A-272B-FEA96A3CF246}"/>
              </a:ext>
            </a:extLst>
          </p:cNvPr>
          <p:cNvSpPr/>
          <p:nvPr userDrawn="1"/>
        </p:nvSpPr>
        <p:spPr>
          <a:xfrm>
            <a:off x="-18289" y="0"/>
            <a:ext cx="12210289" cy="789709"/>
          </a:xfrm>
          <a:prstGeom prst="rect">
            <a:avLst/>
          </a:prstGeom>
          <a:solidFill>
            <a:srgbClr val="0D5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17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2D06AC1-174E-2378-2F17-36FA3458DF80}"/>
              </a:ext>
            </a:extLst>
          </p:cNvPr>
          <p:cNvSpPr/>
          <p:nvPr userDrawn="1"/>
        </p:nvSpPr>
        <p:spPr>
          <a:xfrm>
            <a:off x="-20782" y="6356351"/>
            <a:ext cx="12212782" cy="501650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AC71BC-F866-CD94-2D17-C8C0B6BA0AD6}"/>
              </a:ext>
            </a:extLst>
          </p:cNvPr>
          <p:cNvSpPr/>
          <p:nvPr userDrawn="1"/>
        </p:nvSpPr>
        <p:spPr>
          <a:xfrm>
            <a:off x="-18290" y="0"/>
            <a:ext cx="12210290" cy="6356349"/>
          </a:xfrm>
          <a:prstGeom prst="rect">
            <a:avLst/>
          </a:prstGeom>
          <a:solidFill>
            <a:srgbClr val="0D5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33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FFD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FD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A8CA5FE-58D6-4E07-9826-41596A5F9A7A}"/>
              </a:ext>
            </a:extLst>
          </p:cNvPr>
          <p:cNvGrpSpPr/>
          <p:nvPr userDrawn="1"/>
        </p:nvGrpSpPr>
        <p:grpSpPr>
          <a:xfrm>
            <a:off x="9117496" y="5897216"/>
            <a:ext cx="2478156" cy="556051"/>
            <a:chOff x="551329" y="443753"/>
            <a:chExt cx="5768789" cy="1283818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8D67FEE7-E736-4046-B75E-BAF52F319D2F}"/>
                </a:ext>
              </a:extLst>
            </p:cNvPr>
            <p:cNvSpPr/>
            <p:nvPr/>
          </p:nvSpPr>
          <p:spPr>
            <a:xfrm>
              <a:off x="551329" y="443753"/>
              <a:ext cx="5768789" cy="1283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9" name="Picture 8" descr="I Congreso Internacional de Matemática y Estadística Aplicada a la  Ingeniería y Gestión">
              <a:extLst>
                <a:ext uri="{FF2B5EF4-FFF2-40B4-BE49-F238E27FC236}">
                  <a16:creationId xmlns:a16="http://schemas.microsoft.com/office/drawing/2014/main" id="{0FFD5A39-B5F6-4889-BBEE-753FAEE11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64" y="473280"/>
              <a:ext cx="5745354" cy="117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191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BAAD66-1A9F-9CDA-C405-4E9B15B61AAF}"/>
              </a:ext>
            </a:extLst>
          </p:cNvPr>
          <p:cNvSpPr/>
          <p:nvPr userDrawn="1"/>
        </p:nvSpPr>
        <p:spPr>
          <a:xfrm>
            <a:off x="-18289" y="0"/>
            <a:ext cx="12210289" cy="1242469"/>
          </a:xfrm>
          <a:prstGeom prst="rect">
            <a:avLst/>
          </a:prstGeom>
          <a:solidFill>
            <a:srgbClr val="195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90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6.wdp"/><Relationship Id="rId1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maps.intelectiasac.com/rid=1YZC4XGV4-20CYYQC-53R/Mapas%20Conceptuales.cmap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ihmc.us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hyperlink" Target="https://cmapskm.ihmc.us/viewer/cmap/1187732614870_1887131967_24591" TargetMode="External"/><Relationship Id="rId2" Type="http://schemas.openxmlformats.org/officeDocument/2006/relationships/hyperlink" Target="https://www.ihmc.us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mapskm.ihmc.us/viewer/cmap/1K88WVT49-BYX16F-7W7C" TargetMode="External"/><Relationship Id="rId5" Type="http://schemas.openxmlformats.org/officeDocument/2006/relationships/hyperlink" Target="https://cmapskm.ihmc.us/viewer/cmap/1GNYV3HBL-P35J13-FJ" TargetMode="Externa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maps.intelectiasac.com/rid=1Z4PP1S8T-DBRHSX-3BM/Software%20CmapTools%20-%20Versi%C3%B3n%202.cmap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12" Type="http://schemas.openxmlformats.org/officeDocument/2006/relationships/image" Target="../media/image68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emf"/><Relationship Id="rId11" Type="http://schemas.openxmlformats.org/officeDocument/2006/relationships/image" Target="../media/image67.emf"/><Relationship Id="rId5" Type="http://schemas.openxmlformats.org/officeDocument/2006/relationships/image" Target="../media/image61.emf"/><Relationship Id="rId10" Type="http://schemas.openxmlformats.org/officeDocument/2006/relationships/image" Target="../media/image66.emf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emf"/><Relationship Id="rId11" Type="http://schemas.openxmlformats.org/officeDocument/2006/relationships/image" Target="../media/image78.png"/><Relationship Id="rId5" Type="http://schemas.openxmlformats.org/officeDocument/2006/relationships/image" Target="../media/image72.emf"/><Relationship Id="rId10" Type="http://schemas.openxmlformats.org/officeDocument/2006/relationships/image" Target="../media/image77.png"/><Relationship Id="rId4" Type="http://schemas.openxmlformats.org/officeDocument/2006/relationships/image" Target="../media/image71.emf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80.png"/><Relationship Id="rId4" Type="http://schemas.microsoft.com/office/2007/relationships/hdphoto" Target="../media/hdphoto10.wdp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11.wdp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microsoft.com/office/2007/relationships/hdphoto" Target="../media/hdphoto12.wdp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103.png"/><Relationship Id="rId5" Type="http://schemas.microsoft.com/office/2007/relationships/hdphoto" Target="../media/hdphoto15.wdp"/><Relationship Id="rId10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5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1.png"/><Relationship Id="rId5" Type="http://schemas.openxmlformats.org/officeDocument/2006/relationships/image" Target="../media/image110.tmp"/><Relationship Id="rId4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1.png"/><Relationship Id="rId4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3.png"/><Relationship Id="rId5" Type="http://schemas.openxmlformats.org/officeDocument/2006/relationships/image" Target="../media/image112.tmp"/><Relationship Id="rId4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2D51D70-3386-8EB5-AC14-4CB2720134B0}"/>
              </a:ext>
            </a:extLst>
          </p:cNvPr>
          <p:cNvSpPr txBox="1"/>
          <p:nvPr/>
        </p:nvSpPr>
        <p:spPr>
          <a:xfrm>
            <a:off x="2718895" y="2047153"/>
            <a:ext cx="879179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PE" sz="3200" b="1" dirty="0">
                <a:solidFill>
                  <a:schemeClr val="bg1"/>
                </a:solidFill>
              </a:rPr>
              <a:t>PROPUESTA DE APLICATIVO DIGITAL PARA LA ELABORACIÓN MAPAS CONCEPTUALES EN PROCESOS FORMATIVOS UNTELS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8567CF-9762-453B-94B2-7E849A6482FE}"/>
              </a:ext>
            </a:extLst>
          </p:cNvPr>
          <p:cNvSpPr txBox="1"/>
          <p:nvPr/>
        </p:nvSpPr>
        <p:spPr>
          <a:xfrm>
            <a:off x="0" y="6336671"/>
            <a:ext cx="1197864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800" b="1" dirty="0"/>
              <a:t>Marzo, 2024                                                                                                         </a:t>
            </a:r>
            <a:r>
              <a:rPr lang="es-PE" sz="1800" b="1" dirty="0" err="1"/>
              <a:t>Ref</a:t>
            </a:r>
            <a:r>
              <a:rPr lang="es-PE" sz="1800" b="1" dirty="0"/>
              <a:t>: Aplicativos del Plan de Gobierno Digital UNTELS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AAC7727-E39E-4D49-B1CE-BB34276E5E18}"/>
              </a:ext>
            </a:extLst>
          </p:cNvPr>
          <p:cNvGrpSpPr/>
          <p:nvPr/>
        </p:nvGrpSpPr>
        <p:grpSpPr>
          <a:xfrm>
            <a:off x="188436" y="141760"/>
            <a:ext cx="4894730" cy="1075765"/>
            <a:chOff x="551329" y="443753"/>
            <a:chExt cx="5768789" cy="128381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265D4D9-B27B-4689-946D-A519BDE2EBD1}"/>
                </a:ext>
              </a:extLst>
            </p:cNvPr>
            <p:cNvSpPr/>
            <p:nvPr/>
          </p:nvSpPr>
          <p:spPr>
            <a:xfrm>
              <a:off x="551329" y="443753"/>
              <a:ext cx="5768789" cy="1283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032" name="Picture 8" descr="I Congreso Internacional de Matemática y Estadística Aplicada a la  Ingeniería y Gestión">
              <a:extLst>
                <a:ext uri="{FF2B5EF4-FFF2-40B4-BE49-F238E27FC236}">
                  <a16:creationId xmlns:a16="http://schemas.microsoft.com/office/drawing/2014/main" id="{7E93A7DD-0D46-4BD9-AB0D-484F5FD73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64" y="473280"/>
              <a:ext cx="5745354" cy="117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C44E5D3-75DE-C38E-7E2F-8796C49BB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53" t="16051" r="12507" b="14844"/>
          <a:stretch/>
        </p:blipFill>
        <p:spPr>
          <a:xfrm>
            <a:off x="8837874" y="4462899"/>
            <a:ext cx="2253797" cy="14249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6BBE15-D686-F1F2-0587-45C65C52C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36" y="1798158"/>
            <a:ext cx="3465622" cy="38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48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02339A-2D57-C6A3-03F5-E9D6F72A9545}"/>
              </a:ext>
            </a:extLst>
          </p:cNvPr>
          <p:cNvSpPr txBox="1"/>
          <p:nvPr/>
        </p:nvSpPr>
        <p:spPr>
          <a:xfrm>
            <a:off x="349348" y="187173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Aprendizaje Significativo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D82F46-7B0B-1D3D-A690-AE8FB2FC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824"/>
            <a:ext cx="12192000" cy="55939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C9F1D8A-E6D0-7A55-CD35-29F81E4FE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2" y="5413248"/>
            <a:ext cx="1763484" cy="98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92DBE6C-1FCB-FB8E-565D-39FCDF81278B}"/>
              </a:ext>
            </a:extLst>
          </p:cNvPr>
          <p:cNvSpPr txBox="1"/>
          <p:nvPr/>
        </p:nvSpPr>
        <p:spPr>
          <a:xfrm>
            <a:off x="99850" y="147002"/>
            <a:ext cx="1168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800" b="1" dirty="0">
                <a:solidFill>
                  <a:prstClr val="white"/>
                </a:solidFill>
                <a:latin typeface="Calibri" panose="020F0502020204030204"/>
              </a:rPr>
              <a:t>El proceso cognitivo durante el 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Aprendizaje Significativo</a:t>
            </a:r>
          </a:p>
        </p:txBody>
      </p: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782120E1-971D-ADC9-B0E1-E002EA9D4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2" b="8114"/>
          <a:stretch/>
        </p:blipFill>
        <p:spPr>
          <a:xfrm>
            <a:off x="0" y="766788"/>
            <a:ext cx="12192000" cy="570015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CE9AD06-6C5B-86C7-1D3D-76B28AE8EAE5}"/>
              </a:ext>
            </a:extLst>
          </p:cNvPr>
          <p:cNvSpPr txBox="1"/>
          <p:nvPr/>
        </p:nvSpPr>
        <p:spPr>
          <a:xfrm>
            <a:off x="1518901" y="6075735"/>
            <a:ext cx="894155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aprendizaje significativo ocurre cuando uno integra </a:t>
            </a:r>
            <a:r>
              <a:rPr kumimoji="0" lang="es-P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iterativamente </a:t>
            </a:r>
            <a:r>
              <a:rPr kumimoji="0" lang="es-P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nuevos conocimientos a la estructura cognitiva existente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E02A719-21FF-63C8-7CA7-E5778D81BA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84000" l="17000" r="86500">
                        <a14:foregroundMark x1="20249" y1="29432" x2="17000" y2="39333"/>
                        <a14:foregroundMark x1="24000" y1="18000" x2="20754" y2="27894"/>
                        <a14:foregroundMark x1="45152" y1="9536" x2="51833" y2="9333"/>
                        <a14:foregroundMark x1="40833" y1="9667" x2="44613" y2="9552"/>
                        <a14:foregroundMark x1="51833" y1="9333" x2="63000" y2="11000"/>
                        <a14:foregroundMark x1="83667" y1="60667" x2="80667" y2="62833"/>
                        <a14:foregroundMark x1="86500" y1="57333" x2="86500" y2="58000"/>
                        <a14:backgroundMark x1="41667" y1="16667" x2="30833" y2="19500"/>
                        <a14:backgroundMark x1="30833" y1="19500" x2="23500" y2="34000"/>
                        <a14:backgroundMark x1="65833" y1="34833" x2="40333" y2="56167"/>
                        <a14:backgroundMark x1="40333" y1="56167" x2="39167" y2="56667"/>
                        <a14:backgroundMark x1="39500" y1="55333" x2="34667" y2="48333"/>
                        <a14:backgroundMark x1="67500" y1="27333" x2="66667" y2="35667"/>
                        <a14:backgroundMark x1="68333" y1="21167" x2="51333" y2="15000"/>
                        <a14:backgroundMark x1="51333" y1="15000" x2="39500" y2="14667"/>
                        <a14:backgroundMark x1="45333" y1="13000" x2="65833" y2="16333"/>
                        <a14:backgroundMark x1="52333" y1="13833" x2="45833" y2="11833"/>
                        <a14:backgroundMark x1="21000" y1="27833" x2="21333" y2="29167"/>
                        <a14:backgroundMark x1="48833" y1="12167" x2="51667" y2="121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894" t="6458" r="10132" b="7373"/>
          <a:stretch/>
        </p:blipFill>
        <p:spPr>
          <a:xfrm>
            <a:off x="3034348" y="1938543"/>
            <a:ext cx="3610425" cy="398986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78DB757-3EBC-EB1B-F6AA-138DDCD619CE}"/>
              </a:ext>
            </a:extLst>
          </p:cNvPr>
          <p:cNvSpPr txBox="1"/>
          <p:nvPr/>
        </p:nvSpPr>
        <p:spPr>
          <a:xfrm>
            <a:off x="160932" y="4809846"/>
            <a:ext cx="140280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Además influye la repetición y revisión periódica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67B1355-87B2-B36A-EEC3-C11AE94578DC}"/>
              </a:ext>
            </a:extLst>
          </p:cNvPr>
          <p:cNvSpPr txBox="1"/>
          <p:nvPr/>
        </p:nvSpPr>
        <p:spPr>
          <a:xfrm rot="462876">
            <a:off x="2511712" y="2830347"/>
            <a:ext cx="2518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 1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15A131D-8A0A-09E4-3E57-55CB63EA59A1}"/>
              </a:ext>
            </a:extLst>
          </p:cNvPr>
          <p:cNvSpPr txBox="1"/>
          <p:nvPr/>
        </p:nvSpPr>
        <p:spPr>
          <a:xfrm>
            <a:off x="244203" y="3884448"/>
            <a:ext cx="2518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 2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5916CB3-43A4-B9EC-E36C-FDF742F97516}"/>
              </a:ext>
            </a:extLst>
          </p:cNvPr>
          <p:cNvSpPr txBox="1"/>
          <p:nvPr/>
        </p:nvSpPr>
        <p:spPr>
          <a:xfrm>
            <a:off x="5135993" y="1028508"/>
            <a:ext cx="25181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Se produce Aprendizaje significativo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2A845AF-DC5B-9AF6-12DA-543FE51DAF26}"/>
              </a:ext>
            </a:extLst>
          </p:cNvPr>
          <p:cNvSpPr txBox="1"/>
          <p:nvPr/>
        </p:nvSpPr>
        <p:spPr>
          <a:xfrm>
            <a:off x="9813112" y="1102360"/>
            <a:ext cx="25181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Nueva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Información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5598DFB-46E0-F5C9-6C25-63835B71E8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18" t="22420" b="22060"/>
          <a:stretch/>
        </p:blipFill>
        <p:spPr>
          <a:xfrm>
            <a:off x="10175053" y="1730827"/>
            <a:ext cx="2016947" cy="111072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F12F5C7-CA51-35DB-BD61-E0AC544468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15" b="75000" l="15308" r="86615">
                        <a14:foregroundMark x1="48077" y1="28923" x2="48615" y2="45000"/>
                        <a14:foregroundMark x1="36385" y1="28615" x2="63615" y2="29154"/>
                        <a14:foregroundMark x1="65000" y1="26923" x2="43308" y2="32231"/>
                        <a14:foregroundMark x1="48923" y1="43615" x2="48077" y2="56923"/>
                        <a14:foregroundMark x1="51692" y1="46923" x2="51308" y2="67462"/>
                        <a14:foregroundMark x1="51308" y1="67462" x2="50538" y2="70308"/>
                        <a14:foregroundMark x1="86923" y1="66692" x2="81692" y2="66923"/>
                        <a14:foregroundMark x1="31385" y1="64692" x2="22231" y2="66385"/>
                        <a14:foregroundMark x1="48923" y1="75000" x2="50538" y2="75000"/>
                        <a14:foregroundMark x1="18308" y1="63077" x2="18308" y2="71385"/>
                        <a14:foregroundMark x1="36923" y1="24692" x2="59462" y2="24692"/>
                        <a14:foregroundMark x1="15308" y1="62462" x2="15308" y2="62462"/>
                        <a14:foregroundMark x1="15846" y1="63077" x2="16077" y2="68923"/>
                      </a14:backgroundRemoval>
                    </a14:imgEffect>
                  </a14:imgLayer>
                </a14:imgProps>
              </a:ext>
            </a:extLst>
          </a:blip>
          <a:srcRect l="12906" t="19577" r="11111" b="22061"/>
          <a:stretch/>
        </p:blipFill>
        <p:spPr>
          <a:xfrm>
            <a:off x="7741977" y="3126748"/>
            <a:ext cx="1784702" cy="1370840"/>
          </a:xfrm>
          <a:prstGeom prst="rect">
            <a:avLst/>
          </a:prstGeom>
        </p:spPr>
      </p:pic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06156012-81E4-64EC-4251-2A8C35DAD460}"/>
              </a:ext>
            </a:extLst>
          </p:cNvPr>
          <p:cNvCxnSpPr>
            <a:cxnSpLocks/>
            <a:stCxn id="27" idx="1"/>
            <a:endCxn id="28" idx="3"/>
          </p:cNvCxnSpPr>
          <p:nvPr/>
        </p:nvCxnSpPr>
        <p:spPr>
          <a:xfrm rot="10800000" flipV="1">
            <a:off x="9526679" y="2286192"/>
            <a:ext cx="648374" cy="1525976"/>
          </a:xfrm>
          <a:prstGeom prst="bentConnector3">
            <a:avLst>
              <a:gd name="adj1" fmla="val 50000"/>
            </a:avLst>
          </a:prstGeom>
          <a:ln w="2857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4DA127A-330F-61B2-3D08-DDD380E4EE4A}"/>
              </a:ext>
            </a:extLst>
          </p:cNvPr>
          <p:cNvSpPr txBox="1"/>
          <p:nvPr/>
        </p:nvSpPr>
        <p:spPr>
          <a:xfrm>
            <a:off x="6970841" y="4502070"/>
            <a:ext cx="36104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Se expresa 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Mapa Conceptual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670BF2A-AC38-3597-605C-D1C6EAED75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67" b="56167" l="24167" r="71167">
                        <a14:foregroundMark x1="31167" y1="21333" x2="29500" y2="23833"/>
                        <a14:foregroundMark x1="24167" y1="35000" x2="24167" y2="36167"/>
                        <a14:foregroundMark x1="35333" y1="35333" x2="35667" y2="38667"/>
                        <a14:foregroundMark x1="51000" y1="23000" x2="44000" y2="23833"/>
                        <a14:foregroundMark x1="56333" y1="14333" x2="58333" y2="14833"/>
                        <a14:foregroundMark x1="54333" y1="18167" x2="55500" y2="19833"/>
                        <a14:foregroundMark x1="64167" y1="23833" x2="62500" y2="24667"/>
                        <a14:foregroundMark x1="69833" y1="23000" x2="71167" y2="26000"/>
                        <a14:foregroundMark x1="46500" y1="37000" x2="48833" y2="34500"/>
                        <a14:foregroundMark x1="44333" y1="40333" x2="44333" y2="42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981" t="9825" r="26165" b="38277"/>
          <a:stretch/>
        </p:blipFill>
        <p:spPr>
          <a:xfrm>
            <a:off x="3698800" y="2466923"/>
            <a:ext cx="1782658" cy="178413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D69A2CB5-E9DC-2941-8A27-DE894695CA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15" b="75000" l="15308" r="86615">
                        <a14:foregroundMark x1="48077" y1="28923" x2="48615" y2="45000"/>
                        <a14:foregroundMark x1="36385" y1="28615" x2="63615" y2="29154"/>
                        <a14:foregroundMark x1="65000" y1="26923" x2="43308" y2="32231"/>
                        <a14:foregroundMark x1="48923" y1="43615" x2="48077" y2="56923"/>
                        <a14:foregroundMark x1="51692" y1="46923" x2="51308" y2="67462"/>
                        <a14:foregroundMark x1="51308" y1="67462" x2="50538" y2="70308"/>
                        <a14:foregroundMark x1="86923" y1="66692" x2="81692" y2="66923"/>
                        <a14:foregroundMark x1="31385" y1="64692" x2="22231" y2="66385"/>
                        <a14:foregroundMark x1="48923" y1="75000" x2="50538" y2="75000"/>
                        <a14:foregroundMark x1="18308" y1="63077" x2="18308" y2="71385"/>
                        <a14:foregroundMark x1="36923" y1="24692" x2="59462" y2="24692"/>
                        <a14:foregroundMark x1="15308" y1="62462" x2="15308" y2="62462"/>
                        <a14:foregroundMark x1="15846" y1="63077" x2="16077" y2="6892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2906" t="19577" r="11111" b="22061"/>
          <a:stretch/>
        </p:blipFill>
        <p:spPr>
          <a:xfrm>
            <a:off x="4028435" y="2855953"/>
            <a:ext cx="767569" cy="58957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59B1580B-70B3-736F-163F-889D8AD376EC}"/>
              </a:ext>
            </a:extLst>
          </p:cNvPr>
          <p:cNvSpPr txBox="1"/>
          <p:nvPr/>
        </p:nvSpPr>
        <p:spPr>
          <a:xfrm>
            <a:off x="2767818" y="1173368"/>
            <a:ext cx="22712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Se tiene Estructura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Cognitiva actual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609EF2FC-2EB6-C527-DEF2-9F109937B419}"/>
              </a:ext>
            </a:extLst>
          </p:cNvPr>
          <p:cNvSpPr/>
          <p:nvPr/>
        </p:nvSpPr>
        <p:spPr>
          <a:xfrm>
            <a:off x="4680673" y="3167761"/>
            <a:ext cx="87086" cy="116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E88EEC47-EE8A-84DC-DB9D-EB4DF690E5AE}"/>
              </a:ext>
            </a:extLst>
          </p:cNvPr>
          <p:cNvSpPr/>
          <p:nvPr/>
        </p:nvSpPr>
        <p:spPr>
          <a:xfrm>
            <a:off x="4601012" y="2989613"/>
            <a:ext cx="87086" cy="116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E600C50E-D439-FEDE-3C44-7220EF0DEAC7}"/>
              </a:ext>
            </a:extLst>
          </p:cNvPr>
          <p:cNvSpPr/>
          <p:nvPr/>
        </p:nvSpPr>
        <p:spPr>
          <a:xfrm>
            <a:off x="4127881" y="2972024"/>
            <a:ext cx="87086" cy="116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F1016EAC-EF21-F536-FDC6-83B63CCE8D10}"/>
              </a:ext>
            </a:extLst>
          </p:cNvPr>
          <p:cNvSpPr/>
          <p:nvPr/>
        </p:nvSpPr>
        <p:spPr>
          <a:xfrm>
            <a:off x="4302361" y="3358990"/>
            <a:ext cx="87086" cy="116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515425B3-C031-5D31-743E-E633F5311F66}"/>
              </a:ext>
            </a:extLst>
          </p:cNvPr>
          <p:cNvCxnSpPr>
            <a:cxnSpLocks/>
          </p:cNvCxnSpPr>
          <p:nvPr/>
        </p:nvCxnSpPr>
        <p:spPr>
          <a:xfrm flipH="1" flipV="1">
            <a:off x="6257101" y="3609233"/>
            <a:ext cx="1798328" cy="2556"/>
          </a:xfrm>
          <a:prstGeom prst="straightConnector1">
            <a:avLst/>
          </a:prstGeom>
          <a:ln w="2857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ipse 61">
            <a:extLst>
              <a:ext uri="{FF2B5EF4-FFF2-40B4-BE49-F238E27FC236}">
                <a16:creationId xmlns:a16="http://schemas.microsoft.com/office/drawing/2014/main" id="{7796A4A8-08B6-B97F-E36C-4F4AA48CEE0B}"/>
              </a:ext>
            </a:extLst>
          </p:cNvPr>
          <p:cNvSpPr/>
          <p:nvPr/>
        </p:nvSpPr>
        <p:spPr>
          <a:xfrm>
            <a:off x="4019827" y="3246190"/>
            <a:ext cx="87086" cy="116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1FF47F78-4B75-47C6-0F37-8852A235FEAE}"/>
              </a:ext>
            </a:extLst>
          </p:cNvPr>
          <p:cNvSpPr/>
          <p:nvPr/>
        </p:nvSpPr>
        <p:spPr>
          <a:xfrm>
            <a:off x="4376841" y="2841458"/>
            <a:ext cx="87086" cy="116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61CA500-5524-DBB3-5C7B-7A0262E331F7}"/>
              </a:ext>
            </a:extLst>
          </p:cNvPr>
          <p:cNvSpPr txBox="1"/>
          <p:nvPr/>
        </p:nvSpPr>
        <p:spPr>
          <a:xfrm>
            <a:off x="244443" y="948533"/>
            <a:ext cx="16243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Se registra en la Memoria de largo plazo</a:t>
            </a:r>
          </a:p>
        </p:txBody>
      </p: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24B7BA69-BB60-EE9A-D74B-42C4344D6552}"/>
              </a:ext>
            </a:extLst>
          </p:cNvPr>
          <p:cNvCxnSpPr>
            <a:cxnSpLocks/>
          </p:cNvCxnSpPr>
          <p:nvPr/>
        </p:nvCxnSpPr>
        <p:spPr>
          <a:xfrm flipH="1">
            <a:off x="5434527" y="1663394"/>
            <a:ext cx="475443" cy="674860"/>
          </a:xfrm>
          <a:prstGeom prst="straightConnector1">
            <a:avLst/>
          </a:prstGeom>
          <a:ln w="2857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03F68F11-1B06-9768-C48D-27F60F83FA99}"/>
              </a:ext>
            </a:extLst>
          </p:cNvPr>
          <p:cNvCxnSpPr>
            <a:cxnSpLocks/>
          </p:cNvCxnSpPr>
          <p:nvPr/>
        </p:nvCxnSpPr>
        <p:spPr>
          <a:xfrm>
            <a:off x="4000676" y="1795236"/>
            <a:ext cx="298963" cy="1086036"/>
          </a:xfrm>
          <a:prstGeom prst="straightConnector1">
            <a:avLst/>
          </a:prstGeom>
          <a:ln w="2857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agen 68">
            <a:extLst>
              <a:ext uri="{FF2B5EF4-FFF2-40B4-BE49-F238E27FC236}">
                <a16:creationId xmlns:a16="http://schemas.microsoft.com/office/drawing/2014/main" id="{BFBCE132-E29D-ED0A-372C-2AE9BB48C7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4" b="90000" l="10000" r="90000">
                        <a14:foregroundMark x1="46087" y1="9457" x2="48370" y2="7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94085">
            <a:off x="5004463" y="2159887"/>
            <a:ext cx="634578" cy="634578"/>
          </a:xfrm>
          <a:prstGeom prst="rect">
            <a:avLst/>
          </a:prstGeom>
        </p:spPr>
      </p:pic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5B86B6F6-B8E1-CCB2-2227-F35CAF16281E}"/>
              </a:ext>
            </a:extLst>
          </p:cNvPr>
          <p:cNvCxnSpPr>
            <a:cxnSpLocks/>
          </p:cNvCxnSpPr>
          <p:nvPr/>
        </p:nvCxnSpPr>
        <p:spPr>
          <a:xfrm flipH="1" flipV="1">
            <a:off x="4796004" y="3293394"/>
            <a:ext cx="844377" cy="275933"/>
          </a:xfrm>
          <a:prstGeom prst="straightConnector1">
            <a:avLst/>
          </a:prstGeom>
          <a:ln w="2857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73">
            <a:extLst>
              <a:ext uri="{FF2B5EF4-FFF2-40B4-BE49-F238E27FC236}">
                <a16:creationId xmlns:a16="http://schemas.microsoft.com/office/drawing/2014/main" id="{BEA617BF-9A86-BB6D-CB41-1309D8563F1C}"/>
              </a:ext>
            </a:extLst>
          </p:cNvPr>
          <p:cNvSpPr txBox="1"/>
          <p:nvPr/>
        </p:nvSpPr>
        <p:spPr>
          <a:xfrm>
            <a:off x="5755384" y="3140899"/>
            <a:ext cx="25181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Percepción</a:t>
            </a:r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F5989A30-4C2C-25BE-B77E-EC2EDABE2F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67" b="56167" l="24167" r="71167">
                        <a14:foregroundMark x1="31167" y1="21333" x2="29500" y2="23833"/>
                        <a14:foregroundMark x1="24167" y1="35000" x2="24167" y2="36167"/>
                        <a14:foregroundMark x1="35333" y1="35333" x2="35667" y2="38667"/>
                        <a14:foregroundMark x1="51000" y1="23000" x2="44000" y2="23833"/>
                        <a14:foregroundMark x1="56333" y1="14333" x2="58333" y2="14833"/>
                        <a14:foregroundMark x1="54333" y1="18167" x2="55500" y2="19833"/>
                        <a14:foregroundMark x1="64167" y1="23833" x2="62500" y2="24667"/>
                        <a14:foregroundMark x1="69833" y1="23000" x2="71167" y2="26000"/>
                        <a14:foregroundMark x1="46500" y1="37000" x2="48833" y2="34500"/>
                        <a14:foregroundMark x1="44333" y1="40333" x2="44333" y2="42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981" t="9825" r="26165" b="38277"/>
          <a:stretch/>
        </p:blipFill>
        <p:spPr>
          <a:xfrm>
            <a:off x="457826" y="1737177"/>
            <a:ext cx="2122150" cy="2123908"/>
          </a:xfrm>
          <a:prstGeom prst="rect">
            <a:avLst/>
          </a:prstGeom>
        </p:spPr>
      </p:pic>
      <p:sp>
        <p:nvSpPr>
          <p:cNvPr id="76" name="Elipse 75">
            <a:extLst>
              <a:ext uri="{FF2B5EF4-FFF2-40B4-BE49-F238E27FC236}">
                <a16:creationId xmlns:a16="http://schemas.microsoft.com/office/drawing/2014/main" id="{B19A08F4-2821-CD73-4341-B6166C5068BA}"/>
              </a:ext>
            </a:extLst>
          </p:cNvPr>
          <p:cNvSpPr/>
          <p:nvPr/>
        </p:nvSpPr>
        <p:spPr>
          <a:xfrm rot="20815457">
            <a:off x="884544" y="2172340"/>
            <a:ext cx="1000240" cy="530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Largo Plazo</a:t>
            </a:r>
          </a:p>
        </p:txBody>
      </p:sp>
      <p:pic>
        <p:nvPicPr>
          <p:cNvPr id="78" name="Picture 2" descr="Iconos gratuitos de Ojo diseñados por Freepik | Iconos, Crear iconos, Icono  gratis">
            <a:extLst>
              <a:ext uri="{FF2B5EF4-FFF2-40B4-BE49-F238E27FC236}">
                <a16:creationId xmlns:a16="http://schemas.microsoft.com/office/drawing/2014/main" id="{A652C0D6-78DE-14DD-071D-7F478D2A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94" y="3358990"/>
            <a:ext cx="458632" cy="5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Conector recto de flecha 78">
            <a:extLst>
              <a:ext uri="{FF2B5EF4-FFF2-40B4-BE49-F238E27FC236}">
                <a16:creationId xmlns:a16="http://schemas.microsoft.com/office/drawing/2014/main" id="{6044518F-70B0-B0BB-5AC8-310A44770777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62333" y="2774229"/>
            <a:ext cx="479219" cy="203561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de flecha 80">
            <a:extLst>
              <a:ext uri="{FF2B5EF4-FFF2-40B4-BE49-F238E27FC236}">
                <a16:creationId xmlns:a16="http://schemas.microsoft.com/office/drawing/2014/main" id="{9228C259-F004-3008-03EA-410FECACA667}"/>
              </a:ext>
            </a:extLst>
          </p:cNvPr>
          <p:cNvCxnSpPr>
            <a:cxnSpLocks/>
          </p:cNvCxnSpPr>
          <p:nvPr/>
        </p:nvCxnSpPr>
        <p:spPr>
          <a:xfrm flipH="1" flipV="1">
            <a:off x="1506712" y="2713771"/>
            <a:ext cx="2407295" cy="57962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>
            <a:extLst>
              <a:ext uri="{FF2B5EF4-FFF2-40B4-BE49-F238E27FC236}">
                <a16:creationId xmlns:a16="http://schemas.microsoft.com/office/drawing/2014/main" id="{2B815074-2002-C0EC-8A7C-B1B70033978B}"/>
              </a:ext>
            </a:extLst>
          </p:cNvPr>
          <p:cNvSpPr txBox="1"/>
          <p:nvPr/>
        </p:nvSpPr>
        <p:spPr>
          <a:xfrm>
            <a:off x="1627218" y="3960516"/>
            <a:ext cx="18889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Se forma nueva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Estructura cognitiva</a:t>
            </a:r>
          </a:p>
        </p:txBody>
      </p: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C6A563A8-7B1C-B676-822A-3CD2C2C15075}"/>
              </a:ext>
            </a:extLst>
          </p:cNvPr>
          <p:cNvCxnSpPr>
            <a:cxnSpLocks/>
          </p:cNvCxnSpPr>
          <p:nvPr/>
        </p:nvCxnSpPr>
        <p:spPr>
          <a:xfrm flipV="1">
            <a:off x="3299416" y="3344440"/>
            <a:ext cx="1000223" cy="1035287"/>
          </a:xfrm>
          <a:prstGeom prst="straightConnector1">
            <a:avLst/>
          </a:prstGeom>
          <a:ln w="2857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Eid Al Fitr Celebration">
            <a:hlinkClick r:id="" action="ppaction://media"/>
            <a:extLst>
              <a:ext uri="{FF2B5EF4-FFF2-40B4-BE49-F238E27FC236}">
                <a16:creationId xmlns:a16="http://schemas.microsoft.com/office/drawing/2014/main" id="{7A1944B3-4EF7-63F2-6E5C-906E0CB7B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1402" y="2822821"/>
            <a:ext cx="409199" cy="3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6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accel="3000" decel="17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accel="3000" decel="17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accel="3000" decel="1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" presetClass="entr" presetSubtype="4" accel="3000" decel="1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" presetClass="entr" presetSubtype="4" accel="3000" decel="17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2" presetClass="entr" presetSubtype="4" accel="3000" decel="17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2" presetClass="entr" presetSubtype="4" accel="3000" decel="17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accel="3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accel="3000" decel="1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 showWhenStopped="0">
                <p:cTn id="1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17" grpId="0" animBg="1"/>
      <p:bldP spid="20" grpId="0"/>
      <p:bldP spid="23" grpId="0"/>
      <p:bldP spid="24" grpId="0"/>
      <p:bldP spid="25" grpId="0"/>
      <p:bldP spid="26" grpId="0"/>
      <p:bldP spid="34" grpId="0"/>
      <p:bldP spid="39" grpId="0"/>
      <p:bldP spid="51" grpId="0" animBg="1"/>
      <p:bldP spid="53" grpId="0" animBg="1"/>
      <p:bldP spid="56" grpId="0" animBg="1"/>
      <p:bldP spid="57" grpId="0" animBg="1"/>
      <p:bldP spid="62" grpId="0" animBg="1"/>
      <p:bldP spid="64" grpId="0" animBg="1"/>
      <p:bldP spid="65" grpId="0"/>
      <p:bldP spid="74" grpId="0"/>
      <p:bldP spid="76" grpId="0" animBg="1"/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34F8177-9DEB-D623-3BA0-C3652126FB05}"/>
              </a:ext>
            </a:extLst>
          </p:cNvPr>
          <p:cNvSpPr txBox="1"/>
          <p:nvPr/>
        </p:nvSpPr>
        <p:spPr>
          <a:xfrm>
            <a:off x="349348" y="187173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Mapas Conceptuales para aplicar aprendizaje Significativo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1CE49A-ACBD-1B30-2257-1AFB29005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14"/>
          <a:stretch/>
        </p:blipFill>
        <p:spPr>
          <a:xfrm>
            <a:off x="349348" y="767783"/>
            <a:ext cx="11404787" cy="566975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0A2DB4A-AD67-7C74-6E50-A83A9BDB06C5}"/>
              </a:ext>
            </a:extLst>
          </p:cNvPr>
          <p:cNvSpPr txBox="1"/>
          <p:nvPr/>
        </p:nvSpPr>
        <p:spPr>
          <a:xfrm>
            <a:off x="3046879" y="6494929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>
              <a:defRPr sz="1200"/>
            </a:lvl1pPr>
          </a:lstStyle>
          <a:p>
            <a:r>
              <a:rPr lang="es-PE" dirty="0">
                <a:hlinkClick r:id="rId3"/>
              </a:rPr>
              <a:t>https://cmaps.intelectiasac.com/rid=1YZC4XGV4-20CYYQC-53R/Mapas%20Conceptuales.cmap</a:t>
            </a: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22344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A1BF94-35C2-45F3-91DB-439F953E42D7}"/>
              </a:ext>
            </a:extLst>
          </p:cNvPr>
          <p:cNvSpPr txBox="1"/>
          <p:nvPr/>
        </p:nvSpPr>
        <p:spPr>
          <a:xfrm>
            <a:off x="783389" y="3668682"/>
            <a:ext cx="9664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3. QUÉ ES EL APLICATIVO DIGITAL CMAPTOOLS</a:t>
            </a:r>
            <a:r>
              <a:rPr lang="es-PE" sz="3200" b="1" dirty="0"/>
              <a:t>®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64234ED-83B8-7EA1-F518-8CE8023C2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982" y="630809"/>
            <a:ext cx="2627604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6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B055DC-CC12-1B9C-6C8B-C9DB3EC8924C}"/>
              </a:ext>
            </a:extLst>
          </p:cNvPr>
          <p:cNvSpPr txBox="1"/>
          <p:nvPr/>
        </p:nvSpPr>
        <p:spPr>
          <a:xfrm>
            <a:off x="349348" y="187173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IHMC: Creador del </a:t>
            </a:r>
            <a:r>
              <a:rPr lang="es-PE" sz="2800" b="1" dirty="0" err="1">
                <a:solidFill>
                  <a:schemeClr val="bg1"/>
                </a:solidFill>
              </a:rPr>
              <a:t>CmapTools</a:t>
            </a:r>
            <a:r>
              <a:rPr lang="es-PE" sz="2800" b="1" dirty="0">
                <a:solidFill>
                  <a:schemeClr val="bg1"/>
                </a:solidFill>
              </a:rPr>
              <a:t>®</a:t>
            </a:r>
          </a:p>
        </p:txBody>
      </p:sp>
      <p:pic>
        <p:nvPicPr>
          <p:cNvPr id="5" name="Imagen 4">
            <a:hlinkClick r:id="rId2"/>
            <a:extLst>
              <a:ext uri="{FF2B5EF4-FFF2-40B4-BE49-F238E27FC236}">
                <a16:creationId xmlns:a16="http://schemas.microsoft.com/office/drawing/2014/main" id="{1E42F27B-2BB4-729A-2435-48A42EC68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9" b="4737"/>
          <a:stretch/>
        </p:blipFill>
        <p:spPr>
          <a:xfrm>
            <a:off x="593640" y="929328"/>
            <a:ext cx="10553966" cy="560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5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5A7490-9BFE-1277-DFB4-B1998288A283}"/>
              </a:ext>
            </a:extLst>
          </p:cNvPr>
          <p:cNvSpPr txBox="1"/>
          <p:nvPr/>
        </p:nvSpPr>
        <p:spPr>
          <a:xfrm>
            <a:off x="163799" y="167026"/>
            <a:ext cx="11897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  <a:lvl2pPr marL="742950" indent="-285750" eaLnBrk="0" hangingPunct="0">
              <a:defRPr sz="1600">
                <a:latin typeface="Verdana" pitchFamily="34" charset="0"/>
              </a:defRPr>
            </a:lvl2pPr>
            <a:lvl3pPr marL="1143000" indent="-228600" eaLnBrk="0" hangingPunct="0">
              <a:defRPr sz="1600">
                <a:latin typeface="Verdana" pitchFamily="34" charset="0"/>
              </a:defRPr>
            </a:lvl3pPr>
            <a:lvl4pPr marL="1600200" indent="-228600" eaLnBrk="0" hangingPunct="0">
              <a:defRPr sz="1600">
                <a:latin typeface="Verdana" pitchFamily="34" charset="0"/>
              </a:defRPr>
            </a:lvl4pPr>
            <a:lvl5pPr marL="2057400" indent="-228600" eaLnBrk="0" hangingPunct="0"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Congresos Mundiales sobre  Mapas Conceptuales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1FFC59-F533-943C-7907-94FC61F73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840" y="4355424"/>
            <a:ext cx="2706077" cy="194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0F624E-8381-EFE6-5D67-640658E7144C}"/>
              </a:ext>
            </a:extLst>
          </p:cNvPr>
          <p:cNvSpPr txBox="1"/>
          <p:nvPr/>
        </p:nvSpPr>
        <p:spPr>
          <a:xfrm>
            <a:off x="10233906" y="3870537"/>
            <a:ext cx="7939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A4E13F-0EBA-9A3E-6038-3841B6857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916" y="4355424"/>
            <a:ext cx="2706076" cy="194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A693C46-9C9B-F18A-47A9-F4A7CD2CA082}"/>
              </a:ext>
            </a:extLst>
          </p:cNvPr>
          <p:cNvSpPr txBox="1"/>
          <p:nvPr/>
        </p:nvSpPr>
        <p:spPr>
          <a:xfrm>
            <a:off x="7298982" y="3875351"/>
            <a:ext cx="7939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A5C8C4-ABCE-B27D-35CA-00A0B51D9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678" y="4355424"/>
            <a:ext cx="2662390" cy="194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4F5991C-8B6B-5D93-A7B5-D73AE1FBE116}"/>
              </a:ext>
            </a:extLst>
          </p:cNvPr>
          <p:cNvSpPr txBox="1"/>
          <p:nvPr/>
        </p:nvSpPr>
        <p:spPr>
          <a:xfrm>
            <a:off x="4267891" y="3875351"/>
            <a:ext cx="7939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ECAB440-F568-9BC9-23BF-33D438A29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95" y="4355423"/>
            <a:ext cx="3044336" cy="194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A409362-DD0C-E548-3414-C5084BFAF932}"/>
              </a:ext>
            </a:extLst>
          </p:cNvPr>
          <p:cNvSpPr txBox="1"/>
          <p:nvPr/>
        </p:nvSpPr>
        <p:spPr>
          <a:xfrm>
            <a:off x="1303691" y="3875351"/>
            <a:ext cx="7939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52CACA0-7DA4-9EFA-6BA5-8952D7EF7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0891" y="1423592"/>
            <a:ext cx="2942761" cy="194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8A78CF3-517B-C179-F01A-D7DC8DCE8325}"/>
              </a:ext>
            </a:extLst>
          </p:cNvPr>
          <p:cNvSpPr txBox="1"/>
          <p:nvPr/>
        </p:nvSpPr>
        <p:spPr>
          <a:xfrm>
            <a:off x="10198441" y="961157"/>
            <a:ext cx="7939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8DE5234-FD48-47AF-EFE3-F984EF726C21}"/>
              </a:ext>
            </a:extLst>
          </p:cNvPr>
          <p:cNvSpPr txBox="1"/>
          <p:nvPr/>
        </p:nvSpPr>
        <p:spPr>
          <a:xfrm>
            <a:off x="7102033" y="936467"/>
            <a:ext cx="7939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2008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50DA534-69F2-7531-2100-6EAF0E74BE60}"/>
              </a:ext>
            </a:extLst>
          </p:cNvPr>
          <p:cNvSpPr txBox="1"/>
          <p:nvPr/>
        </p:nvSpPr>
        <p:spPr>
          <a:xfrm>
            <a:off x="4188952" y="936467"/>
            <a:ext cx="7939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126DB9-5DE0-9033-755E-3A5C4DA91BDF}"/>
              </a:ext>
            </a:extLst>
          </p:cNvPr>
          <p:cNvSpPr txBox="1"/>
          <p:nvPr/>
        </p:nvSpPr>
        <p:spPr>
          <a:xfrm>
            <a:off x="1106742" y="936467"/>
            <a:ext cx="7939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DEA3A76-FA20-940F-D820-C61D0E73A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48" y="1371698"/>
            <a:ext cx="2746132" cy="205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1613951-F2B1-D311-89C6-2BE9E9E220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171" y="1416540"/>
            <a:ext cx="2819667" cy="205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28B22F1-7C7C-C9EC-F444-A3CC0387B9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6631" y="1400281"/>
            <a:ext cx="2822565" cy="205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299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5A7490-9BFE-1277-DFB4-B1998288A283}"/>
              </a:ext>
            </a:extLst>
          </p:cNvPr>
          <p:cNvSpPr txBox="1"/>
          <p:nvPr/>
        </p:nvSpPr>
        <p:spPr>
          <a:xfrm>
            <a:off x="163799" y="167026"/>
            <a:ext cx="9486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  <a:lvl2pPr marL="742950" indent="-285750" eaLnBrk="0" hangingPunct="0">
              <a:defRPr sz="1600">
                <a:latin typeface="Verdana" pitchFamily="34" charset="0"/>
              </a:defRPr>
            </a:lvl2pPr>
            <a:lvl3pPr marL="1143000" indent="-228600" eaLnBrk="0" hangingPunct="0">
              <a:defRPr sz="1600">
                <a:latin typeface="Verdana" pitchFamily="34" charset="0"/>
              </a:defRPr>
            </a:lvl3pPr>
            <a:lvl4pPr marL="1600200" indent="-228600" eaLnBrk="0" hangingPunct="0">
              <a:defRPr sz="1600">
                <a:latin typeface="Verdana" pitchFamily="34" charset="0"/>
              </a:defRPr>
            </a:lvl4pPr>
            <a:lvl5pPr marL="2057400" indent="-228600" eaLnBrk="0" hangingPunct="0"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Congresos Mundiales sobre aplicación de Mapas Conceptuales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1C8FCA-9CE5-0A6A-A3C6-60577A339143}"/>
              </a:ext>
            </a:extLst>
          </p:cNvPr>
          <p:cNvSpPr txBox="1"/>
          <p:nvPr/>
        </p:nvSpPr>
        <p:spPr>
          <a:xfrm>
            <a:off x="696429" y="2959882"/>
            <a:ext cx="2349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Web: 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https://www.ihmc.us/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A897F4B-FAF8-6FE0-9E0B-4E0A9904A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29" y="1343419"/>
            <a:ext cx="2388930" cy="132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2EFF41B-B533-CA48-FD6F-61B1E5E5C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367" y="966177"/>
            <a:ext cx="6868633" cy="52800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AC1CC18-35AD-849E-AA4B-C70C88C97F8D}"/>
              </a:ext>
            </a:extLst>
          </p:cNvPr>
          <p:cNvSpPr txBox="1"/>
          <p:nvPr/>
        </p:nvSpPr>
        <p:spPr>
          <a:xfrm>
            <a:off x="374798" y="3718131"/>
            <a:ext cx="6108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https://cmapskm.ihmc.us/viewer/cmap/1GNYV3HBL-P35J13-FJ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B730722-6E56-E8C7-670E-BC91DF0B1648}"/>
              </a:ext>
            </a:extLst>
          </p:cNvPr>
          <p:cNvSpPr txBox="1"/>
          <p:nvPr/>
        </p:nvSpPr>
        <p:spPr>
          <a:xfrm>
            <a:off x="300370" y="4300212"/>
            <a:ext cx="6108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https://cmapskm.ihmc.us/viewer/cmap/1K88WVT49-BYX16F-7W7C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AACE2D2-6D9F-2075-877F-AB1E989A1AFC}"/>
              </a:ext>
            </a:extLst>
          </p:cNvPr>
          <p:cNvSpPr txBox="1"/>
          <p:nvPr/>
        </p:nvSpPr>
        <p:spPr>
          <a:xfrm>
            <a:off x="300370" y="5191415"/>
            <a:ext cx="6108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https://cmapskm.ihmc.us/viewer/cmap/1187732614870_1887131967_24591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33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B055DC-CC12-1B9C-6C8B-C9DB3EC8924C}"/>
              </a:ext>
            </a:extLst>
          </p:cNvPr>
          <p:cNvSpPr txBox="1"/>
          <p:nvPr/>
        </p:nvSpPr>
        <p:spPr>
          <a:xfrm>
            <a:off x="349348" y="187173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El Software libre </a:t>
            </a:r>
            <a:r>
              <a:rPr lang="es-PE" sz="2800" b="1" dirty="0" err="1">
                <a:solidFill>
                  <a:schemeClr val="bg1"/>
                </a:solidFill>
              </a:rPr>
              <a:t>CmapTools</a:t>
            </a:r>
            <a:r>
              <a:rPr lang="es-PE" sz="2800" b="1" dirty="0">
                <a:solidFill>
                  <a:schemeClr val="bg1"/>
                </a:solidFill>
              </a:rPr>
              <a:t>® creado por el IHMC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D2F7E9-0A16-EF09-2565-C31989704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"/>
          <a:stretch/>
        </p:blipFill>
        <p:spPr>
          <a:xfrm>
            <a:off x="622066" y="814376"/>
            <a:ext cx="10947867" cy="56430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165FF46-84F1-6ED3-161A-7A1D21E60D08}"/>
              </a:ext>
            </a:extLst>
          </p:cNvPr>
          <p:cNvSpPr txBox="1"/>
          <p:nvPr/>
        </p:nvSpPr>
        <p:spPr>
          <a:xfrm>
            <a:off x="2155450" y="6457389"/>
            <a:ext cx="7881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>
              <a:defRPr sz="1200"/>
            </a:lvl1pPr>
          </a:lstStyle>
          <a:p>
            <a:r>
              <a:rPr lang="es-PE" dirty="0">
                <a:hlinkClick r:id="rId3"/>
              </a:rPr>
              <a:t>https://cmaps.intelectiasac.com/rid=1Z4PP1S8T-DBRHSX-3BM/Software%20CmapTools%20-%20Versi%C3%B3n%202.cmap</a:t>
            </a: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38950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B055DC-CC12-1B9C-6C8B-C9DB3EC8924C}"/>
              </a:ext>
            </a:extLst>
          </p:cNvPr>
          <p:cNvSpPr txBox="1"/>
          <p:nvPr/>
        </p:nvSpPr>
        <p:spPr>
          <a:xfrm>
            <a:off x="309007" y="160279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3.1 Bibliografía sobre Concept </a:t>
            </a:r>
            <a:r>
              <a:rPr lang="es-PE" sz="2800" b="1" dirty="0" err="1">
                <a:solidFill>
                  <a:schemeClr val="bg1"/>
                </a:solidFill>
              </a:rPr>
              <a:t>Maps</a:t>
            </a:r>
            <a:r>
              <a:rPr lang="es-PE" sz="2800" b="1" dirty="0">
                <a:solidFill>
                  <a:schemeClr val="bg1"/>
                </a:solidFill>
              </a:rPr>
              <a:t>, Concept </a:t>
            </a:r>
            <a:r>
              <a:rPr lang="es-PE" sz="2800" b="1" dirty="0" err="1">
                <a:solidFill>
                  <a:schemeClr val="bg1"/>
                </a:solidFill>
              </a:rPr>
              <a:t>Mapping</a:t>
            </a:r>
            <a:r>
              <a:rPr lang="es-PE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612DF8E-D302-7775-4D2E-B09779058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7" y="982443"/>
            <a:ext cx="1833636" cy="24465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A0E98AE-481F-6177-7E39-CF74993E8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645" y="982443"/>
            <a:ext cx="1586488" cy="244655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26BA8A8-E7F0-82D4-12BD-9E7035025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135" y="921529"/>
            <a:ext cx="2002411" cy="244655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6D5F093-4858-3A68-CAAA-93427FE1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/>
          </a:blip>
          <a:stretch>
            <a:fillRect/>
          </a:stretch>
        </p:blipFill>
        <p:spPr>
          <a:xfrm>
            <a:off x="6487548" y="921528"/>
            <a:ext cx="2002411" cy="2446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2B4F490-12E6-CC39-FB32-421CB80F2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961" y="982443"/>
            <a:ext cx="1765298" cy="244655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B660741-167F-A025-48CD-708818413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3748" y="982443"/>
            <a:ext cx="1475620" cy="238564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02419EA-387A-D160-5ABD-7E926A589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2583" y="3667030"/>
            <a:ext cx="2125742" cy="29591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B4B2D77-3773-BEFA-1B4B-BF59028DA3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1145" y="3667030"/>
            <a:ext cx="2125743" cy="295910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D1D053E8-06C7-6087-2015-61A1BADBF3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9604" y="3669728"/>
            <a:ext cx="2339195" cy="294533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E8E797D-972E-FDA9-9218-D863C217AF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1506" y="3667029"/>
            <a:ext cx="2186027" cy="290754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4304A601-2EA5-B585-0DAE-E54FB45D48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916" y="3667027"/>
            <a:ext cx="2203420" cy="290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B055DC-CC12-1B9C-6C8B-C9DB3EC8924C}"/>
              </a:ext>
            </a:extLst>
          </p:cNvPr>
          <p:cNvSpPr txBox="1"/>
          <p:nvPr/>
        </p:nvSpPr>
        <p:spPr>
          <a:xfrm>
            <a:off x="309007" y="160279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3.2 Bibliografía sobre Mapas Conceptuales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08AC712-3F63-1F98-477F-3ECB12984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7" y="883144"/>
            <a:ext cx="2029625" cy="276492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14D2F5-546E-FB6A-3B2D-CB94C55AC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71" y="883144"/>
            <a:ext cx="1921821" cy="2764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3FE152-9229-FD17-262A-AD31EC0CA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667" y="824154"/>
            <a:ext cx="2028666" cy="2882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3B77BB-6929-AAC4-8ADB-5CF223DF3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708" y="824154"/>
            <a:ext cx="2337767" cy="28829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EC1E25F-D9A2-D119-0281-629BB721D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20" y="3870967"/>
            <a:ext cx="2029625" cy="277186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B159C47-E4D1-6248-2943-BF8221350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677" y="3759935"/>
            <a:ext cx="2078324" cy="288290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8C2AF72-9DB1-9599-36D3-DA66E8EA7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1667" y="3763384"/>
            <a:ext cx="2173048" cy="298703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18BFA61-0EF0-7C15-BF1D-998EED782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3368" y="821823"/>
            <a:ext cx="2078325" cy="29108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EE17FD4-600A-78CC-9512-EEA4108C63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4423" y="3759934"/>
            <a:ext cx="1955540" cy="298703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B4BAD18-62CE-384A-88B7-8468EBE499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8327" y="3870966"/>
            <a:ext cx="1793563" cy="27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8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966A44B4-67F6-DB16-C595-FAF2E7007EE4}"/>
              </a:ext>
            </a:extLst>
          </p:cNvPr>
          <p:cNvSpPr txBox="1"/>
          <p:nvPr/>
        </p:nvSpPr>
        <p:spPr>
          <a:xfrm>
            <a:off x="148180" y="196317"/>
            <a:ext cx="11715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</a:t>
            </a:r>
            <a:r>
              <a:rPr lang="es-PE" sz="2400" b="1" dirty="0">
                <a:solidFill>
                  <a:prstClr val="white"/>
                </a:solidFill>
                <a:latin typeface="Calibri" panose="020F0502020204030204"/>
              </a:rPr>
              <a:t>TO: APLICATIVOS DIGITALES PARA OPTIMIZAR LA FORMACION ACADEMICA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DEB923D-A67E-57B0-6EB9-329AC0946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66" r="31900"/>
          <a:stretch/>
        </p:blipFill>
        <p:spPr>
          <a:xfrm>
            <a:off x="3401568" y="1225296"/>
            <a:ext cx="8477504" cy="49389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F5B1269-F431-9276-0E4A-778C41ED6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025" t="32205" r="34000" b="4933"/>
          <a:stretch/>
        </p:blipFill>
        <p:spPr>
          <a:xfrm>
            <a:off x="312928" y="1545335"/>
            <a:ext cx="2770492" cy="35112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83953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966A44B4-67F6-DB16-C595-FAF2E7007EE4}"/>
              </a:ext>
            </a:extLst>
          </p:cNvPr>
          <p:cNvSpPr txBox="1"/>
          <p:nvPr/>
        </p:nvSpPr>
        <p:spPr>
          <a:xfrm>
            <a:off x="298548" y="175399"/>
            <a:ext cx="114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3.3 Ejemplos de Mapas Conceptuales para representar el conocimiento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48641A-76D3-D1A9-6C57-64A413E91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698619"/>
            <a:ext cx="12192000" cy="59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3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A1BF94-35C2-45F3-91DB-439F953E42D7}"/>
              </a:ext>
            </a:extLst>
          </p:cNvPr>
          <p:cNvSpPr txBox="1"/>
          <p:nvPr/>
        </p:nvSpPr>
        <p:spPr>
          <a:xfrm>
            <a:off x="783389" y="3668682"/>
            <a:ext cx="10847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4. BENEFICIOS DE APLICAR CMAPTOOLS®</a:t>
            </a:r>
            <a:endParaRPr lang="es-PE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1000E0-6CA3-E50F-FB85-3802AD35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718" y="691735"/>
            <a:ext cx="3353091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61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92DBE6C-1FCB-FB8E-565D-39FCDF81278B}"/>
              </a:ext>
            </a:extLst>
          </p:cNvPr>
          <p:cNvSpPr txBox="1"/>
          <p:nvPr/>
        </p:nvSpPr>
        <p:spPr>
          <a:xfrm>
            <a:off x="99850" y="147002"/>
            <a:ext cx="1168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Beneficio 1: Aprendizaje Significativo y Colaborativo con CmapTools®</a:t>
            </a:r>
          </a:p>
        </p:txBody>
      </p:sp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100D3AC4-90D6-5E45-5CAD-FA23D9EA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2" b="8114"/>
          <a:stretch/>
        </p:blipFill>
        <p:spPr>
          <a:xfrm>
            <a:off x="0" y="820271"/>
            <a:ext cx="12192000" cy="5624658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7B120EC-A228-F77E-363A-7B63FE2A5764}"/>
              </a:ext>
            </a:extLst>
          </p:cNvPr>
          <p:cNvSpPr/>
          <p:nvPr/>
        </p:nvSpPr>
        <p:spPr>
          <a:xfrm>
            <a:off x="5956640" y="1319958"/>
            <a:ext cx="1360606" cy="4269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/>
              <a:t> Competencia 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EBE4794-1942-F943-85DC-4A8595A23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8883220" y="954151"/>
            <a:ext cx="575701" cy="42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FA03DE2-7A94-D9CB-C4DF-4BA572BC1978}"/>
              </a:ext>
            </a:extLst>
          </p:cNvPr>
          <p:cNvSpPr txBox="1"/>
          <p:nvPr/>
        </p:nvSpPr>
        <p:spPr>
          <a:xfrm>
            <a:off x="7328004" y="1012722"/>
            <a:ext cx="75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Tema 1.1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B7607A9-29FD-F5C2-F3B1-5F8E89D8A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452" y="1369286"/>
            <a:ext cx="1524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7ECDE62E-A0F7-68DE-53EE-FD123CFFA9A3}"/>
              </a:ext>
            </a:extLst>
          </p:cNvPr>
          <p:cNvSpPr txBox="1"/>
          <p:nvPr/>
        </p:nvSpPr>
        <p:spPr>
          <a:xfrm>
            <a:off x="4544051" y="2849118"/>
            <a:ext cx="1513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/>
              <a:t>Servidor</a:t>
            </a:r>
          </a:p>
          <a:p>
            <a:pPr algn="ctr"/>
            <a:r>
              <a:rPr lang="es-PE" b="1" dirty="0" err="1"/>
              <a:t>Cmap</a:t>
            </a:r>
            <a:r>
              <a:rPr lang="es-PE" b="1" dirty="0"/>
              <a:t> Server®</a:t>
            </a:r>
          </a:p>
          <a:p>
            <a:pPr algn="ctr"/>
            <a:r>
              <a:rPr lang="es-PE" b="1" dirty="0"/>
              <a:t>UNTELS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E2DCD6AC-8A9A-4D51-B57E-7C00BF1901AA}"/>
              </a:ext>
            </a:extLst>
          </p:cNvPr>
          <p:cNvSpPr/>
          <p:nvPr/>
        </p:nvSpPr>
        <p:spPr>
          <a:xfrm>
            <a:off x="5996531" y="2467423"/>
            <a:ext cx="1211187" cy="4269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/>
              <a:t>Competencia 2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973A37B3-517B-87A2-F956-8711B572DB13}"/>
              </a:ext>
            </a:extLst>
          </p:cNvPr>
          <p:cNvSpPr/>
          <p:nvPr/>
        </p:nvSpPr>
        <p:spPr>
          <a:xfrm>
            <a:off x="5996530" y="3719940"/>
            <a:ext cx="1211187" cy="4269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/>
              <a:t>Competencia 3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94F7929-3C39-C20F-EDD8-1D197016AACF}"/>
              </a:ext>
            </a:extLst>
          </p:cNvPr>
          <p:cNvSpPr txBox="1"/>
          <p:nvPr/>
        </p:nvSpPr>
        <p:spPr>
          <a:xfrm>
            <a:off x="7332504" y="1340083"/>
            <a:ext cx="75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Tema 1.2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87176C6-4850-541A-8A57-179FA56F6931}"/>
              </a:ext>
            </a:extLst>
          </p:cNvPr>
          <p:cNvSpPr txBox="1"/>
          <p:nvPr/>
        </p:nvSpPr>
        <p:spPr>
          <a:xfrm>
            <a:off x="7332492" y="1663614"/>
            <a:ext cx="75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Tema 1.3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2925216B-2584-59AC-3C62-4645D6BBCD85}"/>
              </a:ext>
            </a:extLst>
          </p:cNvPr>
          <p:cNvCxnSpPr/>
          <p:nvPr/>
        </p:nvCxnSpPr>
        <p:spPr>
          <a:xfrm>
            <a:off x="525098" y="4871356"/>
            <a:ext cx="11161059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0ECC7E63-73A4-B757-C792-FC6CC1F5F7C4}"/>
              </a:ext>
            </a:extLst>
          </p:cNvPr>
          <p:cNvCxnSpPr>
            <a:cxnSpLocks/>
          </p:cNvCxnSpPr>
          <p:nvPr/>
        </p:nvCxnSpPr>
        <p:spPr>
          <a:xfrm>
            <a:off x="4037801" y="4885030"/>
            <a:ext cx="0" cy="174811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n 39">
            <a:extLst>
              <a:ext uri="{FF2B5EF4-FFF2-40B4-BE49-F238E27FC236}">
                <a16:creationId xmlns:a16="http://schemas.microsoft.com/office/drawing/2014/main" id="{8DFB4C59-C722-7B52-9EFB-2FD86D7D2B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2" b="99414" l="10000" r="90000">
                        <a14:foregroundMark x1="46413" y1="8594" x2="43696" y2="19141"/>
                        <a14:foregroundMark x1="39348" y1="15820" x2="37826" y2="44141"/>
                        <a14:foregroundMark x1="40543" y1="42188" x2="49674" y2="53320"/>
                        <a14:foregroundMark x1="55978" y1="7031" x2="44239" y2="10938"/>
                        <a14:foregroundMark x1="44239" y1="10938" x2="44239" y2="10938"/>
                        <a14:foregroundMark x1="56739" y1="9180" x2="61413" y2="25977"/>
                        <a14:foregroundMark x1="61413" y1="25977" x2="61413" y2="26758"/>
                        <a14:foregroundMark x1="62065" y1="31445" x2="58696" y2="44141"/>
                        <a14:foregroundMark x1="58696" y1="44141" x2="58587" y2="44531"/>
                        <a14:foregroundMark x1="55435" y1="51563" x2="48043" y2="52539"/>
                        <a14:foregroundMark x1="48043" y1="52539" x2="45652" y2="50195"/>
                        <a14:foregroundMark x1="41087" y1="46680" x2="46413" y2="54688"/>
                        <a14:foregroundMark x1="46413" y1="54688" x2="46413" y2="54688"/>
                        <a14:foregroundMark x1="41304" y1="62500" x2="43696" y2="65625"/>
                        <a14:foregroundMark x1="58804" y1="60742" x2="56848" y2="66211"/>
                        <a14:foregroundMark x1="66630" y1="73438" x2="61630" y2="82813"/>
                        <a14:foregroundMark x1="38261" y1="71875" x2="39674" y2="84961"/>
                        <a14:foregroundMark x1="36413" y1="69922" x2="30435" y2="86133"/>
                        <a14:foregroundMark x1="31087" y1="88086" x2="37826" y2="80078"/>
                        <a14:foregroundMark x1="37826" y1="80078" x2="42935" y2="78320"/>
                        <a14:foregroundMark x1="45761" y1="78125" x2="43478" y2="91992"/>
                        <a14:foregroundMark x1="43152" y1="89648" x2="41196" y2="83398"/>
                        <a14:foregroundMark x1="53478" y1="1172" x2="47609" y2="2344"/>
                        <a14:foregroundMark x1="55217" y1="96094" x2="57826" y2="99414"/>
                        <a14:foregroundMark x1="59783" y1="98438" x2="59783" y2="98438"/>
                        <a14:foregroundMark x1="50870" y1="74023" x2="50761" y2="93555"/>
                        <a14:foregroundMark x1="50870" y1="71484" x2="48043" y2="84180"/>
                        <a14:foregroundMark x1="48043" y1="84180" x2="48261" y2="88672"/>
                        <a14:foregroundMark x1="49022" y1="89648" x2="48152" y2="93555"/>
                        <a14:foregroundMark x1="49130" y1="68555" x2="50978" y2="71875"/>
                        <a14:foregroundMark x1="52065" y1="69531" x2="43152" y2="72070"/>
                        <a14:foregroundMark x1="39783" y1="59570" x2="43152" y2="69531"/>
                        <a14:foregroundMark x1="43152" y1="69531" x2="47609" y2="75977"/>
                        <a14:foregroundMark x1="62391" y1="62695" x2="58261" y2="71094"/>
                        <a14:foregroundMark x1="58261" y1="71094" x2="53478" y2="75000"/>
                        <a14:foregroundMark x1="38152" y1="61523" x2="47609" y2="73438"/>
                        <a14:foregroundMark x1="62826" y1="60156" x2="61304" y2="63477"/>
                      </a14:backgroundRemoval>
                    </a14:imgEffect>
                  </a14:imgLayer>
                </a14:imgProps>
              </a:ext>
            </a:extLst>
          </a:blip>
          <a:srcRect l="21280"/>
          <a:stretch/>
        </p:blipFill>
        <p:spPr>
          <a:xfrm>
            <a:off x="10381484" y="2185746"/>
            <a:ext cx="1336520" cy="944871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4776EA9-669F-71F8-CDA5-B6B7BAD447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2" b="99414" l="10000" r="90000">
                        <a14:foregroundMark x1="46413" y1="8594" x2="43696" y2="19141"/>
                        <a14:foregroundMark x1="39348" y1="15820" x2="37826" y2="44141"/>
                        <a14:foregroundMark x1="40543" y1="42188" x2="49674" y2="53320"/>
                        <a14:foregroundMark x1="55978" y1="7031" x2="44239" y2="10938"/>
                        <a14:foregroundMark x1="44239" y1="10938" x2="44239" y2="10938"/>
                        <a14:foregroundMark x1="56739" y1="9180" x2="61413" y2="25977"/>
                        <a14:foregroundMark x1="61413" y1="25977" x2="61413" y2="26758"/>
                        <a14:foregroundMark x1="62065" y1="31445" x2="58696" y2="44141"/>
                        <a14:foregroundMark x1="58696" y1="44141" x2="58587" y2="44531"/>
                        <a14:foregroundMark x1="55435" y1="51563" x2="48043" y2="52539"/>
                        <a14:foregroundMark x1="48043" y1="52539" x2="45652" y2="50195"/>
                        <a14:foregroundMark x1="41087" y1="46680" x2="46413" y2="54688"/>
                        <a14:foregroundMark x1="46413" y1="54688" x2="46413" y2="54688"/>
                        <a14:foregroundMark x1="41304" y1="62500" x2="43696" y2="65625"/>
                        <a14:foregroundMark x1="58804" y1="60742" x2="56848" y2="66211"/>
                        <a14:foregroundMark x1="66630" y1="73438" x2="61630" y2="82813"/>
                        <a14:foregroundMark x1="38261" y1="71875" x2="39674" y2="84961"/>
                        <a14:foregroundMark x1="36413" y1="69922" x2="30435" y2="86133"/>
                        <a14:foregroundMark x1="31087" y1="88086" x2="37826" y2="80078"/>
                        <a14:foregroundMark x1="37826" y1="80078" x2="42935" y2="78320"/>
                        <a14:foregroundMark x1="45761" y1="78125" x2="43478" y2="91992"/>
                        <a14:foregroundMark x1="43152" y1="89648" x2="41196" y2="83398"/>
                        <a14:foregroundMark x1="53478" y1="1172" x2="47609" y2="2344"/>
                        <a14:foregroundMark x1="55217" y1="96094" x2="57826" y2="99414"/>
                        <a14:foregroundMark x1="59783" y1="98438" x2="59783" y2="98438"/>
                        <a14:foregroundMark x1="50870" y1="74023" x2="50761" y2="93555"/>
                        <a14:foregroundMark x1="50870" y1="71484" x2="48043" y2="84180"/>
                        <a14:foregroundMark x1="48043" y1="84180" x2="48261" y2="88672"/>
                        <a14:foregroundMark x1="49022" y1="89648" x2="48152" y2="93555"/>
                        <a14:foregroundMark x1="49130" y1="68555" x2="50978" y2="71875"/>
                        <a14:foregroundMark x1="52065" y1="69531" x2="43152" y2="72070"/>
                        <a14:foregroundMark x1="39783" y1="59570" x2="43152" y2="69531"/>
                        <a14:foregroundMark x1="43152" y1="69531" x2="47609" y2="75977"/>
                        <a14:foregroundMark x1="62391" y1="62695" x2="58261" y2="71094"/>
                        <a14:foregroundMark x1="58261" y1="71094" x2="53478" y2="75000"/>
                        <a14:foregroundMark x1="38152" y1="61523" x2="47609" y2="73438"/>
                        <a14:foregroundMark x1="62826" y1="60156" x2="61304" y2="63477"/>
                      </a14:backgroundRemoval>
                    </a14:imgEffect>
                  </a14:imgLayer>
                </a14:imgProps>
              </a:ext>
            </a:extLst>
          </a:blip>
          <a:srcRect l="21514"/>
          <a:stretch/>
        </p:blipFill>
        <p:spPr>
          <a:xfrm>
            <a:off x="10429510" y="1041960"/>
            <a:ext cx="1211187" cy="858824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932334B0-FB54-3AB3-8C11-0A5D2FC328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2" b="99414" l="10000" r="90000">
                        <a14:foregroundMark x1="46413" y1="8594" x2="43696" y2="19141"/>
                        <a14:foregroundMark x1="39348" y1="15820" x2="37826" y2="44141"/>
                        <a14:foregroundMark x1="40543" y1="42188" x2="49674" y2="53320"/>
                        <a14:foregroundMark x1="55978" y1="7031" x2="44239" y2="10938"/>
                        <a14:foregroundMark x1="44239" y1="10938" x2="44239" y2="10938"/>
                        <a14:foregroundMark x1="56739" y1="9180" x2="61413" y2="25977"/>
                        <a14:foregroundMark x1="61413" y1="25977" x2="61413" y2="26758"/>
                        <a14:foregroundMark x1="62065" y1="31445" x2="58696" y2="44141"/>
                        <a14:foregroundMark x1="58696" y1="44141" x2="58587" y2="44531"/>
                        <a14:foregroundMark x1="55435" y1="51563" x2="48043" y2="52539"/>
                        <a14:foregroundMark x1="48043" y1="52539" x2="45652" y2="50195"/>
                        <a14:foregroundMark x1="41087" y1="46680" x2="46413" y2="54688"/>
                        <a14:foregroundMark x1="46413" y1="54688" x2="46413" y2="54688"/>
                        <a14:foregroundMark x1="41304" y1="62500" x2="43696" y2="65625"/>
                        <a14:foregroundMark x1="58804" y1="60742" x2="56848" y2="66211"/>
                        <a14:foregroundMark x1="66630" y1="73438" x2="61630" y2="82813"/>
                        <a14:foregroundMark x1="38261" y1="71875" x2="39674" y2="84961"/>
                        <a14:foregroundMark x1="36413" y1="69922" x2="30435" y2="86133"/>
                        <a14:foregroundMark x1="31087" y1="88086" x2="37826" y2="80078"/>
                        <a14:foregroundMark x1="37826" y1="80078" x2="42935" y2="78320"/>
                        <a14:foregroundMark x1="45761" y1="78125" x2="43478" y2="91992"/>
                        <a14:foregroundMark x1="43152" y1="89648" x2="41196" y2="83398"/>
                        <a14:foregroundMark x1="53478" y1="1172" x2="47609" y2="2344"/>
                        <a14:foregroundMark x1="55217" y1="96094" x2="57826" y2="99414"/>
                        <a14:foregroundMark x1="59783" y1="98438" x2="59783" y2="98438"/>
                        <a14:foregroundMark x1="50870" y1="74023" x2="50761" y2="93555"/>
                        <a14:foregroundMark x1="50870" y1="71484" x2="48043" y2="84180"/>
                        <a14:foregroundMark x1="48043" y1="84180" x2="48261" y2="88672"/>
                        <a14:foregroundMark x1="49022" y1="89648" x2="48152" y2="93555"/>
                        <a14:foregroundMark x1="49130" y1="68555" x2="50978" y2="71875"/>
                        <a14:foregroundMark x1="52065" y1="69531" x2="43152" y2="72070"/>
                        <a14:foregroundMark x1="39783" y1="59570" x2="43152" y2="69531"/>
                        <a14:foregroundMark x1="43152" y1="69531" x2="47609" y2="75977"/>
                        <a14:foregroundMark x1="62391" y1="62695" x2="58261" y2="71094"/>
                        <a14:foregroundMark x1="58261" y1="71094" x2="53478" y2="75000"/>
                        <a14:foregroundMark x1="38152" y1="61523" x2="47609" y2="73438"/>
                        <a14:foregroundMark x1="62826" y1="60156" x2="61304" y2="63477"/>
                      </a14:backgroundRemoval>
                    </a14:imgEffect>
                  </a14:imgLayer>
                </a14:imgProps>
              </a:ext>
            </a:extLst>
          </a:blip>
          <a:srcRect l="19313" r="23681"/>
          <a:stretch/>
        </p:blipFill>
        <p:spPr>
          <a:xfrm>
            <a:off x="6363128" y="5441661"/>
            <a:ext cx="967854" cy="944871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BDF7779F-9695-43C9-CFAA-B610B9611167}"/>
              </a:ext>
            </a:extLst>
          </p:cNvPr>
          <p:cNvSpPr txBox="1"/>
          <p:nvPr/>
        </p:nvSpPr>
        <p:spPr>
          <a:xfrm>
            <a:off x="7355432" y="2252144"/>
            <a:ext cx="75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Tema 1.1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03BB049-8F27-032B-7FB0-FC4FF7B1E0CD}"/>
              </a:ext>
            </a:extLst>
          </p:cNvPr>
          <p:cNvSpPr txBox="1"/>
          <p:nvPr/>
        </p:nvSpPr>
        <p:spPr>
          <a:xfrm>
            <a:off x="7359932" y="2579505"/>
            <a:ext cx="75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Tema 1.2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B12384E-A2A0-8505-F36C-005E62870CC6}"/>
              </a:ext>
            </a:extLst>
          </p:cNvPr>
          <p:cNvSpPr txBox="1"/>
          <p:nvPr/>
        </p:nvSpPr>
        <p:spPr>
          <a:xfrm>
            <a:off x="7359920" y="2903036"/>
            <a:ext cx="75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Tema 1.3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C482269-CD44-61DD-8995-AA31C6212395}"/>
              </a:ext>
            </a:extLst>
          </p:cNvPr>
          <p:cNvSpPr txBox="1"/>
          <p:nvPr/>
        </p:nvSpPr>
        <p:spPr>
          <a:xfrm>
            <a:off x="7355709" y="3405180"/>
            <a:ext cx="75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Tema 1.1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C63140A-0030-77DD-C930-96D97ABD5B00}"/>
              </a:ext>
            </a:extLst>
          </p:cNvPr>
          <p:cNvSpPr txBox="1"/>
          <p:nvPr/>
        </p:nvSpPr>
        <p:spPr>
          <a:xfrm>
            <a:off x="7360209" y="3732541"/>
            <a:ext cx="75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Tema 1.2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CF0B9E5-6155-4C5F-47B9-4BC72025B331}"/>
              </a:ext>
            </a:extLst>
          </p:cNvPr>
          <p:cNvSpPr txBox="1"/>
          <p:nvPr/>
        </p:nvSpPr>
        <p:spPr>
          <a:xfrm>
            <a:off x="7360197" y="4056072"/>
            <a:ext cx="75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Tema 1.3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7C9015F8-8F54-4772-8BD1-5FCA89C292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2" b="99414" l="10000" r="90000">
                        <a14:foregroundMark x1="46413" y1="8594" x2="43696" y2="19141"/>
                        <a14:foregroundMark x1="39348" y1="15820" x2="37826" y2="44141"/>
                        <a14:foregroundMark x1="40543" y1="42188" x2="49674" y2="53320"/>
                        <a14:foregroundMark x1="55978" y1="7031" x2="44239" y2="10938"/>
                        <a14:foregroundMark x1="44239" y1="10938" x2="44239" y2="10938"/>
                        <a14:foregroundMark x1="56739" y1="9180" x2="61413" y2="25977"/>
                        <a14:foregroundMark x1="61413" y1="25977" x2="61413" y2="26758"/>
                        <a14:foregroundMark x1="62065" y1="31445" x2="58696" y2="44141"/>
                        <a14:foregroundMark x1="58696" y1="44141" x2="58587" y2="44531"/>
                        <a14:foregroundMark x1="55435" y1="51563" x2="48043" y2="52539"/>
                        <a14:foregroundMark x1="48043" y1="52539" x2="45652" y2="50195"/>
                        <a14:foregroundMark x1="41087" y1="46680" x2="46413" y2="54688"/>
                        <a14:foregroundMark x1="46413" y1="54688" x2="46413" y2="54688"/>
                        <a14:foregroundMark x1="41304" y1="62500" x2="43696" y2="65625"/>
                        <a14:foregroundMark x1="58804" y1="60742" x2="56848" y2="66211"/>
                        <a14:foregroundMark x1="66630" y1="73438" x2="61630" y2="82813"/>
                        <a14:foregroundMark x1="38261" y1="71875" x2="39674" y2="84961"/>
                        <a14:foregroundMark x1="36413" y1="69922" x2="30435" y2="86133"/>
                        <a14:foregroundMark x1="31087" y1="88086" x2="37826" y2="80078"/>
                        <a14:foregroundMark x1="37826" y1="80078" x2="42935" y2="78320"/>
                        <a14:foregroundMark x1="45761" y1="78125" x2="43478" y2="91992"/>
                        <a14:foregroundMark x1="43152" y1="89648" x2="41196" y2="83398"/>
                        <a14:foregroundMark x1="53478" y1="1172" x2="47609" y2="2344"/>
                        <a14:foregroundMark x1="55217" y1="96094" x2="57826" y2="99414"/>
                        <a14:foregroundMark x1="59783" y1="98438" x2="59783" y2="98438"/>
                        <a14:foregroundMark x1="50870" y1="74023" x2="50761" y2="93555"/>
                        <a14:foregroundMark x1="50870" y1="71484" x2="48043" y2="84180"/>
                        <a14:foregroundMark x1="48043" y1="84180" x2="48261" y2="88672"/>
                        <a14:foregroundMark x1="49022" y1="89648" x2="48152" y2="93555"/>
                        <a14:foregroundMark x1="49130" y1="68555" x2="50978" y2="71875"/>
                        <a14:foregroundMark x1="52065" y1="69531" x2="43152" y2="72070"/>
                        <a14:foregroundMark x1="39783" y1="59570" x2="43152" y2="69531"/>
                        <a14:foregroundMark x1="43152" y1="69531" x2="47609" y2="75977"/>
                        <a14:foregroundMark x1="62391" y1="62695" x2="58261" y2="71094"/>
                        <a14:foregroundMark x1="58261" y1="71094" x2="53478" y2="75000"/>
                        <a14:foregroundMark x1="38152" y1="61523" x2="47609" y2="73438"/>
                        <a14:foregroundMark x1="62826" y1="60156" x2="61304" y2="63477"/>
                      </a14:backgroundRemoval>
                    </a14:imgEffect>
                  </a14:imgLayer>
                </a14:imgProps>
              </a:ext>
            </a:extLst>
          </a:blip>
          <a:srcRect l="21280"/>
          <a:stretch/>
        </p:blipFill>
        <p:spPr>
          <a:xfrm>
            <a:off x="10449100" y="3313410"/>
            <a:ext cx="1336520" cy="944871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A1C5C4CB-429C-E755-E34C-1DB547199763}"/>
              </a:ext>
            </a:extLst>
          </p:cNvPr>
          <p:cNvSpPr txBox="1"/>
          <p:nvPr/>
        </p:nvSpPr>
        <p:spPr>
          <a:xfrm>
            <a:off x="4599186" y="4971658"/>
            <a:ext cx="2360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b="1" dirty="0"/>
              <a:t>Docente	 - 	Estudiante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791FEDF1-1556-4EB9-A185-8077DA959A30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5631308" y="5914097"/>
            <a:ext cx="73182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53">
            <a:extLst>
              <a:ext uri="{FF2B5EF4-FFF2-40B4-BE49-F238E27FC236}">
                <a16:creationId xmlns:a16="http://schemas.microsoft.com/office/drawing/2014/main" id="{037F2AC5-3387-5835-56A3-973D2CC6B4D9}"/>
              </a:ext>
            </a:extLst>
          </p:cNvPr>
          <p:cNvSpPr txBox="1"/>
          <p:nvPr/>
        </p:nvSpPr>
        <p:spPr>
          <a:xfrm>
            <a:off x="898308" y="4942195"/>
            <a:ext cx="2651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b="1" dirty="0"/>
              <a:t>Docente	 -	Docente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05B70D2-C07D-12D3-F68F-EF87D01850AE}"/>
              </a:ext>
            </a:extLst>
          </p:cNvPr>
          <p:cNvSpPr txBox="1"/>
          <p:nvPr/>
        </p:nvSpPr>
        <p:spPr>
          <a:xfrm>
            <a:off x="8540431" y="4992721"/>
            <a:ext cx="3003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b="1" dirty="0"/>
              <a:t>Estudiante A            - 	 Estudiante B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1F8A004D-D6A1-EC7C-CFBF-6491685D7E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" b="99200" l="25778" r="76333">
                        <a14:foregroundMark x1="66111" y1="8200" x2="63111" y2="11400"/>
                        <a14:foregroundMark x1="74556" y1="31400" x2="75333" y2="45800"/>
                        <a14:foregroundMark x1="68667" y1="89800" x2="68000" y2="96600"/>
                        <a14:foregroundMark x1="62000" y1="93400" x2="61111" y2="99200"/>
                        <a14:foregroundMark x1="63778" y1="4800" x2="65111" y2="4600"/>
                        <a14:foregroundMark x1="75778" y1="32400" x2="76333" y2="47200"/>
                      </a14:backgroundRemoval>
                    </a14:imgEffect>
                  </a14:imgLayer>
                </a14:imgProps>
              </a:ext>
            </a:extLst>
          </a:blip>
          <a:srcRect l="35095" r="18081"/>
          <a:stretch/>
        </p:blipFill>
        <p:spPr>
          <a:xfrm flipH="1">
            <a:off x="836839" y="5272764"/>
            <a:ext cx="1051612" cy="113977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79CC54B8-1A45-67A5-5BC3-895B04B00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" b="99200" l="25778" r="76333">
                        <a14:foregroundMark x1="66111" y1="8200" x2="63111" y2="11400"/>
                        <a14:foregroundMark x1="74556" y1="31400" x2="75333" y2="45800"/>
                        <a14:foregroundMark x1="68667" y1="89800" x2="68000" y2="96600"/>
                        <a14:foregroundMark x1="62000" y1="93400" x2="61111" y2="99200"/>
                        <a14:foregroundMark x1="63778" y1="4800" x2="65111" y2="4600"/>
                        <a14:foregroundMark x1="75778" y1="32400" x2="76333" y2="47200"/>
                      </a14:backgroundRemoval>
                    </a14:imgEffect>
                  </a14:imgLayer>
                </a14:imgProps>
              </a:ext>
            </a:extLst>
          </a:blip>
          <a:srcRect l="35095" r="18081"/>
          <a:stretch/>
        </p:blipFill>
        <p:spPr>
          <a:xfrm>
            <a:off x="2570677" y="5200210"/>
            <a:ext cx="960652" cy="1139770"/>
          </a:xfrm>
          <a:prstGeom prst="rect">
            <a:avLst/>
          </a:prstGeom>
        </p:spPr>
      </p:pic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85101E7C-8F60-B610-5007-12CE8C5A658D}"/>
              </a:ext>
            </a:extLst>
          </p:cNvPr>
          <p:cNvCxnSpPr>
            <a:cxnSpLocks/>
          </p:cNvCxnSpPr>
          <p:nvPr/>
        </p:nvCxnSpPr>
        <p:spPr>
          <a:xfrm>
            <a:off x="1919116" y="5914096"/>
            <a:ext cx="670809" cy="15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012B8C1B-73EE-0252-A33E-F49568BBC92B}"/>
              </a:ext>
            </a:extLst>
          </p:cNvPr>
          <p:cNvCxnSpPr>
            <a:cxnSpLocks/>
          </p:cNvCxnSpPr>
          <p:nvPr/>
        </p:nvCxnSpPr>
        <p:spPr>
          <a:xfrm>
            <a:off x="7731080" y="4871356"/>
            <a:ext cx="0" cy="174811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Imagen 65">
            <a:extLst>
              <a:ext uri="{FF2B5EF4-FFF2-40B4-BE49-F238E27FC236}">
                <a16:creationId xmlns:a16="http://schemas.microsoft.com/office/drawing/2014/main" id="{2B01FA30-7C4B-F66D-412A-405C3FF48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" b="99200" l="25778" r="76333">
                        <a14:foregroundMark x1="66111" y1="8200" x2="63111" y2="11400"/>
                        <a14:foregroundMark x1="74556" y1="31400" x2="75333" y2="45800"/>
                        <a14:foregroundMark x1="68667" y1="89800" x2="68000" y2="96600"/>
                        <a14:foregroundMark x1="62000" y1="93400" x2="61111" y2="99200"/>
                        <a14:foregroundMark x1="63778" y1="4800" x2="65111" y2="4600"/>
                        <a14:foregroundMark x1="75778" y1="32400" x2="76333" y2="47200"/>
                      </a14:backgroundRemoval>
                    </a14:imgEffect>
                  </a14:imgLayer>
                </a14:imgProps>
              </a:ext>
            </a:extLst>
          </a:blip>
          <a:srcRect l="35095" r="18081"/>
          <a:stretch/>
        </p:blipFill>
        <p:spPr>
          <a:xfrm flipH="1">
            <a:off x="4424961" y="5305159"/>
            <a:ext cx="1346048" cy="1139770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73EAA6BE-1D0F-76E1-AA36-FBCD0B55B7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2" b="99414" l="10000" r="90000">
                        <a14:foregroundMark x1="46413" y1="8594" x2="43696" y2="19141"/>
                        <a14:foregroundMark x1="39348" y1="15820" x2="37826" y2="44141"/>
                        <a14:foregroundMark x1="40543" y1="42188" x2="49674" y2="53320"/>
                        <a14:foregroundMark x1="55978" y1="7031" x2="44239" y2="10938"/>
                        <a14:foregroundMark x1="44239" y1="10938" x2="44239" y2="10938"/>
                        <a14:foregroundMark x1="56739" y1="9180" x2="61413" y2="25977"/>
                        <a14:foregroundMark x1="61413" y1="25977" x2="61413" y2="26758"/>
                        <a14:foregroundMark x1="62065" y1="31445" x2="58696" y2="44141"/>
                        <a14:foregroundMark x1="58696" y1="44141" x2="58587" y2="44531"/>
                        <a14:foregroundMark x1="55435" y1="51563" x2="48043" y2="52539"/>
                        <a14:foregroundMark x1="48043" y1="52539" x2="45652" y2="50195"/>
                        <a14:foregroundMark x1="41087" y1="46680" x2="46413" y2="54688"/>
                        <a14:foregroundMark x1="46413" y1="54688" x2="46413" y2="54688"/>
                        <a14:foregroundMark x1="41304" y1="62500" x2="43696" y2="65625"/>
                        <a14:foregroundMark x1="58804" y1="60742" x2="56848" y2="66211"/>
                        <a14:foregroundMark x1="66630" y1="73438" x2="61630" y2="82813"/>
                        <a14:foregroundMark x1="38261" y1="71875" x2="39674" y2="84961"/>
                        <a14:foregroundMark x1="36413" y1="69922" x2="30435" y2="86133"/>
                        <a14:foregroundMark x1="31087" y1="88086" x2="37826" y2="80078"/>
                        <a14:foregroundMark x1="37826" y1="80078" x2="42935" y2="78320"/>
                        <a14:foregroundMark x1="45761" y1="78125" x2="43478" y2="91992"/>
                        <a14:foregroundMark x1="43152" y1="89648" x2="41196" y2="83398"/>
                        <a14:foregroundMark x1="53478" y1="1172" x2="47609" y2="2344"/>
                        <a14:foregroundMark x1="55217" y1="96094" x2="57826" y2="99414"/>
                        <a14:foregroundMark x1="59783" y1="98438" x2="59783" y2="98438"/>
                        <a14:foregroundMark x1="50870" y1="74023" x2="50761" y2="93555"/>
                        <a14:foregroundMark x1="50870" y1="71484" x2="48043" y2="84180"/>
                        <a14:foregroundMark x1="48043" y1="84180" x2="48261" y2="88672"/>
                        <a14:foregroundMark x1="49022" y1="89648" x2="48152" y2="93555"/>
                        <a14:foregroundMark x1="49130" y1="68555" x2="50978" y2="71875"/>
                        <a14:foregroundMark x1="52065" y1="69531" x2="43152" y2="72070"/>
                        <a14:foregroundMark x1="39783" y1="59570" x2="43152" y2="69531"/>
                        <a14:foregroundMark x1="43152" y1="69531" x2="47609" y2="75977"/>
                        <a14:foregroundMark x1="62391" y1="62695" x2="58261" y2="71094"/>
                        <a14:foregroundMark x1="58261" y1="71094" x2="53478" y2="75000"/>
                        <a14:foregroundMark x1="38152" y1="61523" x2="47609" y2="73438"/>
                        <a14:foregroundMark x1="62826" y1="60156" x2="61304" y2="63477"/>
                      </a14:backgroundRemoval>
                    </a14:imgEffect>
                  </a14:imgLayer>
                </a14:imgProps>
              </a:ext>
            </a:extLst>
          </a:blip>
          <a:srcRect l="25567"/>
          <a:stretch/>
        </p:blipFill>
        <p:spPr>
          <a:xfrm>
            <a:off x="10301760" y="5370214"/>
            <a:ext cx="1263736" cy="944871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B4524A77-E3FF-26B3-911F-D4BF0E9A6A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2" b="99414" l="10000" r="90000">
                        <a14:foregroundMark x1="46413" y1="8594" x2="43696" y2="19141"/>
                        <a14:foregroundMark x1="39348" y1="15820" x2="37826" y2="44141"/>
                        <a14:foregroundMark x1="40543" y1="42188" x2="49674" y2="53320"/>
                        <a14:foregroundMark x1="55978" y1="7031" x2="44239" y2="10938"/>
                        <a14:foregroundMark x1="44239" y1="10938" x2="44239" y2="10938"/>
                        <a14:foregroundMark x1="56739" y1="9180" x2="61413" y2="25977"/>
                        <a14:foregroundMark x1="61413" y1="25977" x2="61413" y2="26758"/>
                        <a14:foregroundMark x1="62065" y1="31445" x2="58696" y2="44141"/>
                        <a14:foregroundMark x1="58696" y1="44141" x2="58587" y2="44531"/>
                        <a14:foregroundMark x1="55435" y1="51563" x2="48043" y2="52539"/>
                        <a14:foregroundMark x1="48043" y1="52539" x2="45652" y2="50195"/>
                        <a14:foregroundMark x1="41087" y1="46680" x2="46413" y2="54688"/>
                        <a14:foregroundMark x1="46413" y1="54688" x2="46413" y2="54688"/>
                        <a14:foregroundMark x1="41304" y1="62500" x2="43696" y2="65625"/>
                        <a14:foregroundMark x1="58804" y1="60742" x2="56848" y2="66211"/>
                        <a14:foregroundMark x1="66630" y1="73438" x2="61630" y2="82813"/>
                        <a14:foregroundMark x1="38261" y1="71875" x2="39674" y2="84961"/>
                        <a14:foregroundMark x1="36413" y1="69922" x2="30435" y2="86133"/>
                        <a14:foregroundMark x1="31087" y1="88086" x2="37826" y2="80078"/>
                        <a14:foregroundMark x1="37826" y1="80078" x2="42935" y2="78320"/>
                        <a14:foregroundMark x1="45761" y1="78125" x2="43478" y2="91992"/>
                        <a14:foregroundMark x1="43152" y1="89648" x2="41196" y2="83398"/>
                        <a14:foregroundMark x1="53478" y1="1172" x2="47609" y2="2344"/>
                        <a14:foregroundMark x1="55217" y1="96094" x2="57826" y2="99414"/>
                        <a14:foregroundMark x1="59783" y1="98438" x2="59783" y2="98438"/>
                        <a14:foregroundMark x1="50870" y1="74023" x2="50761" y2="93555"/>
                        <a14:foregroundMark x1="50870" y1="71484" x2="48043" y2="84180"/>
                        <a14:foregroundMark x1="48043" y1="84180" x2="48261" y2="88672"/>
                        <a14:foregroundMark x1="49022" y1="89648" x2="48152" y2="93555"/>
                        <a14:foregroundMark x1="49130" y1="68555" x2="50978" y2="71875"/>
                        <a14:foregroundMark x1="52065" y1="69531" x2="43152" y2="72070"/>
                        <a14:foregroundMark x1="39783" y1="59570" x2="43152" y2="69531"/>
                        <a14:foregroundMark x1="43152" y1="69531" x2="47609" y2="75977"/>
                        <a14:foregroundMark x1="62391" y1="62695" x2="58261" y2="71094"/>
                        <a14:foregroundMark x1="58261" y1="71094" x2="53478" y2="75000"/>
                        <a14:foregroundMark x1="38152" y1="61523" x2="47609" y2="73438"/>
                        <a14:foregroundMark x1="62826" y1="60156" x2="61304" y2="63477"/>
                      </a14:backgroundRemoval>
                    </a14:imgEffect>
                  </a14:imgLayer>
                </a14:imgProps>
              </a:ext>
            </a:extLst>
          </a:blip>
          <a:srcRect l="19313" r="23681"/>
          <a:stretch/>
        </p:blipFill>
        <p:spPr>
          <a:xfrm>
            <a:off x="8701592" y="5370214"/>
            <a:ext cx="967854" cy="944871"/>
          </a:xfrm>
          <a:prstGeom prst="rect">
            <a:avLst/>
          </a:prstGeom>
        </p:spPr>
      </p:pic>
      <p:cxnSp>
        <p:nvCxnSpPr>
          <p:cNvPr id="73" name="Conector recto de flecha 72">
            <a:extLst>
              <a:ext uri="{FF2B5EF4-FFF2-40B4-BE49-F238E27FC236}">
                <a16:creationId xmlns:a16="http://schemas.microsoft.com/office/drawing/2014/main" id="{212579D7-F653-1828-74DF-AFCB22468C75}"/>
              </a:ext>
            </a:extLst>
          </p:cNvPr>
          <p:cNvCxnSpPr>
            <a:cxnSpLocks/>
            <a:stCxn id="72" idx="3"/>
            <a:endCxn id="71" idx="1"/>
          </p:cNvCxnSpPr>
          <p:nvPr/>
        </p:nvCxnSpPr>
        <p:spPr>
          <a:xfrm>
            <a:off x="9669446" y="5842650"/>
            <a:ext cx="63231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Imagen 79">
            <a:extLst>
              <a:ext uri="{FF2B5EF4-FFF2-40B4-BE49-F238E27FC236}">
                <a16:creationId xmlns:a16="http://schemas.microsoft.com/office/drawing/2014/main" id="{D49E8D07-68AC-1974-9B60-05825AEFF1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" b="99200" l="25778" r="76333">
                        <a14:foregroundMark x1="66111" y1="8200" x2="63111" y2="11400"/>
                        <a14:foregroundMark x1="74556" y1="31400" x2="75333" y2="45800"/>
                        <a14:foregroundMark x1="68667" y1="89800" x2="68000" y2="96600"/>
                        <a14:foregroundMark x1="62000" y1="93400" x2="61111" y2="99200"/>
                        <a14:foregroundMark x1="63778" y1="4800" x2="65111" y2="4600"/>
                        <a14:foregroundMark x1="75778" y1="32400" x2="76333" y2="47200"/>
                      </a14:backgroundRemoval>
                    </a14:imgEffect>
                  </a14:imgLayer>
                </a14:imgProps>
              </a:ext>
            </a:extLst>
          </a:blip>
          <a:srcRect l="35095" r="18081"/>
          <a:stretch/>
        </p:blipFill>
        <p:spPr>
          <a:xfrm flipH="1">
            <a:off x="372434" y="1858421"/>
            <a:ext cx="1452558" cy="1452362"/>
          </a:xfrm>
          <a:prstGeom prst="rect">
            <a:avLst/>
          </a:prstGeom>
        </p:spPr>
      </p:pic>
      <p:cxnSp>
        <p:nvCxnSpPr>
          <p:cNvPr id="82" name="Conector: angular 81">
            <a:extLst>
              <a:ext uri="{FF2B5EF4-FFF2-40B4-BE49-F238E27FC236}">
                <a16:creationId xmlns:a16="http://schemas.microsoft.com/office/drawing/2014/main" id="{24DF664A-5024-0549-817B-E292BA5E8B01}"/>
              </a:ext>
            </a:extLst>
          </p:cNvPr>
          <p:cNvCxnSpPr>
            <a:cxnSpLocks/>
            <a:stCxn id="41" idx="1"/>
            <a:endCxn id="8" idx="3"/>
          </p:cNvCxnSpPr>
          <p:nvPr/>
        </p:nvCxnSpPr>
        <p:spPr>
          <a:xfrm rot="10800000">
            <a:off x="9458922" y="1168544"/>
            <a:ext cx="970589" cy="3028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2308F929-B688-34DD-48F6-5B38600D2703}"/>
              </a:ext>
            </a:extLst>
          </p:cNvPr>
          <p:cNvCxnSpPr>
            <a:cxnSpLocks/>
            <a:stCxn id="8" idx="1"/>
            <a:endCxn id="18" idx="3"/>
          </p:cNvCxnSpPr>
          <p:nvPr/>
        </p:nvCxnSpPr>
        <p:spPr>
          <a:xfrm flipH="1" flipV="1">
            <a:off x="8079300" y="1151222"/>
            <a:ext cx="803920" cy="1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n 91">
            <a:extLst>
              <a:ext uri="{FF2B5EF4-FFF2-40B4-BE49-F238E27FC236}">
                <a16:creationId xmlns:a16="http://schemas.microsoft.com/office/drawing/2014/main" id="{C3E4AFFF-1A67-7F2B-94B6-6BFA0931C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8954005" y="2393640"/>
            <a:ext cx="575701" cy="42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9AA59CEC-A8E8-A3D5-D699-A0A917102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8990163" y="3657275"/>
            <a:ext cx="575701" cy="42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4" name="Conector: angular 93">
            <a:extLst>
              <a:ext uri="{FF2B5EF4-FFF2-40B4-BE49-F238E27FC236}">
                <a16:creationId xmlns:a16="http://schemas.microsoft.com/office/drawing/2014/main" id="{0706A117-F48C-C5FF-B852-147842750C75}"/>
              </a:ext>
            </a:extLst>
          </p:cNvPr>
          <p:cNvCxnSpPr>
            <a:cxnSpLocks/>
          </p:cNvCxnSpPr>
          <p:nvPr/>
        </p:nvCxnSpPr>
        <p:spPr>
          <a:xfrm rot="10800000">
            <a:off x="9556799" y="2661550"/>
            <a:ext cx="970589" cy="3028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: angular 94">
            <a:extLst>
              <a:ext uri="{FF2B5EF4-FFF2-40B4-BE49-F238E27FC236}">
                <a16:creationId xmlns:a16="http://schemas.microsoft.com/office/drawing/2014/main" id="{1918CAF2-C883-AE91-B554-AD2E8B7623FF}"/>
              </a:ext>
            </a:extLst>
          </p:cNvPr>
          <p:cNvCxnSpPr>
            <a:cxnSpLocks/>
          </p:cNvCxnSpPr>
          <p:nvPr/>
        </p:nvCxnSpPr>
        <p:spPr>
          <a:xfrm rot="10800000">
            <a:off x="9529706" y="3915021"/>
            <a:ext cx="970589" cy="3028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de flecha 95">
            <a:extLst>
              <a:ext uri="{FF2B5EF4-FFF2-40B4-BE49-F238E27FC236}">
                <a16:creationId xmlns:a16="http://schemas.microsoft.com/office/drawing/2014/main" id="{FF2EC0C7-619F-37F9-A15B-2B04FC69172C}"/>
              </a:ext>
            </a:extLst>
          </p:cNvPr>
          <p:cNvCxnSpPr>
            <a:cxnSpLocks/>
          </p:cNvCxnSpPr>
          <p:nvPr/>
        </p:nvCxnSpPr>
        <p:spPr>
          <a:xfrm flipH="1" flipV="1">
            <a:off x="8159720" y="2697674"/>
            <a:ext cx="803920" cy="1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de flecha 96">
            <a:extLst>
              <a:ext uri="{FF2B5EF4-FFF2-40B4-BE49-F238E27FC236}">
                <a16:creationId xmlns:a16="http://schemas.microsoft.com/office/drawing/2014/main" id="{F62D91A1-A6BF-64B7-7195-972600523E46}"/>
              </a:ext>
            </a:extLst>
          </p:cNvPr>
          <p:cNvCxnSpPr>
            <a:cxnSpLocks/>
            <a:endCxn id="48" idx="3"/>
          </p:cNvCxnSpPr>
          <p:nvPr/>
        </p:nvCxnSpPr>
        <p:spPr>
          <a:xfrm flipH="1">
            <a:off x="8111493" y="3923682"/>
            <a:ext cx="947310" cy="270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uadroTexto 98">
            <a:extLst>
              <a:ext uri="{FF2B5EF4-FFF2-40B4-BE49-F238E27FC236}">
                <a16:creationId xmlns:a16="http://schemas.microsoft.com/office/drawing/2014/main" id="{B9B50F94-EADA-4915-00FB-A05DF0EBDF9D}"/>
              </a:ext>
            </a:extLst>
          </p:cNvPr>
          <p:cNvSpPr txBox="1"/>
          <p:nvPr/>
        </p:nvSpPr>
        <p:spPr>
          <a:xfrm>
            <a:off x="1295515" y="2318047"/>
            <a:ext cx="151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Revisa</a:t>
            </a:r>
          </a:p>
          <a:p>
            <a:r>
              <a:rPr lang="es-PE" dirty="0"/>
              <a:t>Retroalimenta</a:t>
            </a:r>
          </a:p>
        </p:txBody>
      </p:sp>
      <p:pic>
        <p:nvPicPr>
          <p:cNvPr id="102" name="Imagen 101">
            <a:extLst>
              <a:ext uri="{FF2B5EF4-FFF2-40B4-BE49-F238E27FC236}">
                <a16:creationId xmlns:a16="http://schemas.microsoft.com/office/drawing/2014/main" id="{C4206072-3039-4222-8CC4-3F30C489D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2975851" y="1816575"/>
            <a:ext cx="734299" cy="54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7" name="Conector recto de flecha 106">
            <a:extLst>
              <a:ext uri="{FF2B5EF4-FFF2-40B4-BE49-F238E27FC236}">
                <a16:creationId xmlns:a16="http://schemas.microsoft.com/office/drawing/2014/main" id="{3892B27F-8BFD-5B35-3161-259B0E8720A5}"/>
              </a:ext>
            </a:extLst>
          </p:cNvPr>
          <p:cNvCxnSpPr>
            <a:cxnSpLocks/>
            <a:stCxn id="102" idx="3"/>
            <a:endCxn id="21" idx="1"/>
          </p:cNvCxnSpPr>
          <p:nvPr/>
        </p:nvCxnSpPr>
        <p:spPr>
          <a:xfrm>
            <a:off x="3710150" y="2090031"/>
            <a:ext cx="655302" cy="41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: angular 112">
            <a:extLst>
              <a:ext uri="{FF2B5EF4-FFF2-40B4-BE49-F238E27FC236}">
                <a16:creationId xmlns:a16="http://schemas.microsoft.com/office/drawing/2014/main" id="{2E42C703-E66E-CC53-8C0E-9DAF4FC4CB1E}"/>
              </a:ext>
            </a:extLst>
          </p:cNvPr>
          <p:cNvCxnSpPr>
            <a:cxnSpLocks/>
            <a:stCxn id="99" idx="0"/>
            <a:endCxn id="102" idx="1"/>
          </p:cNvCxnSpPr>
          <p:nvPr/>
        </p:nvCxnSpPr>
        <p:spPr>
          <a:xfrm rot="5400000" flipH="1" flipV="1">
            <a:off x="2400593" y="1742789"/>
            <a:ext cx="228016" cy="9225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Imagen 116">
            <a:extLst>
              <a:ext uri="{FF2B5EF4-FFF2-40B4-BE49-F238E27FC236}">
                <a16:creationId xmlns:a16="http://schemas.microsoft.com/office/drawing/2014/main" id="{0E26D864-FE6E-5D58-6CF5-E482A665C6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1983645" y="5379301"/>
            <a:ext cx="581552" cy="43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" name="Imagen 117">
            <a:extLst>
              <a:ext uri="{FF2B5EF4-FFF2-40B4-BE49-F238E27FC236}">
                <a16:creationId xmlns:a16="http://schemas.microsoft.com/office/drawing/2014/main" id="{68C8D51F-7AF3-1ACA-D7FE-D9B09EE753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5716874" y="5380194"/>
            <a:ext cx="581552" cy="43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" name="Imagen 118">
            <a:extLst>
              <a:ext uri="{FF2B5EF4-FFF2-40B4-BE49-F238E27FC236}">
                <a16:creationId xmlns:a16="http://schemas.microsoft.com/office/drawing/2014/main" id="{ED280DE1-126B-7A57-739E-E1F69A981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9697193" y="5364060"/>
            <a:ext cx="581552" cy="43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0" name="CuadroTexto 119">
            <a:extLst>
              <a:ext uri="{FF2B5EF4-FFF2-40B4-BE49-F238E27FC236}">
                <a16:creationId xmlns:a16="http://schemas.microsoft.com/office/drawing/2014/main" id="{5E362E96-3A97-EA54-55DE-FAE0A87E6A24}"/>
              </a:ext>
            </a:extLst>
          </p:cNvPr>
          <p:cNvSpPr txBox="1"/>
          <p:nvPr/>
        </p:nvSpPr>
        <p:spPr>
          <a:xfrm>
            <a:off x="577822" y="4475594"/>
            <a:ext cx="733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2.APRENDIZAJE COLABORATIVO EN SESIONES DE FORMACION ACADEMICA</a:t>
            </a: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25D0649D-F4FD-4247-D03E-152026EFEA94}"/>
              </a:ext>
            </a:extLst>
          </p:cNvPr>
          <p:cNvSpPr txBox="1"/>
          <p:nvPr/>
        </p:nvSpPr>
        <p:spPr>
          <a:xfrm>
            <a:off x="587586" y="857294"/>
            <a:ext cx="319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1.-APRENDIZAJE SIGNIFICATIVO</a:t>
            </a:r>
          </a:p>
        </p:txBody>
      </p:sp>
      <p:pic>
        <p:nvPicPr>
          <p:cNvPr id="130" name="Imagen 129">
            <a:extLst>
              <a:ext uri="{FF2B5EF4-FFF2-40B4-BE49-F238E27FC236}">
                <a16:creationId xmlns:a16="http://schemas.microsoft.com/office/drawing/2014/main" id="{7B85D1C2-63FA-C896-1A6A-5DB4DDDBA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17360" y="825123"/>
            <a:ext cx="660379" cy="662640"/>
          </a:xfrm>
          <a:prstGeom prst="rect">
            <a:avLst/>
          </a:prstGeom>
        </p:spPr>
      </p:pic>
      <p:pic>
        <p:nvPicPr>
          <p:cNvPr id="131" name="Imagen 130">
            <a:extLst>
              <a:ext uri="{FF2B5EF4-FFF2-40B4-BE49-F238E27FC236}">
                <a16:creationId xmlns:a16="http://schemas.microsoft.com/office/drawing/2014/main" id="{DACF7D92-B908-4A47-D3CC-8691FD90A7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51600" y="2116423"/>
            <a:ext cx="660379" cy="662640"/>
          </a:xfrm>
          <a:prstGeom prst="rect">
            <a:avLst/>
          </a:prstGeom>
        </p:spPr>
      </p:pic>
      <p:pic>
        <p:nvPicPr>
          <p:cNvPr id="132" name="Imagen 131">
            <a:extLst>
              <a:ext uri="{FF2B5EF4-FFF2-40B4-BE49-F238E27FC236}">
                <a16:creationId xmlns:a16="http://schemas.microsoft.com/office/drawing/2014/main" id="{C324D0EA-1F2B-FFD1-261C-ADE439C919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93327" y="3275161"/>
            <a:ext cx="660379" cy="66264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E4DBFF5-B10F-ED37-A432-3AD99358CEAC}"/>
              </a:ext>
            </a:extLst>
          </p:cNvPr>
          <p:cNvSpPr txBox="1"/>
          <p:nvPr/>
        </p:nvSpPr>
        <p:spPr>
          <a:xfrm>
            <a:off x="8753278" y="1478549"/>
            <a:ext cx="1069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dirty="0">
                <a:highlight>
                  <a:srgbClr val="FFFF00"/>
                </a:highlight>
              </a:rPr>
              <a:t>Mapas </a:t>
            </a:r>
          </a:p>
          <a:p>
            <a:r>
              <a:rPr lang="es-PE" sz="1050" dirty="0">
                <a:highlight>
                  <a:srgbClr val="FFFF00"/>
                </a:highlight>
              </a:rPr>
              <a:t>Conceptuales 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5C28B5-A331-5704-6E00-10BA49EFDB2F}"/>
              </a:ext>
            </a:extLst>
          </p:cNvPr>
          <p:cNvSpPr txBox="1"/>
          <p:nvPr/>
        </p:nvSpPr>
        <p:spPr>
          <a:xfrm>
            <a:off x="8853947" y="2855828"/>
            <a:ext cx="10278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dirty="0">
                <a:highlight>
                  <a:srgbClr val="FFFF00"/>
                </a:highlight>
              </a:rPr>
              <a:t>Mapas </a:t>
            </a:r>
          </a:p>
          <a:p>
            <a:r>
              <a:rPr lang="es-PE" sz="1050" dirty="0">
                <a:highlight>
                  <a:srgbClr val="FFFF00"/>
                </a:highlight>
              </a:rPr>
              <a:t>Conceptuales B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2221F8-11E3-A31D-D0AB-8E5EA1D27FBA}"/>
              </a:ext>
            </a:extLst>
          </p:cNvPr>
          <p:cNvSpPr txBox="1"/>
          <p:nvPr/>
        </p:nvSpPr>
        <p:spPr>
          <a:xfrm>
            <a:off x="8916079" y="4190873"/>
            <a:ext cx="10262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dirty="0">
                <a:highlight>
                  <a:srgbClr val="FFFF00"/>
                </a:highlight>
              </a:rPr>
              <a:t>Mapas </a:t>
            </a:r>
          </a:p>
          <a:p>
            <a:r>
              <a:rPr lang="es-PE" sz="1050" dirty="0">
                <a:highlight>
                  <a:srgbClr val="FFFF00"/>
                </a:highlight>
              </a:rPr>
              <a:t>Conceptuales 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62F7135-C447-3AF1-556D-F990325B9076}"/>
              </a:ext>
            </a:extLst>
          </p:cNvPr>
          <p:cNvSpPr txBox="1"/>
          <p:nvPr/>
        </p:nvSpPr>
        <p:spPr>
          <a:xfrm>
            <a:off x="11400100" y="1436107"/>
            <a:ext cx="806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dirty="0"/>
              <a:t>Estructura </a:t>
            </a:r>
          </a:p>
          <a:p>
            <a:r>
              <a:rPr lang="es-PE" sz="1050" dirty="0"/>
              <a:t>Cognitiva 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B356C7-DE05-080C-2525-C96B691404F3}"/>
              </a:ext>
            </a:extLst>
          </p:cNvPr>
          <p:cNvSpPr txBox="1"/>
          <p:nvPr/>
        </p:nvSpPr>
        <p:spPr>
          <a:xfrm>
            <a:off x="11282841" y="2805493"/>
            <a:ext cx="806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dirty="0"/>
              <a:t>Estructura </a:t>
            </a:r>
          </a:p>
          <a:p>
            <a:r>
              <a:rPr lang="es-PE" sz="1050" dirty="0"/>
              <a:t>Cognitiva B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E91699-3CAB-F879-223B-8884C8F6E567}"/>
              </a:ext>
            </a:extLst>
          </p:cNvPr>
          <p:cNvSpPr txBox="1"/>
          <p:nvPr/>
        </p:nvSpPr>
        <p:spPr>
          <a:xfrm>
            <a:off x="11381379" y="3891015"/>
            <a:ext cx="8258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dirty="0"/>
              <a:t>Estructura </a:t>
            </a:r>
          </a:p>
          <a:p>
            <a:r>
              <a:rPr lang="es-PE" sz="1050" dirty="0"/>
              <a:t>Cognitiva  C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FFB415-D5E9-C8B7-9F36-A43971AD51BB}"/>
              </a:ext>
            </a:extLst>
          </p:cNvPr>
          <p:cNvSpPr txBox="1"/>
          <p:nvPr/>
        </p:nvSpPr>
        <p:spPr>
          <a:xfrm>
            <a:off x="406380" y="3354008"/>
            <a:ext cx="9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Docente</a:t>
            </a:r>
          </a:p>
        </p:txBody>
      </p:sp>
    </p:spTree>
    <p:extLst>
      <p:ext uri="{BB962C8B-B14F-4D97-AF65-F5344CB8AC3E}">
        <p14:creationId xmlns:p14="http://schemas.microsoft.com/office/powerpoint/2010/main" val="262698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22" grpId="0"/>
      <p:bldP spid="30" grpId="0" animBg="1"/>
      <p:bldP spid="31" grpId="0" animBg="1"/>
      <p:bldP spid="32" grpId="0"/>
      <p:bldP spid="33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4" grpId="0"/>
      <p:bldP spid="55" grpId="0"/>
      <p:bldP spid="99" grpId="0"/>
      <p:bldP spid="120" grpId="0"/>
      <p:bldP spid="122" grpId="0"/>
      <p:bldP spid="3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B7C5BF-C8F3-B558-63B4-520C8E9EB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0" t="2917" r="3193" b="4224"/>
          <a:stretch/>
        </p:blipFill>
        <p:spPr>
          <a:xfrm>
            <a:off x="0" y="664840"/>
            <a:ext cx="12192000" cy="58285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82D5A0-C766-4120-34DA-88DE13002668}"/>
              </a:ext>
            </a:extLst>
          </p:cNvPr>
          <p:cNvSpPr txBox="1"/>
          <p:nvPr/>
        </p:nvSpPr>
        <p:spPr>
          <a:xfrm>
            <a:off x="929390" y="5141627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56B630-E270-3211-92DC-76579C7EB845}"/>
              </a:ext>
            </a:extLst>
          </p:cNvPr>
          <p:cNvSpPr txBox="1"/>
          <p:nvPr/>
        </p:nvSpPr>
        <p:spPr>
          <a:xfrm>
            <a:off x="3324247" y="84539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1DD899-7720-9AC3-07AF-4ED568B98307}"/>
              </a:ext>
            </a:extLst>
          </p:cNvPr>
          <p:cNvSpPr txBox="1"/>
          <p:nvPr/>
        </p:nvSpPr>
        <p:spPr>
          <a:xfrm>
            <a:off x="9666990" y="5183029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85E506C-863B-EB5F-EF4C-07FC3EAD4D42}"/>
              </a:ext>
            </a:extLst>
          </p:cNvPr>
          <p:cNvSpPr/>
          <p:nvPr/>
        </p:nvSpPr>
        <p:spPr>
          <a:xfrm>
            <a:off x="5254647" y="4659086"/>
            <a:ext cx="1959429" cy="667657"/>
          </a:xfrm>
          <a:prstGeom prst="roundRect">
            <a:avLst/>
          </a:prstGeom>
          <a:solidFill>
            <a:srgbClr val="538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3</a:t>
            </a:r>
            <a:r>
              <a:rPr lang="es-PE" dirty="0"/>
              <a:t>. Administrador del Sistema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315254-2968-E568-F8E7-776C01817AC6}"/>
              </a:ext>
            </a:extLst>
          </p:cNvPr>
          <p:cNvSpPr txBox="1"/>
          <p:nvPr/>
        </p:nvSpPr>
        <p:spPr>
          <a:xfrm>
            <a:off x="137950" y="125252"/>
            <a:ext cx="1168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Beneficio 2: Gestión del Conocimiento Docente con CmapTools®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46D567C-33A1-051D-3FFF-74BF2D46E04B}"/>
              </a:ext>
            </a:extLst>
          </p:cNvPr>
          <p:cNvSpPr txBox="1"/>
          <p:nvPr/>
        </p:nvSpPr>
        <p:spPr>
          <a:xfrm>
            <a:off x="2733892" y="4587630"/>
            <a:ext cx="2680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highlight>
                  <a:srgbClr val="FFFF00"/>
                </a:highlight>
              </a:rPr>
              <a:t>Silabo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highlight>
                  <a:srgbClr val="FFFF00"/>
                </a:highlight>
              </a:rPr>
              <a:t>Mapa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highlight>
                  <a:srgbClr val="FFFF00"/>
                </a:highlight>
              </a:rPr>
              <a:t>Recursos (libros, cuestionarios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highlight>
                  <a:srgbClr val="FFFF00"/>
                </a:highlight>
              </a:rPr>
              <a:t>(Audio, Video, PPT., links </a:t>
            </a:r>
            <a:r>
              <a:rPr lang="es-PE" sz="1400" dirty="0" err="1">
                <a:highlight>
                  <a:srgbClr val="FFFF00"/>
                </a:highlight>
              </a:rPr>
              <a:t>etc</a:t>
            </a:r>
            <a:endParaRPr lang="es-PE" sz="1400" dirty="0">
              <a:highlight>
                <a:srgbClr val="FFFF00"/>
              </a:highligh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EA67441-AEED-4807-0692-36EA958A46DF}"/>
              </a:ext>
            </a:extLst>
          </p:cNvPr>
          <p:cNvSpPr txBox="1"/>
          <p:nvPr/>
        </p:nvSpPr>
        <p:spPr>
          <a:xfrm>
            <a:off x="1312828" y="6491856"/>
            <a:ext cx="100614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PE" dirty="0"/>
              <a:t>El conocimiento, queda en la Institución, y así crece el Capital Intelectual : Organizaciones que aprenden 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FE0EE8-7C62-D07C-5211-1CDD3CEEDA7C}"/>
              </a:ext>
            </a:extLst>
          </p:cNvPr>
          <p:cNvSpPr txBox="1"/>
          <p:nvPr/>
        </p:nvSpPr>
        <p:spPr>
          <a:xfrm>
            <a:off x="1312828" y="5018516"/>
            <a:ext cx="1061701" cy="646331"/>
          </a:xfrm>
          <a:prstGeom prst="rect">
            <a:avLst/>
          </a:prstGeom>
          <a:solidFill>
            <a:srgbClr val="538234"/>
          </a:solidFill>
        </p:spPr>
        <p:txBody>
          <a:bodyPr wrap="none" rtlCol="0">
            <a:spAutoFit/>
          </a:bodyPr>
          <a:lstStyle/>
          <a:p>
            <a:r>
              <a:rPr lang="es-PE" b="1" dirty="0">
                <a:solidFill>
                  <a:schemeClr val="bg1"/>
                </a:solidFill>
              </a:rPr>
              <a:t>Docentes</a:t>
            </a:r>
          </a:p>
          <a:p>
            <a:r>
              <a:rPr lang="es-PE" b="1" dirty="0">
                <a:solidFill>
                  <a:schemeClr val="bg1"/>
                </a:solidFill>
              </a:rPr>
              <a:t>Expertos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F875AC-9BB5-5FDF-FCEF-51EB1FEA3EBC}"/>
              </a:ext>
            </a:extLst>
          </p:cNvPr>
          <p:cNvSpPr txBox="1"/>
          <p:nvPr/>
        </p:nvSpPr>
        <p:spPr>
          <a:xfrm>
            <a:off x="10092387" y="5115259"/>
            <a:ext cx="1061701" cy="646331"/>
          </a:xfrm>
          <a:prstGeom prst="rect">
            <a:avLst/>
          </a:prstGeom>
          <a:solidFill>
            <a:srgbClr val="538234"/>
          </a:solidFill>
        </p:spPr>
        <p:txBody>
          <a:bodyPr wrap="none" rtlCol="0">
            <a:spAutoFit/>
          </a:bodyPr>
          <a:lstStyle/>
          <a:p>
            <a:r>
              <a:rPr lang="es-PE" b="1" dirty="0">
                <a:solidFill>
                  <a:schemeClr val="bg1"/>
                </a:solidFill>
              </a:rPr>
              <a:t>Docentes</a:t>
            </a:r>
          </a:p>
          <a:p>
            <a:r>
              <a:rPr lang="es-PE" b="1" dirty="0">
                <a:solidFill>
                  <a:schemeClr val="bg1"/>
                </a:solidFill>
              </a:rPr>
              <a:t>nuevos</a:t>
            </a:r>
          </a:p>
        </p:txBody>
      </p:sp>
    </p:spTree>
    <p:extLst>
      <p:ext uri="{BB962C8B-B14F-4D97-AF65-F5344CB8AC3E}">
        <p14:creationId xmlns:p14="http://schemas.microsoft.com/office/powerpoint/2010/main" val="1143798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130">
            <a:extLst>
              <a:ext uri="{FF2B5EF4-FFF2-40B4-BE49-F238E27FC236}">
                <a16:creationId xmlns:a16="http://schemas.microsoft.com/office/drawing/2014/main" id="{F4650D73-38A5-99BB-2B2D-665EF168F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9" t="10216" r="9466" b="11055"/>
          <a:stretch/>
        </p:blipFill>
        <p:spPr>
          <a:xfrm>
            <a:off x="11167702" y="1902875"/>
            <a:ext cx="820350" cy="611288"/>
          </a:xfrm>
          <a:prstGeom prst="rect">
            <a:avLst/>
          </a:prstGeom>
        </p:spPr>
      </p:pic>
      <p:pic>
        <p:nvPicPr>
          <p:cNvPr id="130" name="Imagen 129">
            <a:extLst>
              <a:ext uri="{FF2B5EF4-FFF2-40B4-BE49-F238E27FC236}">
                <a16:creationId xmlns:a16="http://schemas.microsoft.com/office/drawing/2014/main" id="{02FDA4AF-EDA0-8AA0-49F1-C1BAAAAB6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9" t="10216" r="9466" b="11055"/>
          <a:stretch/>
        </p:blipFill>
        <p:spPr>
          <a:xfrm>
            <a:off x="11167702" y="3281516"/>
            <a:ext cx="820350" cy="611288"/>
          </a:xfrm>
          <a:prstGeom prst="rect">
            <a:avLst/>
          </a:prstGeom>
        </p:spPr>
      </p:pic>
      <p:pic>
        <p:nvPicPr>
          <p:cNvPr id="128" name="Imagen 127">
            <a:extLst>
              <a:ext uri="{FF2B5EF4-FFF2-40B4-BE49-F238E27FC236}">
                <a16:creationId xmlns:a16="http://schemas.microsoft.com/office/drawing/2014/main" id="{0B7767B6-7074-E81F-CBC5-CC56172C9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9" t="10216" r="9466" b="11055"/>
          <a:stretch/>
        </p:blipFill>
        <p:spPr>
          <a:xfrm>
            <a:off x="688348" y="3154494"/>
            <a:ext cx="820350" cy="611288"/>
          </a:xfrm>
          <a:prstGeom prst="rect">
            <a:avLst/>
          </a:prstGeom>
        </p:spPr>
      </p:pic>
      <p:pic>
        <p:nvPicPr>
          <p:cNvPr id="129" name="Imagen 128">
            <a:extLst>
              <a:ext uri="{FF2B5EF4-FFF2-40B4-BE49-F238E27FC236}">
                <a16:creationId xmlns:a16="http://schemas.microsoft.com/office/drawing/2014/main" id="{ADD8D93C-9BE8-3A72-6B7F-4E6D7F4CD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9" t="10216" r="9466" b="11055"/>
          <a:stretch/>
        </p:blipFill>
        <p:spPr>
          <a:xfrm>
            <a:off x="672754" y="4817996"/>
            <a:ext cx="820350" cy="611288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:a16="http://schemas.microsoft.com/office/drawing/2014/main" id="{E3214170-2F8C-C49B-54F4-5ECBB1A14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9" t="10216" r="9466" b="11055"/>
          <a:stretch/>
        </p:blipFill>
        <p:spPr>
          <a:xfrm>
            <a:off x="688348" y="1775853"/>
            <a:ext cx="820350" cy="61128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EB7C5BF-C8F3-B558-63B4-520C8E9EB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125" t="25532" r="37325" b="34325"/>
          <a:stretch/>
        </p:blipFill>
        <p:spPr>
          <a:xfrm>
            <a:off x="5400035" y="1611605"/>
            <a:ext cx="1795370" cy="20746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82D5A0-C766-4120-34DA-88DE13002668}"/>
              </a:ext>
            </a:extLst>
          </p:cNvPr>
          <p:cNvSpPr txBox="1"/>
          <p:nvPr/>
        </p:nvSpPr>
        <p:spPr>
          <a:xfrm>
            <a:off x="929390" y="5141627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56B630-E270-3211-92DC-76579C7EB845}"/>
              </a:ext>
            </a:extLst>
          </p:cNvPr>
          <p:cNvSpPr txBox="1"/>
          <p:nvPr/>
        </p:nvSpPr>
        <p:spPr>
          <a:xfrm>
            <a:off x="3324247" y="84539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EA67441-AEED-4807-0692-36EA958A46DF}"/>
              </a:ext>
            </a:extLst>
          </p:cNvPr>
          <p:cNvSpPr txBox="1"/>
          <p:nvPr/>
        </p:nvSpPr>
        <p:spPr>
          <a:xfrm>
            <a:off x="939998" y="5997027"/>
            <a:ext cx="100614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conocimiento, queda en la Institución, y así crece el Capital Intelectual : Organizaciones que aprenden!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F95136C-B5D3-AAA9-C954-738F1FFCF398}"/>
              </a:ext>
            </a:extLst>
          </p:cNvPr>
          <p:cNvSpPr txBox="1"/>
          <p:nvPr/>
        </p:nvSpPr>
        <p:spPr>
          <a:xfrm>
            <a:off x="465053" y="1368548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 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3BCD6E5-C745-6C8D-0C9B-19BEC8BC99F7}"/>
              </a:ext>
            </a:extLst>
          </p:cNvPr>
          <p:cNvSpPr txBox="1"/>
          <p:nvPr/>
        </p:nvSpPr>
        <p:spPr>
          <a:xfrm>
            <a:off x="531398" y="2840070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 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7A4787-B7F2-AFC0-9910-73418F277C6F}"/>
              </a:ext>
            </a:extLst>
          </p:cNvPr>
          <p:cNvSpPr txBox="1"/>
          <p:nvPr/>
        </p:nvSpPr>
        <p:spPr>
          <a:xfrm>
            <a:off x="547118" y="4468175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 3</a:t>
            </a:r>
          </a:p>
        </p:txBody>
      </p:sp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A90051FB-3708-8936-D537-A7E8BC5E9A88}"/>
              </a:ext>
            </a:extLst>
          </p:cNvPr>
          <p:cNvCxnSpPr>
            <a:cxnSpLocks/>
            <a:stCxn id="59" idx="3"/>
            <a:endCxn id="2" idx="1"/>
          </p:cNvCxnSpPr>
          <p:nvPr/>
        </p:nvCxnSpPr>
        <p:spPr>
          <a:xfrm>
            <a:off x="4650167" y="1672882"/>
            <a:ext cx="749868" cy="97604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6CC97B38-6847-B769-225F-A88AE518AEBE}"/>
              </a:ext>
            </a:extLst>
          </p:cNvPr>
          <p:cNvCxnSpPr>
            <a:cxnSpLocks/>
            <a:stCxn id="61" idx="3"/>
            <a:endCxn id="2" idx="1"/>
          </p:cNvCxnSpPr>
          <p:nvPr/>
        </p:nvCxnSpPr>
        <p:spPr>
          <a:xfrm flipV="1">
            <a:off x="4654143" y="2648929"/>
            <a:ext cx="745892" cy="195383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21A06A55-C170-CDAF-9816-4B63079045D2}"/>
              </a:ext>
            </a:extLst>
          </p:cNvPr>
          <p:cNvCxnSpPr>
            <a:cxnSpLocks/>
            <a:stCxn id="60" idx="3"/>
            <a:endCxn id="2" idx="1"/>
          </p:cNvCxnSpPr>
          <p:nvPr/>
        </p:nvCxnSpPr>
        <p:spPr>
          <a:xfrm flipV="1">
            <a:off x="4680888" y="2648929"/>
            <a:ext cx="719147" cy="34813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F8B4A1D6-182A-B9AB-AB18-653E9F292554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606904" y="1550116"/>
            <a:ext cx="843905" cy="3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A3D2979-E639-253B-D832-FC23043B984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673249" y="3024736"/>
            <a:ext cx="819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BA4D7189-EE7E-A9F0-DAED-8F0EE0BD82A0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688969" y="4652841"/>
            <a:ext cx="803304" cy="6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EC0A3D2-0CEC-1AFC-9C58-0AC71EA9D42A}"/>
              </a:ext>
            </a:extLst>
          </p:cNvPr>
          <p:cNvSpPr txBox="1"/>
          <p:nvPr/>
        </p:nvSpPr>
        <p:spPr>
          <a:xfrm>
            <a:off x="187660" y="161300"/>
            <a:ext cx="1168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 la gestión del conocimiento de los docentes</a:t>
            </a:r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A3DCCB0F-6BF9-3812-B086-C4E9398CAFC7}"/>
              </a:ext>
            </a:extLst>
          </p:cNvPr>
          <p:cNvSpPr/>
          <p:nvPr/>
        </p:nvSpPr>
        <p:spPr>
          <a:xfrm>
            <a:off x="3438980" y="1459432"/>
            <a:ext cx="1211187" cy="4269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Dominio 1</a:t>
            </a: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10D60CBC-5ABF-9766-1507-2EFFF6BBB6E7}"/>
              </a:ext>
            </a:extLst>
          </p:cNvPr>
          <p:cNvSpPr/>
          <p:nvPr/>
        </p:nvSpPr>
        <p:spPr>
          <a:xfrm>
            <a:off x="3469701" y="2783610"/>
            <a:ext cx="1211187" cy="4269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Dominio 2</a:t>
            </a: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6ED7BCCC-9B10-2E7D-EA14-C180710371FD}"/>
              </a:ext>
            </a:extLst>
          </p:cNvPr>
          <p:cNvSpPr/>
          <p:nvPr/>
        </p:nvSpPr>
        <p:spPr>
          <a:xfrm>
            <a:off x="3442956" y="4389314"/>
            <a:ext cx="1211187" cy="4269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Dominio 3</a:t>
            </a: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7BFCEA49-1FB5-41C6-0803-23480D574E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2447950" y="1521024"/>
            <a:ext cx="734299" cy="54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16A0DE24-AD4A-5CE3-2E8F-5B78590218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2503789" y="2776426"/>
            <a:ext cx="734299" cy="54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3A98F78D-1B34-80EE-9578-8A3CD90496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2462715" y="4466375"/>
            <a:ext cx="734299" cy="54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9E1B6CE-EC2B-4EFF-0081-C1B891B427F8}"/>
              </a:ext>
            </a:extLst>
          </p:cNvPr>
          <p:cNvSpPr txBox="1"/>
          <p:nvPr/>
        </p:nvSpPr>
        <p:spPr>
          <a:xfrm>
            <a:off x="124158" y="890067"/>
            <a:ext cx="276908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Docentes antiguos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85920AF3-46D9-FEA8-B111-A4F603B0BA99}"/>
              </a:ext>
            </a:extLst>
          </p:cNvPr>
          <p:cNvSpPr txBox="1"/>
          <p:nvPr/>
        </p:nvSpPr>
        <p:spPr>
          <a:xfrm>
            <a:off x="9562420" y="844827"/>
            <a:ext cx="242563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Docentes Nuevos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371105A7-87D2-752F-C440-10285584267A}"/>
              </a:ext>
            </a:extLst>
          </p:cNvPr>
          <p:cNvSpPr txBox="1"/>
          <p:nvPr/>
        </p:nvSpPr>
        <p:spPr>
          <a:xfrm>
            <a:off x="10731579" y="1556041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 1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2CDACF08-4211-E558-E039-8408E40A5F00}"/>
              </a:ext>
            </a:extLst>
          </p:cNvPr>
          <p:cNvSpPr txBox="1"/>
          <p:nvPr/>
        </p:nvSpPr>
        <p:spPr>
          <a:xfrm>
            <a:off x="10729858" y="2922366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 2</a:t>
            </a:r>
          </a:p>
        </p:txBody>
      </p: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26C5AC73-66BC-B499-8BB6-8977A5332EE2}"/>
              </a:ext>
            </a:extLst>
          </p:cNvPr>
          <p:cNvCxnSpPr>
            <a:cxnSpLocks/>
            <a:stCxn id="80" idx="3"/>
            <a:endCxn id="74" idx="1"/>
          </p:cNvCxnSpPr>
          <p:nvPr/>
        </p:nvCxnSpPr>
        <p:spPr>
          <a:xfrm flipV="1">
            <a:off x="10019344" y="3107032"/>
            <a:ext cx="710514" cy="9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Imagen 78">
            <a:extLst>
              <a:ext uri="{FF2B5EF4-FFF2-40B4-BE49-F238E27FC236}">
                <a16:creationId xmlns:a16="http://schemas.microsoft.com/office/drawing/2014/main" id="{171C2C8F-C2D7-8C68-0828-EE76E96020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9218120" y="1470800"/>
            <a:ext cx="734299" cy="54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D61D4096-3E02-7735-6BE5-B10AEB8570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276" t="22093" r="12672" b="22752"/>
          <a:stretch/>
        </p:blipFill>
        <p:spPr>
          <a:xfrm>
            <a:off x="9285045" y="2842780"/>
            <a:ext cx="734299" cy="54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" name="CuadroTexto 89">
            <a:extLst>
              <a:ext uri="{FF2B5EF4-FFF2-40B4-BE49-F238E27FC236}">
                <a16:creationId xmlns:a16="http://schemas.microsoft.com/office/drawing/2014/main" id="{C138F67D-93F1-7AB4-03EE-2DBB5663079E}"/>
              </a:ext>
            </a:extLst>
          </p:cNvPr>
          <p:cNvSpPr txBox="1"/>
          <p:nvPr/>
        </p:nvSpPr>
        <p:spPr>
          <a:xfrm>
            <a:off x="40718" y="2247855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Tácito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CE641F3-4DC6-D352-5D13-7793EB32068E}"/>
              </a:ext>
            </a:extLst>
          </p:cNvPr>
          <p:cNvSpPr txBox="1"/>
          <p:nvPr/>
        </p:nvSpPr>
        <p:spPr>
          <a:xfrm>
            <a:off x="1490015" y="1360911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Explícito</a:t>
            </a:r>
          </a:p>
        </p:txBody>
      </p:sp>
      <p:sp>
        <p:nvSpPr>
          <p:cNvPr id="92" name="Rectángulo: esquinas redondeadas 91">
            <a:extLst>
              <a:ext uri="{FF2B5EF4-FFF2-40B4-BE49-F238E27FC236}">
                <a16:creationId xmlns:a16="http://schemas.microsoft.com/office/drawing/2014/main" id="{76E56002-07F7-F485-DBA8-729C1779CECB}"/>
              </a:ext>
            </a:extLst>
          </p:cNvPr>
          <p:cNvSpPr/>
          <p:nvPr/>
        </p:nvSpPr>
        <p:spPr>
          <a:xfrm>
            <a:off x="7860380" y="1424922"/>
            <a:ext cx="1211187" cy="4269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Dominio 1</a:t>
            </a:r>
          </a:p>
        </p:txBody>
      </p:sp>
      <p:sp>
        <p:nvSpPr>
          <p:cNvPr id="93" name="Rectángulo: esquinas redondeadas 92">
            <a:extLst>
              <a:ext uri="{FF2B5EF4-FFF2-40B4-BE49-F238E27FC236}">
                <a16:creationId xmlns:a16="http://schemas.microsoft.com/office/drawing/2014/main" id="{5A01B021-338C-AC6A-DAA8-C9F1048FDCDC}"/>
              </a:ext>
            </a:extLst>
          </p:cNvPr>
          <p:cNvSpPr/>
          <p:nvPr/>
        </p:nvSpPr>
        <p:spPr>
          <a:xfrm>
            <a:off x="7945653" y="3075823"/>
            <a:ext cx="1211187" cy="4269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Dominio 2</a:t>
            </a: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2CCA2464-ABD4-53C7-71C9-1E5E8F962C41}"/>
              </a:ext>
            </a:extLst>
          </p:cNvPr>
          <p:cNvSpPr txBox="1"/>
          <p:nvPr/>
        </p:nvSpPr>
        <p:spPr>
          <a:xfrm>
            <a:off x="7227362" y="4652049"/>
            <a:ext cx="476815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Capital Intelectual de la Universidad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A9EA6DC2-9289-085C-21EA-E9CF5F671EC3}"/>
              </a:ext>
            </a:extLst>
          </p:cNvPr>
          <p:cNvSpPr txBox="1"/>
          <p:nvPr/>
        </p:nvSpPr>
        <p:spPr>
          <a:xfrm>
            <a:off x="9120759" y="1993927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Explícito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20E84DA3-5C70-C5A7-1C97-E4B317BBF362}"/>
              </a:ext>
            </a:extLst>
          </p:cNvPr>
          <p:cNvSpPr txBox="1"/>
          <p:nvPr/>
        </p:nvSpPr>
        <p:spPr>
          <a:xfrm>
            <a:off x="10373026" y="2317926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Tácito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BF6C1857-D772-6573-F540-C260DF387DB5}"/>
              </a:ext>
            </a:extLst>
          </p:cNvPr>
          <p:cNvSpPr txBox="1"/>
          <p:nvPr/>
        </p:nvSpPr>
        <p:spPr>
          <a:xfrm>
            <a:off x="5949" y="3652764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Tácito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5F522D23-381C-FDD4-73C1-55F632076EF4}"/>
              </a:ext>
            </a:extLst>
          </p:cNvPr>
          <p:cNvSpPr txBox="1"/>
          <p:nvPr/>
        </p:nvSpPr>
        <p:spPr>
          <a:xfrm>
            <a:off x="1552605" y="2823746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Explícito</a:t>
            </a: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C81E7DEF-D14E-C1AB-E1D1-E6AE524A3104}"/>
              </a:ext>
            </a:extLst>
          </p:cNvPr>
          <p:cNvSpPr txBox="1"/>
          <p:nvPr/>
        </p:nvSpPr>
        <p:spPr>
          <a:xfrm>
            <a:off x="20324" y="5289998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Tácito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66D9FC4B-B57E-9050-0E4D-852802744BA3}"/>
              </a:ext>
            </a:extLst>
          </p:cNvPr>
          <p:cNvSpPr txBox="1"/>
          <p:nvPr/>
        </p:nvSpPr>
        <p:spPr>
          <a:xfrm>
            <a:off x="1515026" y="4461136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Explícito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C43B7C73-15D4-849B-94D4-F99DBC0F2657}"/>
              </a:ext>
            </a:extLst>
          </p:cNvPr>
          <p:cNvSpPr txBox="1"/>
          <p:nvPr/>
        </p:nvSpPr>
        <p:spPr>
          <a:xfrm>
            <a:off x="9120759" y="3367904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Explícito</a:t>
            </a: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321B3DAC-5244-5952-D370-799B6588236C}"/>
              </a:ext>
            </a:extLst>
          </p:cNvPr>
          <p:cNvSpPr txBox="1"/>
          <p:nvPr/>
        </p:nvSpPr>
        <p:spPr>
          <a:xfrm>
            <a:off x="10373027" y="3686252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Conocimiento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Tácito</a:t>
            </a:r>
          </a:p>
        </p:txBody>
      </p:sp>
      <p:cxnSp>
        <p:nvCxnSpPr>
          <p:cNvPr id="121" name="Conector: angular 120">
            <a:extLst>
              <a:ext uri="{FF2B5EF4-FFF2-40B4-BE49-F238E27FC236}">
                <a16:creationId xmlns:a16="http://schemas.microsoft.com/office/drawing/2014/main" id="{A1E441CF-38AC-11F5-7E21-0CCBECAE05F0}"/>
              </a:ext>
            </a:extLst>
          </p:cNvPr>
          <p:cNvCxnSpPr>
            <a:cxnSpLocks/>
            <a:stCxn id="2" idx="3"/>
            <a:endCxn id="92" idx="1"/>
          </p:cNvCxnSpPr>
          <p:nvPr/>
        </p:nvCxnSpPr>
        <p:spPr>
          <a:xfrm flipV="1">
            <a:off x="7195405" y="1638372"/>
            <a:ext cx="664975" cy="101055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: angular 123">
            <a:extLst>
              <a:ext uri="{FF2B5EF4-FFF2-40B4-BE49-F238E27FC236}">
                <a16:creationId xmlns:a16="http://schemas.microsoft.com/office/drawing/2014/main" id="{D2C6EDE3-655D-8395-44E8-63D73A6692E9}"/>
              </a:ext>
            </a:extLst>
          </p:cNvPr>
          <p:cNvCxnSpPr>
            <a:cxnSpLocks/>
            <a:stCxn id="2" idx="3"/>
            <a:endCxn id="93" idx="1"/>
          </p:cNvCxnSpPr>
          <p:nvPr/>
        </p:nvCxnSpPr>
        <p:spPr>
          <a:xfrm>
            <a:off x="7195405" y="2648929"/>
            <a:ext cx="750248" cy="64034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Imagen 136">
            <a:extLst>
              <a:ext uri="{FF2B5EF4-FFF2-40B4-BE49-F238E27FC236}">
                <a16:creationId xmlns:a16="http://schemas.microsoft.com/office/drawing/2014/main" id="{27175826-D08A-2039-1BE0-D3A3DBCB2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20263" y="1672883"/>
            <a:ext cx="473414" cy="473414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C11AD52A-713C-F5AF-DE50-7D4EA22A4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36" y="3095765"/>
            <a:ext cx="475529" cy="475529"/>
          </a:xfrm>
          <a:prstGeom prst="rect">
            <a:avLst/>
          </a:prstGeom>
        </p:spPr>
      </p:pic>
      <p:pic>
        <p:nvPicPr>
          <p:cNvPr id="139" name="Imagen 138">
            <a:extLst>
              <a:ext uri="{FF2B5EF4-FFF2-40B4-BE49-F238E27FC236}">
                <a16:creationId xmlns:a16="http://schemas.microsoft.com/office/drawing/2014/main" id="{D1C6C102-3F2C-CDD1-73D8-9A9FC1E9C1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900" y="4734364"/>
            <a:ext cx="475529" cy="475529"/>
          </a:xfrm>
          <a:prstGeom prst="rect">
            <a:avLst/>
          </a:prstGeom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68C75C76-2AC0-CC79-9ABE-0016A773F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72356" y="1831052"/>
            <a:ext cx="473414" cy="473414"/>
          </a:xfrm>
          <a:prstGeom prst="rect">
            <a:avLst/>
          </a:prstGeom>
        </p:spPr>
      </p:pic>
      <p:pic>
        <p:nvPicPr>
          <p:cNvPr id="141" name="Imagen 140">
            <a:extLst>
              <a:ext uri="{FF2B5EF4-FFF2-40B4-BE49-F238E27FC236}">
                <a16:creationId xmlns:a16="http://schemas.microsoft.com/office/drawing/2014/main" id="{2FEA59F1-C13E-D180-389B-6DEC04F89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8684" y="3209402"/>
            <a:ext cx="475529" cy="475529"/>
          </a:xfrm>
          <a:prstGeom prst="rect">
            <a:avLst/>
          </a:prstGeom>
        </p:spPr>
      </p:pic>
      <p:cxnSp>
        <p:nvCxnSpPr>
          <p:cNvPr id="145" name="Conector recto de flecha 144">
            <a:extLst>
              <a:ext uri="{FF2B5EF4-FFF2-40B4-BE49-F238E27FC236}">
                <a16:creationId xmlns:a16="http://schemas.microsoft.com/office/drawing/2014/main" id="{9F314F35-3C82-FA0C-778B-91281E067123}"/>
              </a:ext>
            </a:extLst>
          </p:cNvPr>
          <p:cNvCxnSpPr>
            <a:cxnSpLocks/>
            <a:stCxn id="79" idx="3"/>
            <a:endCxn id="73" idx="1"/>
          </p:cNvCxnSpPr>
          <p:nvPr/>
        </p:nvCxnSpPr>
        <p:spPr>
          <a:xfrm flipV="1">
            <a:off x="9952419" y="1740707"/>
            <a:ext cx="779160" cy="3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8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92" grpId="0" animBg="1"/>
      <p:bldP spid="9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5A7490-9BFE-1277-DFB4-B1998288A283}"/>
              </a:ext>
            </a:extLst>
          </p:cNvPr>
          <p:cNvSpPr txBox="1"/>
          <p:nvPr/>
        </p:nvSpPr>
        <p:spPr>
          <a:xfrm>
            <a:off x="274223" y="101971"/>
            <a:ext cx="11897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  <a:lvl2pPr marL="742950" indent="-285750" eaLnBrk="0" hangingPunct="0">
              <a:defRPr sz="1600">
                <a:latin typeface="Verdana" pitchFamily="34" charset="0"/>
              </a:defRPr>
            </a:lvl2pPr>
            <a:lvl3pPr marL="1143000" indent="-228600" eaLnBrk="0" hangingPunct="0">
              <a:defRPr sz="1600">
                <a:latin typeface="Verdana" pitchFamily="34" charset="0"/>
              </a:defRPr>
            </a:lvl3pPr>
            <a:lvl4pPr marL="1600200" indent="-228600" eaLnBrk="0" hangingPunct="0">
              <a:defRPr sz="1600">
                <a:latin typeface="Verdana" pitchFamily="34" charset="0"/>
              </a:defRPr>
            </a:lvl4pPr>
            <a:lvl5pPr marL="2057400" indent="-228600" eaLnBrk="0" hangingPunct="0"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>
                <a:solidFill>
                  <a:prstClr val="white"/>
                </a:solidFill>
                <a:latin typeface="Calibri" panose="020F0502020204030204"/>
              </a:rPr>
              <a:t>Beneficio 3: 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Optimización de Conocimiento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A89E2F0-C9EF-4C4F-B280-E6711EC147BA}"/>
              </a:ext>
            </a:extLst>
          </p:cNvPr>
          <p:cNvSpPr txBox="1"/>
          <p:nvPr/>
        </p:nvSpPr>
        <p:spPr>
          <a:xfrm>
            <a:off x="3324247" y="84539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36B30EE-5E63-360D-DF43-BA5876CBB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6486" y="4859535"/>
            <a:ext cx="2837147" cy="1561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42B312A-E6DE-644D-F487-BE09A6FC1A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826"/>
          <a:stretch/>
        </p:blipFill>
        <p:spPr>
          <a:xfrm>
            <a:off x="4771649" y="2319271"/>
            <a:ext cx="2841984" cy="138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A46E5BD-4662-BC9E-D49A-4570A20C2CCB}"/>
              </a:ext>
            </a:extLst>
          </p:cNvPr>
          <p:cNvSpPr txBox="1"/>
          <p:nvPr/>
        </p:nvSpPr>
        <p:spPr>
          <a:xfrm>
            <a:off x="1558751" y="2276891"/>
            <a:ext cx="109517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Usuario 1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0CC884F-D32F-5D05-B151-A4FE6FAD1640}"/>
              </a:ext>
            </a:extLst>
          </p:cNvPr>
          <p:cNvSpPr txBox="1"/>
          <p:nvPr/>
        </p:nvSpPr>
        <p:spPr>
          <a:xfrm>
            <a:off x="9972195" y="2276891"/>
            <a:ext cx="109517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Usuario 2</a:t>
            </a:r>
          </a:p>
        </p:txBody>
      </p: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D7ED42F8-7711-7C26-CFD5-C81928C88751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191890" y="2105715"/>
            <a:ext cx="751" cy="213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Imagen 73">
            <a:extLst>
              <a:ext uri="{FF2B5EF4-FFF2-40B4-BE49-F238E27FC236}">
                <a16:creationId xmlns:a16="http://schemas.microsoft.com/office/drawing/2014/main" id="{A35F8F60-973C-695D-8553-566333C83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205"/>
          <a:stretch/>
        </p:blipFill>
        <p:spPr>
          <a:xfrm>
            <a:off x="5611685" y="716374"/>
            <a:ext cx="1161912" cy="1250842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41B376A3-CFE0-DB88-193B-FDFBCE038B9B}"/>
              </a:ext>
            </a:extLst>
          </p:cNvPr>
          <p:cNvSpPr txBox="1"/>
          <p:nvPr/>
        </p:nvSpPr>
        <p:spPr>
          <a:xfrm>
            <a:off x="4626591" y="3934841"/>
            <a:ext cx="3138633" cy="646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Trabajo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Colaborativo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C785515-5C0F-B12C-7A2F-06FA10CCDE8B}"/>
              </a:ext>
            </a:extLst>
          </p:cNvPr>
          <p:cNvSpPr txBox="1"/>
          <p:nvPr/>
        </p:nvSpPr>
        <p:spPr>
          <a:xfrm>
            <a:off x="1524357" y="4408343"/>
            <a:ext cx="109517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Usuario 3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38236B72-9032-7877-6260-950B5BC0B2E2}"/>
              </a:ext>
            </a:extLst>
          </p:cNvPr>
          <p:cNvSpPr txBox="1"/>
          <p:nvPr/>
        </p:nvSpPr>
        <p:spPr>
          <a:xfrm>
            <a:off x="9972195" y="4408343"/>
            <a:ext cx="109517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Usuario 4</a:t>
            </a:r>
          </a:p>
        </p:txBody>
      </p:sp>
      <p:pic>
        <p:nvPicPr>
          <p:cNvPr id="100" name="Imagen 99">
            <a:extLst>
              <a:ext uri="{FF2B5EF4-FFF2-40B4-BE49-F238E27FC236}">
                <a16:creationId xmlns:a16="http://schemas.microsoft.com/office/drawing/2014/main" id="{397EBB77-42E0-4C3D-BFA5-AD981921AE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676" r="23115" b="39852"/>
          <a:stretch/>
        </p:blipFill>
        <p:spPr>
          <a:xfrm>
            <a:off x="1396095" y="2698038"/>
            <a:ext cx="1393389" cy="1461924"/>
          </a:xfrm>
          <a:prstGeom prst="ellipse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401AFEA2-E68F-C566-6559-B12C939D57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3469" t="1487" r="35894" b="39342"/>
          <a:stretch/>
        </p:blipFill>
        <p:spPr>
          <a:xfrm>
            <a:off x="9747389" y="2646222"/>
            <a:ext cx="1393389" cy="1513739"/>
          </a:xfrm>
          <a:prstGeom prst="ellipse">
            <a:avLst/>
          </a:prstGeom>
        </p:spPr>
      </p:pic>
      <p:cxnSp>
        <p:nvCxnSpPr>
          <p:cNvPr id="103" name="Conector recto de flecha 102">
            <a:extLst>
              <a:ext uri="{FF2B5EF4-FFF2-40B4-BE49-F238E27FC236}">
                <a16:creationId xmlns:a16="http://schemas.microsoft.com/office/drawing/2014/main" id="{7EC2755B-9A50-18C8-9C03-FEA79624BBB3}"/>
              </a:ext>
            </a:extLst>
          </p:cNvPr>
          <p:cNvCxnSpPr>
            <a:cxnSpLocks/>
            <a:stCxn id="24" idx="3"/>
            <a:endCxn id="74" idx="1"/>
          </p:cNvCxnSpPr>
          <p:nvPr/>
        </p:nvCxnSpPr>
        <p:spPr>
          <a:xfrm flipV="1">
            <a:off x="2653923" y="1341795"/>
            <a:ext cx="2957762" cy="11197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de flecha 104">
            <a:extLst>
              <a:ext uri="{FF2B5EF4-FFF2-40B4-BE49-F238E27FC236}">
                <a16:creationId xmlns:a16="http://schemas.microsoft.com/office/drawing/2014/main" id="{9E8BADD2-AD86-0C21-C39E-3076B06395CC}"/>
              </a:ext>
            </a:extLst>
          </p:cNvPr>
          <p:cNvCxnSpPr>
            <a:cxnSpLocks/>
            <a:stCxn id="25" idx="1"/>
            <a:endCxn id="74" idx="3"/>
          </p:cNvCxnSpPr>
          <p:nvPr/>
        </p:nvCxnSpPr>
        <p:spPr>
          <a:xfrm flipH="1" flipV="1">
            <a:off x="6773597" y="1341795"/>
            <a:ext cx="3198598" cy="11197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: angular 118">
            <a:extLst>
              <a:ext uri="{FF2B5EF4-FFF2-40B4-BE49-F238E27FC236}">
                <a16:creationId xmlns:a16="http://schemas.microsoft.com/office/drawing/2014/main" id="{508E478A-1E8E-C1BE-3AAF-E3C8E9D35CA1}"/>
              </a:ext>
            </a:extLst>
          </p:cNvPr>
          <p:cNvCxnSpPr>
            <a:cxnSpLocks/>
            <a:stCxn id="100" idx="6"/>
          </p:cNvCxnSpPr>
          <p:nvPr/>
        </p:nvCxnSpPr>
        <p:spPr>
          <a:xfrm flipV="1">
            <a:off x="2789484" y="2868164"/>
            <a:ext cx="1998195" cy="560836"/>
          </a:xfrm>
          <a:prstGeom prst="bentConnector3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: angular 120">
            <a:extLst>
              <a:ext uri="{FF2B5EF4-FFF2-40B4-BE49-F238E27FC236}">
                <a16:creationId xmlns:a16="http://schemas.microsoft.com/office/drawing/2014/main" id="{4D2CE494-326A-BE75-7816-FB3B6A775FE0}"/>
              </a:ext>
            </a:extLst>
          </p:cNvPr>
          <p:cNvCxnSpPr>
            <a:stCxn id="101" idx="2"/>
            <a:endCxn id="23" idx="3"/>
          </p:cNvCxnSpPr>
          <p:nvPr/>
        </p:nvCxnSpPr>
        <p:spPr>
          <a:xfrm rot="10800000">
            <a:off x="7613633" y="3012736"/>
            <a:ext cx="2133756" cy="390357"/>
          </a:xfrm>
          <a:prstGeom prst="bentConnector3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: angular 122">
            <a:extLst>
              <a:ext uri="{FF2B5EF4-FFF2-40B4-BE49-F238E27FC236}">
                <a16:creationId xmlns:a16="http://schemas.microsoft.com/office/drawing/2014/main" id="{5FA89C20-113A-691A-2F6D-6E3B2C46D067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2789484" y="3012735"/>
            <a:ext cx="1982165" cy="2629125"/>
          </a:xfrm>
          <a:prstGeom prst="bentConnector3">
            <a:avLst>
              <a:gd name="adj1" fmla="val 56197"/>
            </a:avLst>
          </a:prstGeom>
          <a:ln>
            <a:solidFill>
              <a:schemeClr val="accent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Imagen 128">
            <a:extLst>
              <a:ext uri="{FF2B5EF4-FFF2-40B4-BE49-F238E27FC236}">
                <a16:creationId xmlns:a16="http://schemas.microsoft.com/office/drawing/2014/main" id="{768E3F71-33CD-1FFC-FAEC-BE93E3C997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91" t="5876" r="46012" b="40828"/>
          <a:stretch/>
        </p:blipFill>
        <p:spPr>
          <a:xfrm>
            <a:off x="1360526" y="4859535"/>
            <a:ext cx="1422834" cy="1475372"/>
          </a:xfrm>
          <a:prstGeom prst="ellipse">
            <a:avLst/>
          </a:prstGeom>
        </p:spPr>
      </p:pic>
      <p:cxnSp>
        <p:nvCxnSpPr>
          <p:cNvPr id="145" name="Conector: angular 144">
            <a:extLst>
              <a:ext uri="{FF2B5EF4-FFF2-40B4-BE49-F238E27FC236}">
                <a16:creationId xmlns:a16="http://schemas.microsoft.com/office/drawing/2014/main" id="{A3B3E9DD-1941-0D57-08A8-96948BE4F3CA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2778291" y="5640419"/>
            <a:ext cx="1998195" cy="269062"/>
          </a:xfrm>
          <a:prstGeom prst="bentConnector3">
            <a:avLst>
              <a:gd name="adj1" fmla="val 65709"/>
            </a:avLst>
          </a:prstGeom>
          <a:ln>
            <a:solidFill>
              <a:schemeClr val="accent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Imagen 153">
            <a:extLst>
              <a:ext uri="{FF2B5EF4-FFF2-40B4-BE49-F238E27FC236}">
                <a16:creationId xmlns:a16="http://schemas.microsoft.com/office/drawing/2014/main" id="{5F1D3B0E-7B3B-5AD7-CAC8-4845DF88FA4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442" t="3312" r="28765" b="50000"/>
          <a:stretch/>
        </p:blipFill>
        <p:spPr>
          <a:xfrm>
            <a:off x="9835005" y="4809716"/>
            <a:ext cx="1393389" cy="1506275"/>
          </a:xfrm>
          <a:prstGeom prst="ellipse">
            <a:avLst/>
          </a:prstGeom>
        </p:spPr>
      </p:pic>
      <p:cxnSp>
        <p:nvCxnSpPr>
          <p:cNvPr id="155" name="Conector: angular 154">
            <a:extLst>
              <a:ext uri="{FF2B5EF4-FFF2-40B4-BE49-F238E27FC236}">
                <a16:creationId xmlns:a16="http://schemas.microsoft.com/office/drawing/2014/main" id="{53E6C909-3FC9-F006-F8C9-DFBD364DFF30}"/>
              </a:ext>
            </a:extLst>
          </p:cNvPr>
          <p:cNvCxnSpPr>
            <a:cxnSpLocks/>
          </p:cNvCxnSpPr>
          <p:nvPr/>
        </p:nvCxnSpPr>
        <p:spPr>
          <a:xfrm rot="10800000">
            <a:off x="7613634" y="3206502"/>
            <a:ext cx="2285349" cy="2076837"/>
          </a:xfrm>
          <a:prstGeom prst="bentConnector3">
            <a:avLst>
              <a:gd name="adj1" fmla="val 58958"/>
            </a:avLst>
          </a:prstGeom>
          <a:ln>
            <a:solidFill>
              <a:schemeClr val="accent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ector: angular 158">
            <a:extLst>
              <a:ext uri="{FF2B5EF4-FFF2-40B4-BE49-F238E27FC236}">
                <a16:creationId xmlns:a16="http://schemas.microsoft.com/office/drawing/2014/main" id="{F5F43439-661D-D404-F4B1-2C7F1D158F20}"/>
              </a:ext>
            </a:extLst>
          </p:cNvPr>
          <p:cNvCxnSpPr>
            <a:cxnSpLocks/>
            <a:endCxn id="22" idx="3"/>
          </p:cNvCxnSpPr>
          <p:nvPr/>
        </p:nvCxnSpPr>
        <p:spPr>
          <a:xfrm rot="10800000">
            <a:off x="7613633" y="5640419"/>
            <a:ext cx="2285350" cy="174668"/>
          </a:xfrm>
          <a:prstGeom prst="bentConnector3">
            <a:avLst>
              <a:gd name="adj1" fmla="val 62541"/>
            </a:avLst>
          </a:prstGeom>
          <a:ln>
            <a:solidFill>
              <a:schemeClr val="accent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: angular 165">
            <a:extLst>
              <a:ext uri="{FF2B5EF4-FFF2-40B4-BE49-F238E27FC236}">
                <a16:creationId xmlns:a16="http://schemas.microsoft.com/office/drawing/2014/main" id="{50EEB7B9-0516-AB31-E1ED-E7DD730C7768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29662" y="3596859"/>
            <a:ext cx="2189317" cy="1437345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3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A1BF94-35C2-45F3-91DB-439F953E42D7}"/>
              </a:ext>
            </a:extLst>
          </p:cNvPr>
          <p:cNvSpPr txBox="1"/>
          <p:nvPr/>
        </p:nvSpPr>
        <p:spPr>
          <a:xfrm>
            <a:off x="783389" y="3668682"/>
            <a:ext cx="10310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5. INSTALACIÓN DE SERVIDOR PROPIO UNTELS </a:t>
            </a:r>
            <a:endParaRPr lang="es-PE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1483B-D350-EA2F-A3E9-ADA8C6697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30" y="426559"/>
            <a:ext cx="3353091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0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92DBE6C-1FCB-FB8E-565D-39FCDF81278B}"/>
              </a:ext>
            </a:extLst>
          </p:cNvPr>
          <p:cNvSpPr txBox="1"/>
          <p:nvPr/>
        </p:nvSpPr>
        <p:spPr>
          <a:xfrm>
            <a:off x="91867" y="155462"/>
            <a:ext cx="1168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SERVIDORES INTERNACIONALES PARA GESTIÓN DE MAPAS CONCEPTUALES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6379B7-E2F8-3AB5-4738-8A90026E2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58" b="27837"/>
          <a:stretch/>
        </p:blipFill>
        <p:spPr>
          <a:xfrm>
            <a:off x="1251334" y="1984066"/>
            <a:ext cx="8180779" cy="412980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C57CFFF-A854-5EDE-6E13-3998224E24FA}"/>
              </a:ext>
            </a:extLst>
          </p:cNvPr>
          <p:cNvSpPr txBox="1"/>
          <p:nvPr/>
        </p:nvSpPr>
        <p:spPr>
          <a:xfrm>
            <a:off x="7716050" y="4361367"/>
            <a:ext cx="75693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UNTELS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C78FDD8-E7F9-262D-484A-B4384A85687A}"/>
              </a:ext>
            </a:extLst>
          </p:cNvPr>
          <p:cNvCxnSpPr>
            <a:cxnSpLocks/>
            <a:stCxn id="33" idx="2"/>
            <a:endCxn id="3" idx="3"/>
          </p:cNvCxnSpPr>
          <p:nvPr/>
        </p:nvCxnSpPr>
        <p:spPr>
          <a:xfrm flipH="1">
            <a:off x="8472988" y="2273778"/>
            <a:ext cx="1484237" cy="2241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A435AEC-1F04-B84F-F82E-9D22F1C7F399}"/>
              </a:ext>
            </a:extLst>
          </p:cNvPr>
          <p:cNvSpPr txBox="1"/>
          <p:nvPr/>
        </p:nvSpPr>
        <p:spPr>
          <a:xfrm>
            <a:off x="6931441" y="1162146"/>
            <a:ext cx="219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Cmaps.untels.edu.pe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F44F23B5-EFB8-8429-3F1C-280CAFC4BC2B}"/>
              </a:ext>
            </a:extLst>
          </p:cNvPr>
          <p:cNvCxnSpPr>
            <a:stCxn id="15" idx="2"/>
            <a:endCxn id="3" idx="0"/>
          </p:cNvCxnSpPr>
          <p:nvPr/>
        </p:nvCxnSpPr>
        <p:spPr>
          <a:xfrm>
            <a:off x="8026613" y="1531478"/>
            <a:ext cx="67906" cy="2829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5B24BF8-8D86-92A3-56A1-56352EAFF26E}"/>
              </a:ext>
            </a:extLst>
          </p:cNvPr>
          <p:cNvGrpSpPr/>
          <p:nvPr/>
        </p:nvGrpSpPr>
        <p:grpSpPr>
          <a:xfrm>
            <a:off x="9145848" y="959989"/>
            <a:ext cx="1622753" cy="1313789"/>
            <a:chOff x="1563503" y="790811"/>
            <a:chExt cx="2165596" cy="1610267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373B4102-7B80-EF19-EA9C-E858ACEFB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8491" y="790811"/>
              <a:ext cx="1109445" cy="11094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12DB5452-17C8-D75E-E216-3EF9F18F3E45}"/>
                </a:ext>
              </a:extLst>
            </p:cNvPr>
            <p:cNvSpPr txBox="1"/>
            <p:nvPr/>
          </p:nvSpPr>
          <p:spPr>
            <a:xfrm>
              <a:off x="1563503" y="1986124"/>
              <a:ext cx="2165596" cy="414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Cmap Server® 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F6EE9F91-D51E-E886-F7E0-6310384DE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224" y="3067414"/>
            <a:ext cx="1695275" cy="203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66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C8D8BC-0954-2525-6F61-13B9227B677E}"/>
              </a:ext>
            </a:extLst>
          </p:cNvPr>
          <p:cNvSpPr txBox="1"/>
          <p:nvPr/>
        </p:nvSpPr>
        <p:spPr>
          <a:xfrm>
            <a:off x="256519" y="156845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BENEFICIOS DEL PROYECTO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743F683-35C4-2943-4AAD-B2192DB150EF}"/>
              </a:ext>
            </a:extLst>
          </p:cNvPr>
          <p:cNvSpPr/>
          <p:nvPr/>
        </p:nvSpPr>
        <p:spPr>
          <a:xfrm>
            <a:off x="256519" y="3790690"/>
            <a:ext cx="1463382" cy="16365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Instalación del </a:t>
            </a: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Software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CmapServer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C7E6BCA-C800-F5DD-7E45-4C2F54E19E4D}"/>
              </a:ext>
            </a:extLst>
          </p:cNvPr>
          <p:cNvSpPr/>
          <p:nvPr/>
        </p:nvSpPr>
        <p:spPr>
          <a:xfrm>
            <a:off x="2613896" y="1493971"/>
            <a:ext cx="1903453" cy="823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Difusión Nacional e Internacional usando Mapas Conceptuales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1898DF2-998F-A5A3-42D5-89B131F261CF}"/>
              </a:ext>
            </a:extLst>
          </p:cNvPr>
          <p:cNvSpPr/>
          <p:nvPr/>
        </p:nvSpPr>
        <p:spPr>
          <a:xfrm>
            <a:off x="2546594" y="2900544"/>
            <a:ext cx="2160760" cy="82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Capacitación – Asesoría a Expositores CONEIMERA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AD6EEFC-0234-E0A3-4783-201C0B453C60}"/>
              </a:ext>
            </a:extLst>
          </p:cNvPr>
          <p:cNvSpPr/>
          <p:nvPr/>
        </p:nvSpPr>
        <p:spPr>
          <a:xfrm>
            <a:off x="4989239" y="2160411"/>
            <a:ext cx="1774584" cy="82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CONEIMERA usando Mapas Conceptuales 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10F0C56-4F71-5C01-67E2-CA213769EE64}"/>
              </a:ext>
            </a:extLst>
          </p:cNvPr>
          <p:cNvSpPr/>
          <p:nvPr/>
        </p:nvSpPr>
        <p:spPr>
          <a:xfrm>
            <a:off x="7251857" y="2160411"/>
            <a:ext cx="2195790" cy="82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Registro en el CmapServer y difusión en todas las facultades del Perú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DF16560-AD9F-BECB-967B-272B50AC5384}"/>
              </a:ext>
            </a:extLst>
          </p:cNvPr>
          <p:cNvSpPr/>
          <p:nvPr/>
        </p:nvSpPr>
        <p:spPr>
          <a:xfrm>
            <a:off x="9850578" y="2160411"/>
            <a:ext cx="2038056" cy="82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Incorporación en tesis, monografías y proyectos de investigación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4BF557E-595C-77CC-ECF0-D0429669764D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988210" y="2552307"/>
            <a:ext cx="0" cy="1238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8734534F-CBCB-E895-7E14-4A11976906C4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988210" y="1905646"/>
            <a:ext cx="1625686" cy="6466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A8FF42AE-CBA7-0589-740C-E566F5B69773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988210" y="2552307"/>
            <a:ext cx="1558384" cy="76293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1BE19F02-027D-4A71-55D3-71AED34C8E78}"/>
              </a:ext>
            </a:extLst>
          </p:cNvPr>
          <p:cNvCxnSpPr>
            <a:stCxn id="4" idx="3"/>
            <a:endCxn id="6" idx="1"/>
          </p:cNvCxnSpPr>
          <p:nvPr/>
        </p:nvCxnSpPr>
        <p:spPr>
          <a:xfrm>
            <a:off x="4517349" y="1905646"/>
            <a:ext cx="471890" cy="66946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39CB5CA4-CD1B-0D8C-6C44-74AD86CD141E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6763823" y="2575111"/>
            <a:ext cx="4880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BC5208A-785A-03A8-3D72-47D28C2DF9C6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9447647" y="2575111"/>
            <a:ext cx="4029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F24E7438-BFD6-89BF-1DC1-F4066DE68F80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4707354" y="2575111"/>
            <a:ext cx="281885" cy="74013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8249513-C396-78D8-3D2B-51535B8ED2FF}"/>
              </a:ext>
            </a:extLst>
          </p:cNvPr>
          <p:cNvSpPr txBox="1"/>
          <p:nvPr/>
        </p:nvSpPr>
        <p:spPr>
          <a:xfrm>
            <a:off x="5876531" y="1620970"/>
            <a:ext cx="490191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Beneficio 1: Posicionamiento Tecnológico UNTELS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6111BC6-A852-018B-82E8-338B3791BCC7}"/>
              </a:ext>
            </a:extLst>
          </p:cNvPr>
          <p:cNvSpPr/>
          <p:nvPr/>
        </p:nvSpPr>
        <p:spPr>
          <a:xfrm>
            <a:off x="5001676" y="5427284"/>
            <a:ext cx="1970756" cy="82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Capacitación a Equipo piloto de docentes UNTELS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9102167-872F-C9C2-6707-7B1FEC08E852}"/>
              </a:ext>
            </a:extLst>
          </p:cNvPr>
          <p:cNvSpPr/>
          <p:nvPr/>
        </p:nvSpPr>
        <p:spPr>
          <a:xfrm>
            <a:off x="7723747" y="5427284"/>
            <a:ext cx="1970756" cy="82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Aplicación en los meses Oct – Nov – Dic. 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2C2CD964-FC36-1883-B30F-1B9BB019B9B9}"/>
              </a:ext>
            </a:extLst>
          </p:cNvPr>
          <p:cNvSpPr/>
          <p:nvPr/>
        </p:nvSpPr>
        <p:spPr>
          <a:xfrm>
            <a:off x="10206936" y="5427284"/>
            <a:ext cx="1325339" cy="82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Evaluación de resultados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87EFA58-6B9B-7F22-688C-279E615D54D8}"/>
              </a:ext>
            </a:extLst>
          </p:cNvPr>
          <p:cNvSpPr/>
          <p:nvPr/>
        </p:nvSpPr>
        <p:spPr>
          <a:xfrm>
            <a:off x="2254731" y="5427285"/>
            <a:ext cx="2153636" cy="82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Alineamiento como aprendizaje significativo en el Modelo Educativo UNTELS</a:t>
            </a:r>
          </a:p>
        </p:txBody>
      </p:sp>
      <p:cxnSp>
        <p:nvCxnSpPr>
          <p:cNvPr id="21" name="Conector: angular 20">
            <a:extLst>
              <a:ext uri="{FF2B5EF4-FFF2-40B4-BE49-F238E27FC236}">
                <a16:creationId xmlns:a16="http://schemas.microsoft.com/office/drawing/2014/main" id="{6B96D761-320A-9751-C3B6-FF327C07E164}"/>
              </a:ext>
            </a:extLst>
          </p:cNvPr>
          <p:cNvCxnSpPr>
            <a:cxnSpLocks/>
            <a:stCxn id="3" idx="2"/>
            <a:endCxn id="20" idx="1"/>
          </p:cNvCxnSpPr>
          <p:nvPr/>
        </p:nvCxnSpPr>
        <p:spPr>
          <a:xfrm rot="16200000" flipH="1">
            <a:off x="1414120" y="5001373"/>
            <a:ext cx="414701" cy="12665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DC3092B-E0E6-2850-4C0D-8F917D03EE5F}"/>
              </a:ext>
            </a:extLst>
          </p:cNvPr>
          <p:cNvCxnSpPr>
            <a:stCxn id="20" idx="3"/>
            <a:endCxn id="17" idx="1"/>
          </p:cNvCxnSpPr>
          <p:nvPr/>
        </p:nvCxnSpPr>
        <p:spPr>
          <a:xfrm flipV="1">
            <a:off x="4408367" y="5841984"/>
            <a:ext cx="59330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EA365B0E-5353-2ED4-3569-8430E08D5BAB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>
            <a:off x="6972432" y="5841984"/>
            <a:ext cx="7513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31062A2D-B9F2-E85D-1343-52EF53BB5E91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>
            <a:off x="9694503" y="5841984"/>
            <a:ext cx="5124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85DA08A-B0C1-ED49-3C6C-A28A901BC2AB}"/>
              </a:ext>
            </a:extLst>
          </p:cNvPr>
          <p:cNvSpPr txBox="1"/>
          <p:nvPr/>
        </p:nvSpPr>
        <p:spPr>
          <a:xfrm>
            <a:off x="5898792" y="4850602"/>
            <a:ext cx="521123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Beneficio 2: Optimizar formación Académica UNTELS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6300B9C7-A66F-D209-12A4-6B6A4AFD5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" b="97207" l="5167" r="96167">
                        <a14:foregroundMark x1="28000" y1="12570" x2="9333" y2="38966"/>
                        <a14:foregroundMark x1="24833" y1="27514" x2="21500" y2="63408"/>
                        <a14:foregroundMark x1="40167" y1="13827" x2="20667" y2="41760"/>
                        <a14:foregroundMark x1="39333" y1="29469" x2="43500" y2="67598"/>
                        <a14:foregroundMark x1="67667" y1="18017" x2="56333" y2="65782"/>
                        <a14:foregroundMark x1="56333" y1="65782" x2="54833" y2="66899"/>
                        <a14:foregroundMark x1="83167" y1="47905" x2="71833" y2="72346"/>
                        <a14:foregroundMark x1="45833" y1="68855" x2="46667" y2="89246"/>
                        <a14:foregroundMark x1="58833" y1="42458" x2="52333" y2="64804"/>
                        <a14:foregroundMark x1="46667" y1="73603" x2="58000" y2="92039"/>
                        <a14:foregroundMark x1="36167" y1="66201" x2="49833" y2="89246"/>
                        <a14:foregroundMark x1="73500" y1="80447" x2="37667" y2="93436"/>
                        <a14:foregroundMark x1="9333" y1="49860" x2="28000" y2="85754"/>
                        <a14:foregroundMark x1="28000" y1="85754" x2="33667" y2="88547"/>
                        <a14:foregroundMark x1="5333" y1="79749" x2="19833" y2="88547"/>
                        <a14:foregroundMark x1="79833" y1="90642" x2="54000" y2="97486"/>
                        <a14:foregroundMark x1="42667" y1="50559" x2="45000" y2="79050"/>
                        <a14:foregroundMark x1="32833" y1="51955" x2="36167" y2="62849"/>
                        <a14:foregroundMark x1="50667" y1="75698" x2="61333" y2="65503"/>
                        <a14:foregroundMark x1="61333" y1="51257" x2="43500" y2="51257"/>
                        <a14:foregroundMark x1="67667" y1="59358" x2="67667" y2="59358"/>
                        <a14:foregroundMark x1="63667" y1="65503" x2="53167" y2="75698"/>
                        <a14:foregroundMark x1="60500" y1="64804" x2="71000" y2="36313"/>
                        <a14:foregroundMark x1="66167" y1="43156" x2="60500" y2="65503"/>
                        <a14:foregroundMark x1="76667" y1="24721" x2="83167" y2="42458"/>
                        <a14:foregroundMark x1="87167" y1="51955" x2="75000" y2="79050"/>
                        <a14:foregroundMark x1="92833" y1="80447" x2="96167" y2="79749"/>
                        <a14:foregroundMark x1="43500" y1="13268" x2="21500" y2="45112"/>
                        <a14:foregroundMark x1="51500" y1="22067" x2="40167" y2="48464"/>
                        <a14:foregroundMark x1="51500" y1="40363" x2="44167" y2="47207"/>
                        <a14:foregroundMark x1="33667" y1="18017" x2="15833" y2="60056"/>
                        <a14:foregroundMark x1="15833" y1="60056" x2="15833" y2="60056"/>
                        <a14:foregroundMark x1="24833" y1="15922" x2="72333" y2="23184"/>
                        <a14:foregroundMark x1="72333" y1="23184" x2="73500" y2="26816"/>
                        <a14:foregroundMark x1="67000" y1="25419" x2="47500" y2="5726"/>
                        <a14:foregroundMark x1="41833" y1="5028" x2="44167" y2="17318"/>
                        <a14:foregroundMark x1="30500" y1="27514" x2="14167" y2="61453"/>
                        <a14:foregroundMark x1="15833" y1="28771" x2="19833" y2="54609"/>
                        <a14:foregroundMark x1="52333" y1="57402" x2="47500" y2="75000"/>
                        <a14:foregroundMark x1="35333" y1="38966" x2="29667" y2="57402"/>
                        <a14:foregroundMark x1="25667" y1="43156" x2="25667" y2="56704"/>
                        <a14:foregroundMark x1="53167" y1="75000" x2="45833" y2="81145"/>
                        <a14:foregroundMark x1="37000" y1="81145" x2="54833" y2="92039"/>
                        <a14:foregroundMark x1="71833" y1="30866" x2="71833" y2="30866"/>
                        <a14:foregroundMark x1="42667" y1="17318" x2="46667" y2="14525"/>
                        <a14:foregroundMark x1="58000" y1="11872" x2="75000" y2="19972"/>
                        <a14:foregroundMark x1="69333" y1="11872" x2="45833" y2="20670"/>
                        <a14:foregroundMark x1="42667" y1="16620" x2="50667" y2="20670"/>
                        <a14:foregroundMark x1="46667" y1="12570" x2="46667" y2="18017"/>
                        <a14:foregroundMark x1="80667" y1="66201" x2="67000" y2="75698"/>
                        <a14:foregroundMark x1="75833" y1="61453" x2="54833" y2="77095"/>
                        <a14:foregroundMark x1="71000" y1="51955" x2="67667" y2="67598"/>
                        <a14:foregroundMark x1="70167" y1="66899" x2="54833" y2="82542"/>
                        <a14:foregroundMark x1="35333" y1="73603" x2="41833" y2="80447"/>
                        <a14:foregroundMark x1="24000" y1="77095" x2="33667" y2="79050"/>
                        <a14:foregroundMark x1="32833" y1="86592" x2="41833" y2="90642"/>
                        <a14:foregroundMark x1="68500" y1="87291" x2="58833" y2="87989"/>
                        <a14:foregroundMark x1="49167" y1="3631" x2="50667" y2="3631"/>
                        <a14:foregroundMark x1="45667" y1="697" x2="45667" y2="279"/>
                        <a14:backgroundMark x1="45667" y1="1117" x2="45167" y2="1676"/>
                        <a14:backgroundMark x1="42000" y1="419" x2="41167" y2="1117"/>
                        <a14:backgroundMark x1="45667" y1="698" x2="47333" y2="140"/>
                        <a14:backgroundMark x1="53000" y1="419" x2="53167" y2="1257"/>
                        <a14:backgroundMark x1="49167" y1="978" x2="48833" y2="1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5422" y="3246027"/>
            <a:ext cx="1123703" cy="1340951"/>
          </a:xfrm>
          <a:prstGeom prst="rect">
            <a:avLst/>
          </a:prstGeom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D5EE31CA-E6C0-5079-30C0-2538DBC72514}"/>
              </a:ext>
            </a:extLst>
          </p:cNvPr>
          <p:cNvGrpSpPr/>
          <p:nvPr/>
        </p:nvGrpSpPr>
        <p:grpSpPr>
          <a:xfrm>
            <a:off x="1703288" y="3898468"/>
            <a:ext cx="1102886" cy="1418095"/>
            <a:chOff x="1563503" y="790811"/>
            <a:chExt cx="2165596" cy="2995022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6F4DE817-8D12-9830-59E1-507145CE9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8491" y="790811"/>
              <a:ext cx="1109445" cy="11094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11EFA04-BFF7-8A5D-8570-C7432EE9EDB0}"/>
                </a:ext>
              </a:extLst>
            </p:cNvPr>
            <p:cNvSpPr txBox="1"/>
            <p:nvPr/>
          </p:nvSpPr>
          <p:spPr>
            <a:xfrm>
              <a:off x="1563503" y="1986124"/>
              <a:ext cx="2165596" cy="179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Cmap Server®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976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B7C5BF-C8F3-B558-63B4-520C8E9EB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125" t="25532" r="37325" b="34325"/>
          <a:stretch/>
        </p:blipFill>
        <p:spPr>
          <a:xfrm>
            <a:off x="5144114" y="1485394"/>
            <a:ext cx="2180494" cy="25196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82D5A0-C766-4120-34DA-88DE13002668}"/>
              </a:ext>
            </a:extLst>
          </p:cNvPr>
          <p:cNvSpPr txBox="1"/>
          <p:nvPr/>
        </p:nvSpPr>
        <p:spPr>
          <a:xfrm>
            <a:off x="929390" y="5141627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56B630-E270-3211-92DC-76579C7EB845}"/>
              </a:ext>
            </a:extLst>
          </p:cNvPr>
          <p:cNvSpPr txBox="1"/>
          <p:nvPr/>
        </p:nvSpPr>
        <p:spPr>
          <a:xfrm>
            <a:off x="3324247" y="84539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85E506C-863B-EB5F-EF4C-07FC3EAD4D42}"/>
              </a:ext>
            </a:extLst>
          </p:cNvPr>
          <p:cNvSpPr/>
          <p:nvPr/>
        </p:nvSpPr>
        <p:spPr>
          <a:xfrm>
            <a:off x="8088255" y="1820655"/>
            <a:ext cx="1730515" cy="667657"/>
          </a:xfrm>
          <a:prstGeom prst="roundRect">
            <a:avLst/>
          </a:prstGeom>
          <a:solidFill>
            <a:srgbClr val="53823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Universidades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315254-2968-E568-F8E7-776C01817AC6}"/>
              </a:ext>
            </a:extLst>
          </p:cNvPr>
          <p:cNvSpPr txBox="1"/>
          <p:nvPr/>
        </p:nvSpPr>
        <p:spPr>
          <a:xfrm>
            <a:off x="137950" y="125252"/>
            <a:ext cx="1168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 la difusión del Conocimiento en CONEIMERA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9E71346-125C-F493-F1BF-286F01B79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273" y="4222412"/>
            <a:ext cx="1671784" cy="87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561424-ED10-ED11-56A4-7B9C88D77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273" y="2620471"/>
            <a:ext cx="1663948" cy="808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5A81995-E859-EB77-0DA5-1963FC7006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826"/>
          <a:stretch/>
        </p:blipFill>
        <p:spPr>
          <a:xfrm>
            <a:off x="2492273" y="1229259"/>
            <a:ext cx="1663948" cy="81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F95136C-B5D3-AAA9-C954-738F1FFCF398}"/>
              </a:ext>
            </a:extLst>
          </p:cNvPr>
          <p:cNvSpPr txBox="1"/>
          <p:nvPr/>
        </p:nvSpPr>
        <p:spPr>
          <a:xfrm>
            <a:off x="506517" y="1453706"/>
            <a:ext cx="122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Expositor 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3BCD6E5-C745-6C8D-0C9B-19BEC8BC99F7}"/>
              </a:ext>
            </a:extLst>
          </p:cNvPr>
          <p:cNvSpPr txBox="1"/>
          <p:nvPr/>
        </p:nvSpPr>
        <p:spPr>
          <a:xfrm>
            <a:off x="531398" y="2840070"/>
            <a:ext cx="122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Expositor 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7A4787-B7F2-AFC0-9910-73418F277C6F}"/>
              </a:ext>
            </a:extLst>
          </p:cNvPr>
          <p:cNvSpPr txBox="1"/>
          <p:nvPr/>
        </p:nvSpPr>
        <p:spPr>
          <a:xfrm>
            <a:off x="547118" y="4468175"/>
            <a:ext cx="122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Expositor 3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2F82498-10C9-6F0C-B119-F74ECE113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8769" y="800599"/>
            <a:ext cx="2054661" cy="909187"/>
          </a:xfrm>
          <a:prstGeom prst="rect">
            <a:avLst/>
          </a:prstGeom>
        </p:spPr>
      </p:pic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A90051FB-3708-8936-D537-A7E8BC5E9A88}"/>
              </a:ext>
            </a:extLst>
          </p:cNvPr>
          <p:cNvCxnSpPr>
            <a:stCxn id="13" idx="3"/>
            <a:endCxn id="2" idx="1"/>
          </p:cNvCxnSpPr>
          <p:nvPr/>
        </p:nvCxnSpPr>
        <p:spPr>
          <a:xfrm>
            <a:off x="4156221" y="1635274"/>
            <a:ext cx="987893" cy="11099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6CC97B38-6847-B769-225F-A88AE518AEBE}"/>
              </a:ext>
            </a:extLst>
          </p:cNvPr>
          <p:cNvCxnSpPr>
            <a:stCxn id="11" idx="3"/>
            <a:endCxn id="2" idx="1"/>
          </p:cNvCxnSpPr>
          <p:nvPr/>
        </p:nvCxnSpPr>
        <p:spPr>
          <a:xfrm flipV="1">
            <a:off x="4164057" y="2745234"/>
            <a:ext cx="980057" cy="19138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21A06A55-C170-CDAF-9816-4B63079045D2}"/>
              </a:ext>
            </a:extLst>
          </p:cNvPr>
          <p:cNvCxnSpPr>
            <a:stCxn id="12" idx="3"/>
            <a:endCxn id="2" idx="1"/>
          </p:cNvCxnSpPr>
          <p:nvPr/>
        </p:nvCxnSpPr>
        <p:spPr>
          <a:xfrm flipV="1">
            <a:off x="4156221" y="2745234"/>
            <a:ext cx="987893" cy="2795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F8B4A1D6-182A-B9AB-AB18-653E9F292554}"/>
              </a:ext>
            </a:extLst>
          </p:cNvPr>
          <p:cNvCxnSpPr>
            <a:stCxn id="14" idx="3"/>
            <a:endCxn id="13" idx="1"/>
          </p:cNvCxnSpPr>
          <p:nvPr/>
        </p:nvCxnSpPr>
        <p:spPr>
          <a:xfrm flipV="1">
            <a:off x="1735700" y="1635274"/>
            <a:ext cx="756573" cy="3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A3D2979-E639-253B-D832-FC23043B984D}"/>
              </a:ext>
            </a:extLst>
          </p:cNvPr>
          <p:cNvCxnSpPr>
            <a:stCxn id="15" idx="3"/>
            <a:endCxn id="12" idx="1"/>
          </p:cNvCxnSpPr>
          <p:nvPr/>
        </p:nvCxnSpPr>
        <p:spPr>
          <a:xfrm>
            <a:off x="1760581" y="3024736"/>
            <a:ext cx="731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BA4D7189-EE7E-A9F0-DAED-8F0EE0BD82A0}"/>
              </a:ext>
            </a:extLst>
          </p:cNvPr>
          <p:cNvCxnSpPr>
            <a:stCxn id="16" idx="3"/>
            <a:endCxn id="11" idx="1"/>
          </p:cNvCxnSpPr>
          <p:nvPr/>
        </p:nvCxnSpPr>
        <p:spPr>
          <a:xfrm>
            <a:off x="1776301" y="4652841"/>
            <a:ext cx="715972" cy="6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F49A74CD-F9ED-F243-1110-157F2DB7A58A}"/>
              </a:ext>
            </a:extLst>
          </p:cNvPr>
          <p:cNvSpPr/>
          <p:nvPr/>
        </p:nvSpPr>
        <p:spPr>
          <a:xfrm>
            <a:off x="8088254" y="3053774"/>
            <a:ext cx="1730515" cy="667657"/>
          </a:xfrm>
          <a:prstGeom prst="roundRect">
            <a:avLst/>
          </a:prstGeom>
          <a:solidFill>
            <a:srgbClr val="53823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Secundaria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3577536F-6C86-98AD-2552-446EBB660C14}"/>
              </a:ext>
            </a:extLst>
          </p:cNvPr>
          <p:cNvSpPr/>
          <p:nvPr/>
        </p:nvSpPr>
        <p:spPr>
          <a:xfrm>
            <a:off x="8088254" y="4428102"/>
            <a:ext cx="1730515" cy="667657"/>
          </a:xfrm>
          <a:prstGeom prst="roundRect">
            <a:avLst/>
          </a:prstGeom>
          <a:solidFill>
            <a:srgbClr val="53823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CIP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id="{1331C805-E8B4-C759-73F1-BC5637A0B83D}"/>
              </a:ext>
            </a:extLst>
          </p:cNvPr>
          <p:cNvCxnSpPr>
            <a:stCxn id="2" idx="3"/>
            <a:endCxn id="7" idx="1"/>
          </p:cNvCxnSpPr>
          <p:nvPr/>
        </p:nvCxnSpPr>
        <p:spPr>
          <a:xfrm flipV="1">
            <a:off x="7324608" y="2154484"/>
            <a:ext cx="763647" cy="59075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: angular 46">
            <a:extLst>
              <a:ext uri="{FF2B5EF4-FFF2-40B4-BE49-F238E27FC236}">
                <a16:creationId xmlns:a16="http://schemas.microsoft.com/office/drawing/2014/main" id="{43F5B1CB-AB0C-FD58-12FC-A08594486A7C}"/>
              </a:ext>
            </a:extLst>
          </p:cNvPr>
          <p:cNvCxnSpPr>
            <a:stCxn id="2" idx="3"/>
            <a:endCxn id="42" idx="1"/>
          </p:cNvCxnSpPr>
          <p:nvPr/>
        </p:nvCxnSpPr>
        <p:spPr>
          <a:xfrm>
            <a:off x="7324608" y="2745234"/>
            <a:ext cx="763646" cy="64236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: angular 48">
            <a:extLst>
              <a:ext uri="{FF2B5EF4-FFF2-40B4-BE49-F238E27FC236}">
                <a16:creationId xmlns:a16="http://schemas.microsoft.com/office/drawing/2014/main" id="{C20FE222-F367-F15D-2768-C82B70D5F1D4}"/>
              </a:ext>
            </a:extLst>
          </p:cNvPr>
          <p:cNvCxnSpPr>
            <a:stCxn id="2" idx="3"/>
            <a:endCxn id="43" idx="1"/>
          </p:cNvCxnSpPr>
          <p:nvPr/>
        </p:nvCxnSpPr>
        <p:spPr>
          <a:xfrm>
            <a:off x="7324608" y="2745234"/>
            <a:ext cx="763646" cy="20166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n 49">
            <a:extLst>
              <a:ext uri="{FF2B5EF4-FFF2-40B4-BE49-F238E27FC236}">
                <a16:creationId xmlns:a16="http://schemas.microsoft.com/office/drawing/2014/main" id="{8C6DB468-61D3-960D-3753-AB877B63C42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1938" y="1823279"/>
            <a:ext cx="763645" cy="763645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1AEFAAF3-8ACD-3D4B-E195-4B221BD7B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285" y="3274310"/>
            <a:ext cx="763645" cy="763645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D6CF17DE-578B-9EDE-695F-F05FDD46FF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761938" y="4923789"/>
            <a:ext cx="763645" cy="7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6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A1BF94-35C2-45F3-91DB-439F953E42D7}"/>
              </a:ext>
            </a:extLst>
          </p:cNvPr>
          <p:cNvSpPr txBox="1"/>
          <p:nvPr/>
        </p:nvSpPr>
        <p:spPr>
          <a:xfrm>
            <a:off x="353621" y="2955450"/>
            <a:ext cx="83057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s-ES" sz="3200" b="1" dirty="0"/>
              <a:t>FORMACIÓN EFECTIVA EN UNA UNIVERSIDAD</a:t>
            </a:r>
            <a:endParaRPr lang="es-PE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41F552E-B6ED-C3BA-09F2-C1DC15A5B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630" y="1792097"/>
            <a:ext cx="2627604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57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956B630-E270-3211-92DC-76579C7EB845}"/>
              </a:ext>
            </a:extLst>
          </p:cNvPr>
          <p:cNvSpPr txBox="1"/>
          <p:nvPr/>
        </p:nvSpPr>
        <p:spPr>
          <a:xfrm>
            <a:off x="3324247" y="84539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315254-2968-E568-F8E7-776C01817AC6}"/>
              </a:ext>
            </a:extLst>
          </p:cNvPr>
          <p:cNvSpPr txBox="1"/>
          <p:nvPr/>
        </p:nvSpPr>
        <p:spPr>
          <a:xfrm>
            <a:off x="137950" y="125252"/>
            <a:ext cx="1168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Función de búsqueda del CmapsTools: Caso CONEIMERA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4C48EEE-3F57-F191-176D-13B35336F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5095" y="845398"/>
            <a:ext cx="8292057" cy="601260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2F82498-10C9-6F0C-B119-F74ECE113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50" y="1045453"/>
            <a:ext cx="2774062" cy="1227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8CFC28-119D-24F3-D47F-DC1FDE1EE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13" y="2815239"/>
            <a:ext cx="2209537" cy="12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44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5A7490-9BFE-1277-DFB4-B1998288A283}"/>
              </a:ext>
            </a:extLst>
          </p:cNvPr>
          <p:cNvSpPr txBox="1"/>
          <p:nvPr/>
        </p:nvSpPr>
        <p:spPr>
          <a:xfrm>
            <a:off x="163799" y="167026"/>
            <a:ext cx="11897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  <a:lvl2pPr marL="742950" indent="-285750" eaLnBrk="0" hangingPunct="0">
              <a:defRPr sz="1600">
                <a:latin typeface="Verdana" pitchFamily="34" charset="0"/>
              </a:defRPr>
            </a:lvl2pPr>
            <a:lvl3pPr marL="1143000" indent="-228600" eaLnBrk="0" hangingPunct="0">
              <a:defRPr sz="1600">
                <a:latin typeface="Verdana" pitchFamily="34" charset="0"/>
              </a:defRPr>
            </a:lvl3pPr>
            <a:lvl4pPr marL="1600200" indent="-228600" eaLnBrk="0" hangingPunct="0">
              <a:defRPr sz="1600">
                <a:latin typeface="Verdana" pitchFamily="34" charset="0"/>
              </a:defRPr>
            </a:lvl4pPr>
            <a:lvl5pPr marL="2057400" indent="-228600" eaLnBrk="0" hangingPunct="0"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Congreso CONEIMERA UNTELS 2024: Exposiciones por temas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C12E91-E769-D89E-5F71-C22CECE54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261"/>
          <a:stretch/>
        </p:blipFill>
        <p:spPr>
          <a:xfrm>
            <a:off x="1257300" y="802223"/>
            <a:ext cx="10081260" cy="58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06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5A7490-9BFE-1277-DFB4-B1998288A283}"/>
              </a:ext>
            </a:extLst>
          </p:cNvPr>
          <p:cNvSpPr txBox="1"/>
          <p:nvPr/>
        </p:nvSpPr>
        <p:spPr>
          <a:xfrm>
            <a:off x="163799" y="167026"/>
            <a:ext cx="11897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  <a:lvl2pPr marL="742950" indent="-285750" eaLnBrk="0" hangingPunct="0">
              <a:defRPr sz="1600">
                <a:latin typeface="Verdana" pitchFamily="34" charset="0"/>
              </a:defRPr>
            </a:lvl2pPr>
            <a:lvl3pPr marL="1143000" indent="-228600" eaLnBrk="0" hangingPunct="0">
              <a:defRPr sz="1600">
                <a:latin typeface="Verdana" pitchFamily="34" charset="0"/>
              </a:defRPr>
            </a:lvl3pPr>
            <a:lvl4pPr marL="1600200" indent="-228600" eaLnBrk="0" hangingPunct="0">
              <a:defRPr sz="1600">
                <a:latin typeface="Verdana" pitchFamily="34" charset="0"/>
              </a:defRPr>
            </a:lvl4pPr>
            <a:lvl5pPr marL="2057400" indent="-228600" eaLnBrk="0" hangingPunct="0"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Congreso CONEIMERA UNTELS 2024: Exposiciones con mapas conceptuales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B10FC1-0B54-FA05-8446-304942E75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6"/>
          <a:stretch/>
        </p:blipFill>
        <p:spPr>
          <a:xfrm>
            <a:off x="90187" y="812953"/>
            <a:ext cx="12044776" cy="58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59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5A7490-9BFE-1277-DFB4-B1998288A283}"/>
              </a:ext>
            </a:extLst>
          </p:cNvPr>
          <p:cNvSpPr txBox="1"/>
          <p:nvPr/>
        </p:nvSpPr>
        <p:spPr>
          <a:xfrm>
            <a:off x="163799" y="167026"/>
            <a:ext cx="11897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  <a:lvl2pPr marL="742950" indent="-285750" eaLnBrk="0" hangingPunct="0">
              <a:defRPr sz="1600">
                <a:latin typeface="Verdana" pitchFamily="34" charset="0"/>
              </a:defRPr>
            </a:lvl2pPr>
            <a:lvl3pPr marL="1143000" indent="-228600" eaLnBrk="0" hangingPunct="0">
              <a:defRPr sz="1600">
                <a:latin typeface="Verdana" pitchFamily="34" charset="0"/>
              </a:defRPr>
            </a:lvl3pPr>
            <a:lvl4pPr marL="1600200" indent="-228600" eaLnBrk="0" hangingPunct="0">
              <a:defRPr sz="1600">
                <a:latin typeface="Verdana" pitchFamily="34" charset="0"/>
              </a:defRPr>
            </a:lvl4pPr>
            <a:lvl5pPr marL="2057400" indent="-228600" eaLnBrk="0" hangingPunct="0"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Congreso CONEIMERA UNTELS 2024: Exposiciones con mapas conceptuales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4D8E3A-F929-C711-6EA4-25252A78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2"/>
          <a:stretch/>
        </p:blipFill>
        <p:spPr>
          <a:xfrm>
            <a:off x="515653" y="792918"/>
            <a:ext cx="11160693" cy="58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68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5A7490-9BFE-1277-DFB4-B1998288A283}"/>
              </a:ext>
            </a:extLst>
          </p:cNvPr>
          <p:cNvSpPr txBox="1"/>
          <p:nvPr/>
        </p:nvSpPr>
        <p:spPr>
          <a:xfrm>
            <a:off x="163799" y="167026"/>
            <a:ext cx="11897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  <a:lvl2pPr marL="742950" indent="-285750" eaLnBrk="0" hangingPunct="0">
              <a:defRPr sz="1600">
                <a:latin typeface="Verdana" pitchFamily="34" charset="0"/>
              </a:defRPr>
            </a:lvl2pPr>
            <a:lvl3pPr marL="1143000" indent="-228600" eaLnBrk="0" hangingPunct="0">
              <a:defRPr sz="1600">
                <a:latin typeface="Verdana" pitchFamily="34" charset="0"/>
              </a:defRPr>
            </a:lvl3pPr>
            <a:lvl4pPr marL="1600200" indent="-228600" eaLnBrk="0" hangingPunct="0">
              <a:defRPr sz="1600">
                <a:latin typeface="Verdana" pitchFamily="34" charset="0"/>
              </a:defRPr>
            </a:lvl4pPr>
            <a:lvl5pPr marL="2057400" indent="-228600" eaLnBrk="0" hangingPunct="0"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Congreso CONEIMERA UNTELS 2024: Exposiciones con mapas conceptuales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EB8F59-CE47-E865-688D-84302280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6762"/>
            <a:ext cx="12192000" cy="59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53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A1BF94-35C2-45F3-91DB-439F953E42D7}"/>
              </a:ext>
            </a:extLst>
          </p:cNvPr>
          <p:cNvSpPr txBox="1"/>
          <p:nvPr/>
        </p:nvSpPr>
        <p:spPr>
          <a:xfrm>
            <a:off x="381053" y="4016154"/>
            <a:ext cx="10847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5. ALGUNOS TUTORIALES CMAPTOOLS® PARA ESTUDIANTES</a:t>
            </a:r>
            <a:endParaRPr lang="es-PE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22F9A3-74E3-E158-4BB4-4373AB2C3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280" y="559063"/>
            <a:ext cx="2983389" cy="33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12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sz="2400" b="1" dirty="0"/>
              <a:t>5.1</a:t>
            </a:r>
            <a:r>
              <a:rPr lang="es-PE" dirty="0"/>
              <a:t> CREAR MAPA CONCEPTUAL UTILIZANDO “DESGLOSE DEL CMAP”</a:t>
            </a:r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5" y="1311262"/>
            <a:ext cx="1147242" cy="2790591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1149532" y="3069888"/>
            <a:ext cx="940526" cy="8750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video13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1317" y="1311262"/>
            <a:ext cx="8843155" cy="49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sz="2400" b="1" dirty="0"/>
              <a:t>5.2</a:t>
            </a:r>
            <a:r>
              <a:rPr lang="es-PE" dirty="0"/>
              <a:t> AÑADIR RECURSOS EN CMAPTOOLS®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373774" y="1458122"/>
            <a:ext cx="345073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DOCUMENTOS (PDF, EXCEL, PPT, WORD, ETC.)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IMÁGENES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VIDEOS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PÁGINAS WEB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ENLACES DE VIDEOS </a:t>
            </a:r>
          </a:p>
        </p:txBody>
      </p:sp>
      <p:pic>
        <p:nvPicPr>
          <p:cNvPr id="2" name="video14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4513" y="1458122"/>
            <a:ext cx="7582904" cy="42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sz="2400" b="1" dirty="0"/>
              <a:t>5.3. </a:t>
            </a:r>
            <a:r>
              <a:rPr lang="es-PE" dirty="0"/>
              <a:t>BUSQUEDA DE MAPAS CONCEPTUALES A NIVEL MUNDIAL</a:t>
            </a: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" y="916790"/>
            <a:ext cx="3004773" cy="9589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48EA-59D1-3C2D-3E9D-05B26B02C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" t="6148" r="94423" b="32936"/>
          <a:stretch/>
        </p:blipFill>
        <p:spPr>
          <a:xfrm>
            <a:off x="287066" y="1201784"/>
            <a:ext cx="784088" cy="52248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26255" y="5447211"/>
            <a:ext cx="692332" cy="7576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1210174" y="1605573"/>
            <a:ext cx="2029414" cy="2701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POSICIONAMIENTO INTERNACIONAL MI MAPA ESTÁ EN LA N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3908" y="1605573"/>
            <a:ext cx="8420601" cy="47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sz="2400" b="1" dirty="0"/>
              <a:t>5.</a:t>
            </a:r>
            <a:r>
              <a:rPr lang="es-PE" dirty="0"/>
              <a:t>4</a:t>
            </a:r>
            <a:r>
              <a:rPr lang="es-PE" sz="2400" b="1" dirty="0"/>
              <a:t> </a:t>
            </a:r>
            <a:r>
              <a:rPr lang="es-PE" dirty="0"/>
              <a:t>TRABAJO COLABORATIVO EN LINEA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t="49905" r="18358" b="21701"/>
          <a:stretch/>
        </p:blipFill>
        <p:spPr>
          <a:xfrm>
            <a:off x="223481" y="1789614"/>
            <a:ext cx="3425449" cy="17242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t="49333" r="18143" b="23225"/>
          <a:stretch/>
        </p:blipFill>
        <p:spPr>
          <a:xfrm>
            <a:off x="223481" y="3647698"/>
            <a:ext cx="3426636" cy="1655823"/>
          </a:xfrm>
          <a:prstGeom prst="rect">
            <a:avLst/>
          </a:prstGeom>
        </p:spPr>
      </p:pic>
      <p:pic>
        <p:nvPicPr>
          <p:cNvPr id="8" name="TRABAJO COLABORATIVO COLEGIOS ‐ Hecho con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4122" y="1447169"/>
            <a:ext cx="7824102" cy="44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536229-0382-E980-D213-37DB6DFC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7" t="1555" r="21906" b="-1555"/>
          <a:stretch/>
        </p:blipFill>
        <p:spPr>
          <a:xfrm>
            <a:off x="4621101" y="1668426"/>
            <a:ext cx="3295317" cy="4057650"/>
          </a:xfrm>
          <a:prstGeom prst="ellipse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66A44B4-67F6-DB16-C595-FAF2E7007EE4}"/>
              </a:ext>
            </a:extLst>
          </p:cNvPr>
          <p:cNvSpPr txBox="1"/>
          <p:nvPr/>
        </p:nvSpPr>
        <p:spPr>
          <a:xfrm>
            <a:off x="349348" y="187173"/>
            <a:ext cx="1171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Formación Efectiva es un tema sistémico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7CCAB22-C99F-816D-0368-B01D00FEF71E}"/>
              </a:ext>
            </a:extLst>
          </p:cNvPr>
          <p:cNvCxnSpPr>
            <a:cxnSpLocks/>
          </p:cNvCxnSpPr>
          <p:nvPr/>
        </p:nvCxnSpPr>
        <p:spPr>
          <a:xfrm flipH="1">
            <a:off x="7841025" y="3982056"/>
            <a:ext cx="1212357" cy="6013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50C089E-5404-0533-14CD-5CDEEF35AD60}"/>
              </a:ext>
            </a:extLst>
          </p:cNvPr>
          <p:cNvSpPr txBox="1"/>
          <p:nvPr/>
        </p:nvSpPr>
        <p:spPr>
          <a:xfrm>
            <a:off x="9534310" y="2066304"/>
            <a:ext cx="188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1.EL  ESTUDIANTE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0FCFD34-0D24-9384-6C3E-13BB7CFAE899}"/>
              </a:ext>
            </a:extLst>
          </p:cNvPr>
          <p:cNvSpPr txBox="1"/>
          <p:nvPr/>
        </p:nvSpPr>
        <p:spPr>
          <a:xfrm>
            <a:off x="9839069" y="3846513"/>
            <a:ext cx="18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LOS DOCENTES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BDDDD02-A581-8A70-CBBE-651C879DD490}"/>
              </a:ext>
            </a:extLst>
          </p:cNvPr>
          <p:cNvSpPr txBox="1"/>
          <p:nvPr/>
        </p:nvSpPr>
        <p:spPr>
          <a:xfrm>
            <a:off x="8585200" y="5665116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EL PLAN DE ESTUDIOS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56EADD2-80F1-A336-A5B2-26091372B10D}"/>
              </a:ext>
            </a:extLst>
          </p:cNvPr>
          <p:cNvSpPr txBox="1"/>
          <p:nvPr/>
        </p:nvSpPr>
        <p:spPr>
          <a:xfrm>
            <a:off x="2438977" y="5259256"/>
            <a:ext cx="257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LA METODOLOGÍA E/A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33F74DE-D74F-BB53-6205-3017284A1ED4}"/>
              </a:ext>
            </a:extLst>
          </p:cNvPr>
          <p:cNvSpPr txBox="1"/>
          <p:nvPr/>
        </p:nvSpPr>
        <p:spPr>
          <a:xfrm>
            <a:off x="1946776" y="3778190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EL AMBIENTE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EF3DB66-F862-C512-91E9-BDDD6372BB66}"/>
              </a:ext>
            </a:extLst>
          </p:cNvPr>
          <p:cNvSpPr txBox="1"/>
          <p:nvPr/>
        </p:nvSpPr>
        <p:spPr>
          <a:xfrm>
            <a:off x="2555405" y="2127628"/>
            <a:ext cx="183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LOS RECURSOS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46319A5-8D78-4003-3E91-C6232808775D}"/>
              </a:ext>
            </a:extLst>
          </p:cNvPr>
          <p:cNvSpPr txBox="1"/>
          <p:nvPr/>
        </p:nvSpPr>
        <p:spPr>
          <a:xfrm>
            <a:off x="5128724" y="1016188"/>
            <a:ext cx="289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EL APOYO INSTITUCIONAL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1AED47C6-D58A-6AE3-C5CC-1C19A4A0C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972" y="838734"/>
            <a:ext cx="791158" cy="79115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1ACC7616-FA0A-AFA1-B368-9C36DFCA0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630" y="1869220"/>
            <a:ext cx="861067" cy="8610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FDB4A2A-842B-D24A-0B8E-C98A9E664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285" y="3517992"/>
            <a:ext cx="804864" cy="80486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28AAF3CB-D3B9-98FB-A4EC-7F9D39FC2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101" y="5110562"/>
            <a:ext cx="704110" cy="70411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5A1666E5-DDF6-B894-A181-74B821606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5005" y="5548122"/>
            <a:ext cx="760945" cy="76094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AC7E5A9F-F298-2EE3-CE50-8EC18150F2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2227" y="3653067"/>
            <a:ext cx="666842" cy="666842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E2260BEC-BC92-1255-B5E9-ABF2E650ADB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79869" y="1915784"/>
            <a:ext cx="654441" cy="6544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DA2B6A-B92E-C7D4-55DC-707A31DA8F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4270" y="3746600"/>
            <a:ext cx="1589447" cy="15942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A0FEF6F-699A-F4A4-5CA2-F8E07E0E263E}"/>
              </a:ext>
            </a:extLst>
          </p:cNvPr>
          <p:cNvSpPr txBox="1"/>
          <p:nvPr/>
        </p:nvSpPr>
        <p:spPr>
          <a:xfrm>
            <a:off x="2457697" y="2403661"/>
            <a:ext cx="24279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Servidor:</a:t>
            </a:r>
            <a:r>
              <a:rPr kumimoji="0" lang="es-PE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Mapas Conceptuales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Servidor :Portafolio Digital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Salas virtuales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Bibliotecas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Normas Técnicas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 err="1">
                <a:solidFill>
                  <a:prstClr val="black"/>
                </a:solidFill>
                <a:latin typeface="Calibri" panose="020F0502020204030204"/>
              </a:rPr>
              <a:t>TIC’s</a:t>
            </a:r>
            <a:endParaRPr lang="es-P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C59580E-7889-069E-8CE7-90741F8DD311}"/>
              </a:ext>
            </a:extLst>
          </p:cNvPr>
          <p:cNvCxnSpPr>
            <a:cxnSpLocks/>
          </p:cNvCxnSpPr>
          <p:nvPr/>
        </p:nvCxnSpPr>
        <p:spPr>
          <a:xfrm flipH="1">
            <a:off x="7633304" y="2303155"/>
            <a:ext cx="1212357" cy="6013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B1B5BF7-BE57-A2A9-C265-BFE137A9E7FE}"/>
              </a:ext>
            </a:extLst>
          </p:cNvPr>
          <p:cNvCxnSpPr>
            <a:cxnSpLocks/>
          </p:cNvCxnSpPr>
          <p:nvPr/>
        </p:nvCxnSpPr>
        <p:spPr>
          <a:xfrm flipH="1" flipV="1">
            <a:off x="7148240" y="4933874"/>
            <a:ext cx="692785" cy="61424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DF9ACDB4-7F36-0A00-01B5-C954B27EEBFD}"/>
              </a:ext>
            </a:extLst>
          </p:cNvPr>
          <p:cNvCxnSpPr>
            <a:cxnSpLocks/>
          </p:cNvCxnSpPr>
          <p:nvPr/>
        </p:nvCxnSpPr>
        <p:spPr>
          <a:xfrm flipV="1">
            <a:off x="3455648" y="4679126"/>
            <a:ext cx="1240903" cy="40135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44F7069-7861-DD06-48D8-C4746D4D8A72}"/>
              </a:ext>
            </a:extLst>
          </p:cNvPr>
          <p:cNvCxnSpPr>
            <a:cxnSpLocks/>
          </p:cNvCxnSpPr>
          <p:nvPr/>
        </p:nvCxnSpPr>
        <p:spPr>
          <a:xfrm flipV="1">
            <a:off x="3757613" y="3878937"/>
            <a:ext cx="783953" cy="7051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AC4C23E1-4B86-40A5-BF47-1A6D9C7AE0B0}"/>
              </a:ext>
            </a:extLst>
          </p:cNvPr>
          <p:cNvCxnSpPr>
            <a:cxnSpLocks/>
          </p:cNvCxnSpPr>
          <p:nvPr/>
        </p:nvCxnSpPr>
        <p:spPr>
          <a:xfrm>
            <a:off x="3817929" y="3041442"/>
            <a:ext cx="966086" cy="25931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DB693D7A-3664-E986-ED3F-5C06B4116D44}"/>
              </a:ext>
            </a:extLst>
          </p:cNvPr>
          <p:cNvCxnSpPr>
            <a:cxnSpLocks/>
          </p:cNvCxnSpPr>
          <p:nvPr/>
        </p:nvCxnSpPr>
        <p:spPr>
          <a:xfrm>
            <a:off x="5202138" y="1374105"/>
            <a:ext cx="578727" cy="36967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C7B681E-D413-F41C-CE20-2450890E4F69}"/>
              </a:ext>
            </a:extLst>
          </p:cNvPr>
          <p:cNvSpPr txBox="1"/>
          <p:nvPr/>
        </p:nvSpPr>
        <p:spPr>
          <a:xfrm>
            <a:off x="2702792" y="5583082"/>
            <a:ext cx="40057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Teoría de aprendizaje: Constructivista, Conectivismo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Enfoques : Por competencias,  Aprendizaje. Significativo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Estrategias: Aula Invertida, ABP, ….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Técnicas</a:t>
            </a: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 de E/A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Clases Espejo ( internacionalización)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Practicas de laboratorio,</a:t>
            </a:r>
            <a:r>
              <a:rPr kumimoji="0" lang="es-PE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PE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pre-profesionales</a:t>
            </a:r>
            <a:r>
              <a:rPr kumimoji="0" lang="es-PE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6724AD-EA08-7736-CB9C-67197F0D443A}"/>
              </a:ext>
            </a:extLst>
          </p:cNvPr>
          <p:cNvSpPr txBox="1"/>
          <p:nvPr/>
        </p:nvSpPr>
        <p:spPr>
          <a:xfrm>
            <a:off x="9814244" y="2380019"/>
            <a:ext cx="14842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Genética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Temperamento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Personalidad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Aptitudes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Actitudes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Habilidades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2671C2-9434-6640-2B49-41362284A8A3}"/>
              </a:ext>
            </a:extLst>
          </p:cNvPr>
          <p:cNvSpPr txBox="1"/>
          <p:nvPr/>
        </p:nvSpPr>
        <p:spPr>
          <a:xfrm>
            <a:off x="8063987" y="781975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 Tutoría, Consejería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 medico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Ambientes culturales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Campos deportivos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noProof="0" dirty="0">
                <a:solidFill>
                  <a:prstClr val="black"/>
                </a:solidFill>
                <a:latin typeface="Calibri" panose="020F0502020204030204"/>
              </a:rPr>
              <a:t>Becas, convenios….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6E5A66A-DD20-4E14-B681-56F7C8F4E4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941" y="946127"/>
            <a:ext cx="991259" cy="11815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B6421D5-3781-0D83-D545-78696FC723EC}"/>
              </a:ext>
            </a:extLst>
          </p:cNvPr>
          <p:cNvSpPr txBox="1"/>
          <p:nvPr/>
        </p:nvSpPr>
        <p:spPr>
          <a:xfrm>
            <a:off x="9814244" y="4147522"/>
            <a:ext cx="2250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noProof="0" dirty="0">
                <a:solidFill>
                  <a:prstClr val="black"/>
                </a:solidFill>
                <a:latin typeface="Calibri" panose="020F0502020204030204"/>
              </a:rPr>
              <a:t>Competencias de la disciplina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Competencias</a:t>
            </a:r>
            <a:r>
              <a:rPr kumimoji="0" lang="es-PE" sz="1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pedagógicas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baseline="0" noProof="0" dirty="0">
                <a:solidFill>
                  <a:prstClr val="black"/>
                </a:solidFill>
                <a:latin typeface="Calibri" panose="020F0502020204030204"/>
              </a:rPr>
              <a:t>Competencias</a:t>
            </a:r>
            <a:r>
              <a:rPr lang="es-PE" sz="1200" noProof="0" dirty="0">
                <a:solidFill>
                  <a:prstClr val="black"/>
                </a:solidFill>
                <a:latin typeface="Calibri" panose="020F0502020204030204"/>
              </a:rPr>
              <a:t> de tutoría &amp; </a:t>
            </a:r>
            <a:r>
              <a:rPr lang="es-PE" sz="1200" noProof="0" dirty="0" err="1">
                <a:solidFill>
                  <a:prstClr val="black"/>
                </a:solidFill>
                <a:latin typeface="Calibri" panose="020F0502020204030204"/>
              </a:rPr>
              <a:t>consejeria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Competencias para investigación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Involucramiento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E14825-D169-8873-A469-2DB11C3E9762}"/>
              </a:ext>
            </a:extLst>
          </p:cNvPr>
          <p:cNvSpPr txBox="1"/>
          <p:nvPr/>
        </p:nvSpPr>
        <p:spPr>
          <a:xfrm>
            <a:off x="2356504" y="4035730"/>
            <a:ext cx="19893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Calidad del aire interior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 err="1">
                <a:solidFill>
                  <a:prstClr val="black"/>
                </a:solidFill>
                <a:latin typeface="Calibri" panose="020F0502020204030204"/>
              </a:rPr>
              <a:t>Iluminacion</a:t>
            </a:r>
            <a:endParaRPr lang="es-P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 err="1">
                <a:solidFill>
                  <a:prstClr val="black"/>
                </a:solidFill>
                <a:latin typeface="Calibri" panose="020F0502020204030204"/>
              </a:rPr>
              <a:t>Areas</a:t>
            </a: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 verdes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Ergonomía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Niveles sonoros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otros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9FD589-0541-E344-3D9E-A7C5736EDC38}"/>
              </a:ext>
            </a:extLst>
          </p:cNvPr>
          <p:cNvSpPr txBox="1"/>
          <p:nvPr/>
        </p:nvSpPr>
        <p:spPr>
          <a:xfrm>
            <a:off x="8713691" y="6007354"/>
            <a:ext cx="2250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Pertinencia, actualización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PE" sz="1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Basado en competencias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Cursos </a:t>
            </a:r>
            <a:r>
              <a:rPr lang="es-PE" sz="1200" dirty="0" err="1">
                <a:solidFill>
                  <a:prstClr val="black"/>
                </a:solidFill>
                <a:latin typeface="Calibri" panose="020F0502020204030204"/>
              </a:rPr>
              <a:t>Capstone</a:t>
            </a:r>
            <a:endParaRPr lang="es-P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s-PE" sz="1200" dirty="0">
                <a:solidFill>
                  <a:prstClr val="black"/>
                </a:solidFill>
                <a:latin typeface="Calibri" panose="020F0502020204030204"/>
              </a:rPr>
              <a:t>Proyección global , otros </a:t>
            </a:r>
            <a:endParaRPr kumimoji="0" lang="es-PE" sz="12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5" grpId="0"/>
      <p:bldP spid="3" grpId="0"/>
      <p:bldP spid="7" grpId="0"/>
      <p:bldP spid="9" grpId="0"/>
      <p:bldP spid="6" grpId="0"/>
      <p:bldP spid="10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A1BF94-35C2-45F3-91DB-439F953E42D7}"/>
              </a:ext>
            </a:extLst>
          </p:cNvPr>
          <p:cNvSpPr txBox="1"/>
          <p:nvPr/>
        </p:nvSpPr>
        <p:spPr>
          <a:xfrm>
            <a:off x="544850" y="3136612"/>
            <a:ext cx="10847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6.- PLAN DE ACCION PROPUESTO</a:t>
            </a:r>
            <a:endParaRPr lang="es-PE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9BDC0E0-0602-1397-51CB-83A26E87D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870" y="600294"/>
            <a:ext cx="3927319" cy="43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04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311BC5-0AFB-CCA4-0187-E5078BC53C62}"/>
              </a:ext>
            </a:extLst>
          </p:cNvPr>
          <p:cNvSpPr txBox="1"/>
          <p:nvPr/>
        </p:nvSpPr>
        <p:spPr>
          <a:xfrm>
            <a:off x="381663" y="111319"/>
            <a:ext cx="877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PLAN DE ACCION PROPUESTO: Aplicación Piloto-Voluntaria: 2024-1 </a:t>
            </a:r>
          </a:p>
        </p:txBody>
      </p:sp>
      <p:grpSp>
        <p:nvGrpSpPr>
          <p:cNvPr id="3" name="Group 5581">
            <a:extLst>
              <a:ext uri="{FF2B5EF4-FFF2-40B4-BE49-F238E27FC236}">
                <a16:creationId xmlns:a16="http://schemas.microsoft.com/office/drawing/2014/main" id="{C15A507A-BD3A-EC98-B439-F77F3DD047B8}"/>
              </a:ext>
            </a:extLst>
          </p:cNvPr>
          <p:cNvGrpSpPr/>
          <p:nvPr/>
        </p:nvGrpSpPr>
        <p:grpSpPr>
          <a:xfrm>
            <a:off x="1343472" y="2385355"/>
            <a:ext cx="2461207" cy="2465512"/>
            <a:chOff x="0" y="0"/>
            <a:chExt cx="2461205" cy="2465511"/>
          </a:xfrm>
        </p:grpSpPr>
        <p:sp>
          <p:nvSpPr>
            <p:cNvPr id="4" name="Shape 5568">
              <a:extLst>
                <a:ext uri="{FF2B5EF4-FFF2-40B4-BE49-F238E27FC236}">
                  <a16:creationId xmlns:a16="http://schemas.microsoft.com/office/drawing/2014/main" id="{C0181580-F950-3CB9-1B52-068CC17F2530}"/>
                </a:ext>
              </a:extLst>
            </p:cNvPr>
            <p:cNvSpPr/>
            <p:nvPr/>
          </p:nvSpPr>
          <p:spPr>
            <a:xfrm flipH="1">
              <a:off x="178138" y="272859"/>
              <a:ext cx="2008078" cy="2008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9" y="9023"/>
                  </a:moveTo>
                  <a:cubicBezTo>
                    <a:pt x="19730" y="9023"/>
                    <a:pt x="19730" y="9023"/>
                    <a:pt x="19730" y="9023"/>
                  </a:cubicBezTo>
                  <a:cubicBezTo>
                    <a:pt x="19636" y="8556"/>
                    <a:pt x="19496" y="8088"/>
                    <a:pt x="19332" y="7644"/>
                  </a:cubicBezTo>
                  <a:cubicBezTo>
                    <a:pt x="20455" y="7013"/>
                    <a:pt x="20455" y="7013"/>
                    <a:pt x="20455" y="7013"/>
                  </a:cubicBezTo>
                  <a:cubicBezTo>
                    <a:pt x="20712" y="6849"/>
                    <a:pt x="20805" y="6522"/>
                    <a:pt x="20642" y="6265"/>
                  </a:cubicBezTo>
                  <a:cubicBezTo>
                    <a:pt x="19543" y="4325"/>
                    <a:pt x="19543" y="4325"/>
                    <a:pt x="19543" y="4325"/>
                  </a:cubicBezTo>
                  <a:cubicBezTo>
                    <a:pt x="19379" y="4068"/>
                    <a:pt x="19052" y="3974"/>
                    <a:pt x="18771" y="4138"/>
                  </a:cubicBezTo>
                  <a:cubicBezTo>
                    <a:pt x="17626" y="4792"/>
                    <a:pt x="17626" y="4792"/>
                    <a:pt x="17626" y="4792"/>
                  </a:cubicBezTo>
                  <a:cubicBezTo>
                    <a:pt x="17322" y="4442"/>
                    <a:pt x="16971" y="4114"/>
                    <a:pt x="16621" y="3810"/>
                  </a:cubicBezTo>
                  <a:cubicBezTo>
                    <a:pt x="17252" y="2688"/>
                    <a:pt x="17252" y="2688"/>
                    <a:pt x="17252" y="2688"/>
                  </a:cubicBezTo>
                  <a:cubicBezTo>
                    <a:pt x="17416" y="2431"/>
                    <a:pt x="17322" y="2104"/>
                    <a:pt x="17065" y="1940"/>
                  </a:cubicBezTo>
                  <a:cubicBezTo>
                    <a:pt x="15125" y="818"/>
                    <a:pt x="15125" y="818"/>
                    <a:pt x="15125" y="818"/>
                  </a:cubicBezTo>
                  <a:cubicBezTo>
                    <a:pt x="14868" y="678"/>
                    <a:pt x="14517" y="771"/>
                    <a:pt x="14377" y="1029"/>
                  </a:cubicBezTo>
                  <a:cubicBezTo>
                    <a:pt x="13699" y="2174"/>
                    <a:pt x="13699" y="2174"/>
                    <a:pt x="13699" y="2174"/>
                  </a:cubicBezTo>
                  <a:cubicBezTo>
                    <a:pt x="13278" y="2034"/>
                    <a:pt x="12810" y="1917"/>
                    <a:pt x="12343" y="1847"/>
                  </a:cubicBezTo>
                  <a:cubicBezTo>
                    <a:pt x="12343" y="561"/>
                    <a:pt x="12343" y="561"/>
                    <a:pt x="12343" y="561"/>
                  </a:cubicBezTo>
                  <a:cubicBezTo>
                    <a:pt x="12343" y="257"/>
                    <a:pt x="12086" y="0"/>
                    <a:pt x="11782" y="0"/>
                  </a:cubicBezTo>
                  <a:cubicBezTo>
                    <a:pt x="9561" y="0"/>
                    <a:pt x="9561" y="0"/>
                    <a:pt x="9561" y="0"/>
                  </a:cubicBezTo>
                  <a:cubicBezTo>
                    <a:pt x="9257" y="0"/>
                    <a:pt x="9000" y="257"/>
                    <a:pt x="9000" y="561"/>
                  </a:cubicBezTo>
                  <a:cubicBezTo>
                    <a:pt x="9000" y="1870"/>
                    <a:pt x="9000" y="1870"/>
                    <a:pt x="9000" y="1870"/>
                  </a:cubicBezTo>
                  <a:cubicBezTo>
                    <a:pt x="8532" y="1964"/>
                    <a:pt x="8088" y="2104"/>
                    <a:pt x="7644" y="2268"/>
                  </a:cubicBezTo>
                  <a:cubicBezTo>
                    <a:pt x="7013" y="1145"/>
                    <a:pt x="7013" y="1145"/>
                    <a:pt x="7013" y="1145"/>
                  </a:cubicBezTo>
                  <a:cubicBezTo>
                    <a:pt x="6849" y="888"/>
                    <a:pt x="6522" y="795"/>
                    <a:pt x="6242" y="958"/>
                  </a:cubicBezTo>
                  <a:cubicBezTo>
                    <a:pt x="4325" y="2057"/>
                    <a:pt x="4325" y="2057"/>
                    <a:pt x="4325" y="2057"/>
                  </a:cubicBezTo>
                  <a:cubicBezTo>
                    <a:pt x="4068" y="2221"/>
                    <a:pt x="3974" y="2548"/>
                    <a:pt x="4114" y="2829"/>
                  </a:cubicBezTo>
                  <a:cubicBezTo>
                    <a:pt x="4792" y="3974"/>
                    <a:pt x="4792" y="3974"/>
                    <a:pt x="4792" y="3974"/>
                  </a:cubicBezTo>
                  <a:cubicBezTo>
                    <a:pt x="4442" y="4278"/>
                    <a:pt x="4114" y="4629"/>
                    <a:pt x="3810" y="4979"/>
                  </a:cubicBezTo>
                  <a:cubicBezTo>
                    <a:pt x="2688" y="4348"/>
                    <a:pt x="2688" y="4348"/>
                    <a:pt x="2688" y="4348"/>
                  </a:cubicBezTo>
                  <a:cubicBezTo>
                    <a:pt x="2431" y="4184"/>
                    <a:pt x="2081" y="4278"/>
                    <a:pt x="1940" y="4535"/>
                  </a:cubicBezTo>
                  <a:cubicBezTo>
                    <a:pt x="818" y="6475"/>
                    <a:pt x="818" y="6475"/>
                    <a:pt x="818" y="6475"/>
                  </a:cubicBezTo>
                  <a:cubicBezTo>
                    <a:pt x="678" y="6732"/>
                    <a:pt x="771" y="7083"/>
                    <a:pt x="1029" y="7223"/>
                  </a:cubicBezTo>
                  <a:cubicBezTo>
                    <a:pt x="2174" y="7901"/>
                    <a:pt x="2174" y="7901"/>
                    <a:pt x="2174" y="7901"/>
                  </a:cubicBezTo>
                  <a:cubicBezTo>
                    <a:pt x="2034" y="8322"/>
                    <a:pt x="1917" y="8790"/>
                    <a:pt x="1823" y="9257"/>
                  </a:cubicBezTo>
                  <a:cubicBezTo>
                    <a:pt x="561" y="9257"/>
                    <a:pt x="561" y="9257"/>
                    <a:pt x="561" y="9257"/>
                  </a:cubicBezTo>
                  <a:cubicBezTo>
                    <a:pt x="234" y="9257"/>
                    <a:pt x="0" y="9514"/>
                    <a:pt x="0" y="9818"/>
                  </a:cubicBezTo>
                  <a:cubicBezTo>
                    <a:pt x="0" y="12039"/>
                    <a:pt x="0" y="12039"/>
                    <a:pt x="0" y="12039"/>
                  </a:cubicBezTo>
                  <a:cubicBezTo>
                    <a:pt x="0" y="12343"/>
                    <a:pt x="234" y="12600"/>
                    <a:pt x="561" y="12600"/>
                  </a:cubicBezTo>
                  <a:cubicBezTo>
                    <a:pt x="1870" y="12600"/>
                    <a:pt x="1870" y="12600"/>
                    <a:pt x="1870" y="12600"/>
                  </a:cubicBezTo>
                  <a:cubicBezTo>
                    <a:pt x="1964" y="13068"/>
                    <a:pt x="2104" y="13512"/>
                    <a:pt x="2268" y="13956"/>
                  </a:cubicBezTo>
                  <a:cubicBezTo>
                    <a:pt x="1145" y="14587"/>
                    <a:pt x="1145" y="14587"/>
                    <a:pt x="1145" y="14587"/>
                  </a:cubicBezTo>
                  <a:cubicBezTo>
                    <a:pt x="888" y="14751"/>
                    <a:pt x="795" y="15078"/>
                    <a:pt x="958" y="15358"/>
                  </a:cubicBezTo>
                  <a:cubicBezTo>
                    <a:pt x="2057" y="17275"/>
                    <a:pt x="2057" y="17275"/>
                    <a:pt x="2057" y="17275"/>
                  </a:cubicBezTo>
                  <a:cubicBezTo>
                    <a:pt x="2221" y="17532"/>
                    <a:pt x="2548" y="17626"/>
                    <a:pt x="2829" y="17486"/>
                  </a:cubicBezTo>
                  <a:cubicBezTo>
                    <a:pt x="3974" y="16808"/>
                    <a:pt x="3974" y="16808"/>
                    <a:pt x="3974" y="16808"/>
                  </a:cubicBezTo>
                  <a:cubicBezTo>
                    <a:pt x="4278" y="17158"/>
                    <a:pt x="4629" y="17486"/>
                    <a:pt x="4979" y="17790"/>
                  </a:cubicBezTo>
                  <a:cubicBezTo>
                    <a:pt x="4348" y="18912"/>
                    <a:pt x="4348" y="18912"/>
                    <a:pt x="4348" y="18912"/>
                  </a:cubicBezTo>
                  <a:cubicBezTo>
                    <a:pt x="4184" y="19169"/>
                    <a:pt x="4278" y="19519"/>
                    <a:pt x="4535" y="19660"/>
                  </a:cubicBezTo>
                  <a:cubicBezTo>
                    <a:pt x="6475" y="20782"/>
                    <a:pt x="6475" y="20782"/>
                    <a:pt x="6475" y="20782"/>
                  </a:cubicBezTo>
                  <a:cubicBezTo>
                    <a:pt x="6732" y="20922"/>
                    <a:pt x="7083" y="20829"/>
                    <a:pt x="7223" y="20571"/>
                  </a:cubicBezTo>
                  <a:cubicBezTo>
                    <a:pt x="7901" y="19426"/>
                    <a:pt x="7901" y="19426"/>
                    <a:pt x="7901" y="19426"/>
                  </a:cubicBezTo>
                  <a:cubicBezTo>
                    <a:pt x="8322" y="19566"/>
                    <a:pt x="8790" y="19683"/>
                    <a:pt x="9257" y="19777"/>
                  </a:cubicBezTo>
                  <a:cubicBezTo>
                    <a:pt x="9257" y="21062"/>
                    <a:pt x="9257" y="21062"/>
                    <a:pt x="9257" y="21062"/>
                  </a:cubicBezTo>
                  <a:cubicBezTo>
                    <a:pt x="9257" y="21366"/>
                    <a:pt x="9514" y="21600"/>
                    <a:pt x="9818" y="21600"/>
                  </a:cubicBezTo>
                  <a:cubicBezTo>
                    <a:pt x="12039" y="21600"/>
                    <a:pt x="12039" y="21600"/>
                    <a:pt x="12039" y="21600"/>
                  </a:cubicBezTo>
                  <a:cubicBezTo>
                    <a:pt x="12343" y="21600"/>
                    <a:pt x="12600" y="21366"/>
                    <a:pt x="12600" y="21062"/>
                  </a:cubicBezTo>
                  <a:cubicBezTo>
                    <a:pt x="12600" y="19730"/>
                    <a:pt x="12600" y="19730"/>
                    <a:pt x="12600" y="19730"/>
                  </a:cubicBezTo>
                  <a:cubicBezTo>
                    <a:pt x="13044" y="19636"/>
                    <a:pt x="13512" y="19496"/>
                    <a:pt x="13956" y="19332"/>
                  </a:cubicBezTo>
                  <a:cubicBezTo>
                    <a:pt x="14587" y="20455"/>
                    <a:pt x="14587" y="20455"/>
                    <a:pt x="14587" y="20455"/>
                  </a:cubicBezTo>
                  <a:cubicBezTo>
                    <a:pt x="14751" y="20712"/>
                    <a:pt x="15078" y="20805"/>
                    <a:pt x="15335" y="20642"/>
                  </a:cubicBezTo>
                  <a:cubicBezTo>
                    <a:pt x="17275" y="19543"/>
                    <a:pt x="17275" y="19543"/>
                    <a:pt x="17275" y="19543"/>
                  </a:cubicBezTo>
                  <a:cubicBezTo>
                    <a:pt x="17532" y="19379"/>
                    <a:pt x="17626" y="19052"/>
                    <a:pt x="17462" y="18771"/>
                  </a:cubicBezTo>
                  <a:cubicBezTo>
                    <a:pt x="16808" y="17626"/>
                    <a:pt x="16808" y="17626"/>
                    <a:pt x="16808" y="17626"/>
                  </a:cubicBezTo>
                  <a:cubicBezTo>
                    <a:pt x="17158" y="17322"/>
                    <a:pt x="17486" y="16971"/>
                    <a:pt x="17790" y="16621"/>
                  </a:cubicBezTo>
                  <a:cubicBezTo>
                    <a:pt x="18912" y="17252"/>
                    <a:pt x="18912" y="17252"/>
                    <a:pt x="18912" y="17252"/>
                  </a:cubicBezTo>
                  <a:cubicBezTo>
                    <a:pt x="19169" y="17416"/>
                    <a:pt x="19496" y="17322"/>
                    <a:pt x="19660" y="17065"/>
                  </a:cubicBezTo>
                  <a:cubicBezTo>
                    <a:pt x="20782" y="15125"/>
                    <a:pt x="20782" y="15125"/>
                    <a:pt x="20782" y="15125"/>
                  </a:cubicBezTo>
                  <a:cubicBezTo>
                    <a:pt x="20922" y="14868"/>
                    <a:pt x="20829" y="14517"/>
                    <a:pt x="20571" y="14377"/>
                  </a:cubicBezTo>
                  <a:cubicBezTo>
                    <a:pt x="19426" y="13722"/>
                    <a:pt x="19426" y="13722"/>
                    <a:pt x="19426" y="13722"/>
                  </a:cubicBezTo>
                  <a:cubicBezTo>
                    <a:pt x="19566" y="13278"/>
                    <a:pt x="19683" y="12810"/>
                    <a:pt x="19777" y="12343"/>
                  </a:cubicBezTo>
                  <a:cubicBezTo>
                    <a:pt x="21039" y="12343"/>
                    <a:pt x="21039" y="12343"/>
                    <a:pt x="21039" y="12343"/>
                  </a:cubicBezTo>
                  <a:cubicBezTo>
                    <a:pt x="21343" y="12343"/>
                    <a:pt x="21600" y="12086"/>
                    <a:pt x="21600" y="11782"/>
                  </a:cubicBezTo>
                  <a:cubicBezTo>
                    <a:pt x="21600" y="9561"/>
                    <a:pt x="21600" y="9561"/>
                    <a:pt x="21600" y="9561"/>
                  </a:cubicBezTo>
                  <a:cubicBezTo>
                    <a:pt x="21600" y="9257"/>
                    <a:pt x="21343" y="9023"/>
                    <a:pt x="21039" y="9023"/>
                  </a:cubicBezTo>
                  <a:close/>
                  <a:moveTo>
                    <a:pt x="10800" y="16574"/>
                  </a:moveTo>
                  <a:cubicBezTo>
                    <a:pt x="7621" y="16574"/>
                    <a:pt x="5026" y="13979"/>
                    <a:pt x="5026" y="10800"/>
                  </a:cubicBezTo>
                  <a:cubicBezTo>
                    <a:pt x="5026" y="7621"/>
                    <a:pt x="7621" y="5026"/>
                    <a:pt x="10800" y="5026"/>
                  </a:cubicBezTo>
                  <a:cubicBezTo>
                    <a:pt x="13979" y="5026"/>
                    <a:pt x="16574" y="7621"/>
                    <a:pt x="16574" y="10800"/>
                  </a:cubicBezTo>
                  <a:cubicBezTo>
                    <a:pt x="16574" y="13979"/>
                    <a:pt x="13979" y="16574"/>
                    <a:pt x="10800" y="16574"/>
                  </a:cubicBezTo>
                  <a:close/>
                </a:path>
              </a:pathLst>
            </a:custGeom>
            <a:solidFill>
              <a:srgbClr val="8497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" name="Shape 5569">
              <a:extLst>
                <a:ext uri="{FF2B5EF4-FFF2-40B4-BE49-F238E27FC236}">
                  <a16:creationId xmlns:a16="http://schemas.microsoft.com/office/drawing/2014/main" id="{0C5DE6A8-AC44-DD04-31AA-F88A3331ED7B}"/>
                </a:ext>
              </a:extLst>
            </p:cNvPr>
            <p:cNvSpPr/>
            <p:nvPr/>
          </p:nvSpPr>
          <p:spPr>
            <a:xfrm flipH="1">
              <a:off x="1199229" y="272859"/>
              <a:ext cx="986987" cy="2008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551"/>
                  </a:moveTo>
                  <a:cubicBezTo>
                    <a:pt x="15272" y="16457"/>
                    <a:pt x="10229" y="13932"/>
                    <a:pt x="10229" y="10800"/>
                  </a:cubicBezTo>
                  <a:cubicBezTo>
                    <a:pt x="10229" y="7691"/>
                    <a:pt x="15272" y="5143"/>
                    <a:pt x="21600" y="504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9459" y="0"/>
                    <a:pt x="19459" y="0"/>
                    <a:pt x="19459" y="0"/>
                  </a:cubicBezTo>
                  <a:cubicBezTo>
                    <a:pt x="18841" y="0"/>
                    <a:pt x="18317" y="257"/>
                    <a:pt x="18317" y="561"/>
                  </a:cubicBezTo>
                  <a:cubicBezTo>
                    <a:pt x="18317" y="1870"/>
                    <a:pt x="18317" y="1870"/>
                    <a:pt x="18317" y="1870"/>
                  </a:cubicBezTo>
                  <a:cubicBezTo>
                    <a:pt x="17366" y="1964"/>
                    <a:pt x="16462" y="2104"/>
                    <a:pt x="15558" y="2268"/>
                  </a:cubicBezTo>
                  <a:cubicBezTo>
                    <a:pt x="14273" y="1145"/>
                    <a:pt x="14273" y="1145"/>
                    <a:pt x="14273" y="1145"/>
                  </a:cubicBezTo>
                  <a:cubicBezTo>
                    <a:pt x="13940" y="888"/>
                    <a:pt x="13274" y="795"/>
                    <a:pt x="12703" y="958"/>
                  </a:cubicBezTo>
                  <a:cubicBezTo>
                    <a:pt x="8802" y="2057"/>
                    <a:pt x="8802" y="2057"/>
                    <a:pt x="8802" y="2057"/>
                  </a:cubicBezTo>
                  <a:cubicBezTo>
                    <a:pt x="8278" y="2221"/>
                    <a:pt x="8088" y="2548"/>
                    <a:pt x="8374" y="2829"/>
                  </a:cubicBezTo>
                  <a:cubicBezTo>
                    <a:pt x="9753" y="3974"/>
                    <a:pt x="9753" y="3974"/>
                    <a:pt x="9753" y="3974"/>
                  </a:cubicBezTo>
                  <a:cubicBezTo>
                    <a:pt x="9040" y="4278"/>
                    <a:pt x="8374" y="4629"/>
                    <a:pt x="7755" y="4979"/>
                  </a:cubicBezTo>
                  <a:cubicBezTo>
                    <a:pt x="5471" y="4348"/>
                    <a:pt x="5471" y="4348"/>
                    <a:pt x="5471" y="4348"/>
                  </a:cubicBezTo>
                  <a:cubicBezTo>
                    <a:pt x="4948" y="4184"/>
                    <a:pt x="4234" y="4278"/>
                    <a:pt x="3949" y="4535"/>
                  </a:cubicBezTo>
                  <a:cubicBezTo>
                    <a:pt x="1665" y="6475"/>
                    <a:pt x="1665" y="6475"/>
                    <a:pt x="1665" y="6475"/>
                  </a:cubicBezTo>
                  <a:cubicBezTo>
                    <a:pt x="1380" y="6732"/>
                    <a:pt x="1570" y="7083"/>
                    <a:pt x="2093" y="7223"/>
                  </a:cubicBezTo>
                  <a:cubicBezTo>
                    <a:pt x="4425" y="7901"/>
                    <a:pt x="4425" y="7901"/>
                    <a:pt x="4425" y="7901"/>
                  </a:cubicBezTo>
                  <a:cubicBezTo>
                    <a:pt x="4139" y="8322"/>
                    <a:pt x="3901" y="8790"/>
                    <a:pt x="3711" y="9257"/>
                  </a:cubicBezTo>
                  <a:cubicBezTo>
                    <a:pt x="1142" y="9257"/>
                    <a:pt x="1142" y="9257"/>
                    <a:pt x="1142" y="9257"/>
                  </a:cubicBezTo>
                  <a:cubicBezTo>
                    <a:pt x="476" y="9257"/>
                    <a:pt x="0" y="9514"/>
                    <a:pt x="0" y="9818"/>
                  </a:cubicBezTo>
                  <a:cubicBezTo>
                    <a:pt x="0" y="12039"/>
                    <a:pt x="0" y="12039"/>
                    <a:pt x="0" y="12039"/>
                  </a:cubicBezTo>
                  <a:cubicBezTo>
                    <a:pt x="0" y="12343"/>
                    <a:pt x="476" y="12600"/>
                    <a:pt x="1142" y="12600"/>
                  </a:cubicBezTo>
                  <a:cubicBezTo>
                    <a:pt x="3806" y="12600"/>
                    <a:pt x="3806" y="12600"/>
                    <a:pt x="3806" y="12600"/>
                  </a:cubicBezTo>
                  <a:cubicBezTo>
                    <a:pt x="3996" y="13068"/>
                    <a:pt x="4282" y="13512"/>
                    <a:pt x="4615" y="13956"/>
                  </a:cubicBezTo>
                  <a:cubicBezTo>
                    <a:pt x="2331" y="14587"/>
                    <a:pt x="2331" y="14587"/>
                    <a:pt x="2331" y="14587"/>
                  </a:cubicBezTo>
                  <a:cubicBezTo>
                    <a:pt x="1808" y="14751"/>
                    <a:pt x="1618" y="15078"/>
                    <a:pt x="1951" y="15358"/>
                  </a:cubicBezTo>
                  <a:cubicBezTo>
                    <a:pt x="4187" y="17275"/>
                    <a:pt x="4187" y="17275"/>
                    <a:pt x="4187" y="17275"/>
                  </a:cubicBezTo>
                  <a:cubicBezTo>
                    <a:pt x="4520" y="17532"/>
                    <a:pt x="5186" y="17626"/>
                    <a:pt x="5757" y="17486"/>
                  </a:cubicBezTo>
                  <a:cubicBezTo>
                    <a:pt x="8088" y="16808"/>
                    <a:pt x="8088" y="16808"/>
                    <a:pt x="8088" y="16808"/>
                  </a:cubicBezTo>
                  <a:cubicBezTo>
                    <a:pt x="8707" y="17158"/>
                    <a:pt x="9420" y="17486"/>
                    <a:pt x="10134" y="17790"/>
                  </a:cubicBezTo>
                  <a:cubicBezTo>
                    <a:pt x="8849" y="18912"/>
                    <a:pt x="8849" y="18912"/>
                    <a:pt x="8849" y="18912"/>
                  </a:cubicBezTo>
                  <a:cubicBezTo>
                    <a:pt x="8516" y="19169"/>
                    <a:pt x="8707" y="19519"/>
                    <a:pt x="9230" y="19660"/>
                  </a:cubicBezTo>
                  <a:cubicBezTo>
                    <a:pt x="13179" y="20782"/>
                    <a:pt x="13179" y="20782"/>
                    <a:pt x="13179" y="20782"/>
                  </a:cubicBezTo>
                  <a:cubicBezTo>
                    <a:pt x="13702" y="20922"/>
                    <a:pt x="14416" y="20829"/>
                    <a:pt x="14701" y="20571"/>
                  </a:cubicBezTo>
                  <a:cubicBezTo>
                    <a:pt x="16081" y="19426"/>
                    <a:pt x="16081" y="19426"/>
                    <a:pt x="16081" y="19426"/>
                  </a:cubicBezTo>
                  <a:cubicBezTo>
                    <a:pt x="16937" y="19566"/>
                    <a:pt x="17889" y="19683"/>
                    <a:pt x="18841" y="19777"/>
                  </a:cubicBezTo>
                  <a:cubicBezTo>
                    <a:pt x="18841" y="21062"/>
                    <a:pt x="18841" y="21062"/>
                    <a:pt x="18841" y="21062"/>
                  </a:cubicBezTo>
                  <a:cubicBezTo>
                    <a:pt x="18841" y="21366"/>
                    <a:pt x="19364" y="21600"/>
                    <a:pt x="1998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16551"/>
                  </a:lnTo>
                  <a:close/>
                </a:path>
              </a:pathLst>
            </a:custGeom>
            <a:solidFill>
              <a:srgbClr val="ADB9C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" name="Shape 5570">
              <a:extLst>
                <a:ext uri="{FF2B5EF4-FFF2-40B4-BE49-F238E27FC236}">
                  <a16:creationId xmlns:a16="http://schemas.microsoft.com/office/drawing/2014/main" id="{91768550-971F-F3AA-C02B-A99E1FE00655}"/>
                </a:ext>
              </a:extLst>
            </p:cNvPr>
            <p:cNvSpPr/>
            <p:nvPr/>
          </p:nvSpPr>
          <p:spPr>
            <a:xfrm flipH="1">
              <a:off x="529870" y="626724"/>
              <a:ext cx="1304612" cy="130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4" y="0"/>
                    <a:pt x="0" y="4824"/>
                    <a:pt x="0" y="10800"/>
                  </a:cubicBezTo>
                  <a:cubicBezTo>
                    <a:pt x="0" y="16776"/>
                    <a:pt x="4824" y="21600"/>
                    <a:pt x="10800" y="21600"/>
                  </a:cubicBezTo>
                  <a:cubicBezTo>
                    <a:pt x="16776" y="21600"/>
                    <a:pt x="21600" y="16776"/>
                    <a:pt x="21600" y="10800"/>
                  </a:cubicBezTo>
                  <a:cubicBezTo>
                    <a:pt x="21600" y="4824"/>
                    <a:pt x="16776" y="0"/>
                    <a:pt x="10800" y="0"/>
                  </a:cubicBezTo>
                  <a:close/>
                  <a:moveTo>
                    <a:pt x="10800" y="19692"/>
                  </a:moveTo>
                  <a:cubicBezTo>
                    <a:pt x="5904" y="19692"/>
                    <a:pt x="1908" y="15696"/>
                    <a:pt x="1908" y="10800"/>
                  </a:cubicBezTo>
                  <a:cubicBezTo>
                    <a:pt x="1908" y="5904"/>
                    <a:pt x="5904" y="1908"/>
                    <a:pt x="10800" y="1908"/>
                  </a:cubicBezTo>
                  <a:cubicBezTo>
                    <a:pt x="15696" y="1908"/>
                    <a:pt x="19692" y="5904"/>
                    <a:pt x="19692" y="10800"/>
                  </a:cubicBezTo>
                  <a:cubicBezTo>
                    <a:pt x="19692" y="15696"/>
                    <a:pt x="15696" y="19692"/>
                    <a:pt x="10800" y="19692"/>
                  </a:cubicBezTo>
                  <a:close/>
                </a:path>
              </a:pathLst>
            </a:custGeom>
            <a:solidFill>
              <a:srgbClr val="8497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Shape 5571">
              <a:extLst>
                <a:ext uri="{FF2B5EF4-FFF2-40B4-BE49-F238E27FC236}">
                  <a16:creationId xmlns:a16="http://schemas.microsoft.com/office/drawing/2014/main" id="{8ADDB06C-57C6-DF13-CACB-206B9728AB4B}"/>
                </a:ext>
              </a:extLst>
            </p:cNvPr>
            <p:cNvSpPr/>
            <p:nvPr/>
          </p:nvSpPr>
          <p:spPr>
            <a:xfrm flipH="1">
              <a:off x="529870" y="626724"/>
              <a:ext cx="669360" cy="130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1" y="0"/>
                  </a:moveTo>
                  <a:cubicBezTo>
                    <a:pt x="351" y="0"/>
                    <a:pt x="140" y="0"/>
                    <a:pt x="0" y="0"/>
                  </a:cubicBezTo>
                  <a:cubicBezTo>
                    <a:pt x="0" y="1944"/>
                    <a:pt x="0" y="1944"/>
                    <a:pt x="0" y="1944"/>
                  </a:cubicBezTo>
                  <a:cubicBezTo>
                    <a:pt x="140" y="1944"/>
                    <a:pt x="351" y="1908"/>
                    <a:pt x="561" y="1908"/>
                  </a:cubicBezTo>
                  <a:cubicBezTo>
                    <a:pt x="10099" y="1908"/>
                    <a:pt x="17883" y="5904"/>
                    <a:pt x="17883" y="10800"/>
                  </a:cubicBezTo>
                  <a:cubicBezTo>
                    <a:pt x="17883" y="15696"/>
                    <a:pt x="10099" y="19692"/>
                    <a:pt x="561" y="19692"/>
                  </a:cubicBezTo>
                  <a:cubicBezTo>
                    <a:pt x="351" y="19692"/>
                    <a:pt x="140" y="19692"/>
                    <a:pt x="0" y="19656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40" y="21600"/>
                    <a:pt x="351" y="21600"/>
                    <a:pt x="561" y="21600"/>
                  </a:cubicBezTo>
                  <a:cubicBezTo>
                    <a:pt x="12203" y="21600"/>
                    <a:pt x="21600" y="16776"/>
                    <a:pt x="21600" y="10800"/>
                  </a:cubicBezTo>
                  <a:cubicBezTo>
                    <a:pt x="21600" y="4824"/>
                    <a:pt x="12203" y="0"/>
                    <a:pt x="561" y="0"/>
                  </a:cubicBezTo>
                  <a:close/>
                </a:path>
              </a:pathLst>
            </a:custGeom>
            <a:solidFill>
              <a:srgbClr val="ADB9C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" name="Shape 5572">
              <a:extLst>
                <a:ext uri="{FF2B5EF4-FFF2-40B4-BE49-F238E27FC236}">
                  <a16:creationId xmlns:a16="http://schemas.microsoft.com/office/drawing/2014/main" id="{7A70B25F-12B4-B2D8-6864-5305004B36E0}"/>
                </a:ext>
              </a:extLst>
            </p:cNvPr>
            <p:cNvSpPr/>
            <p:nvPr/>
          </p:nvSpPr>
          <p:spPr>
            <a:xfrm flipH="1">
              <a:off x="-1" y="1416346"/>
              <a:ext cx="1047729" cy="1049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6" h="20804" extrusionOk="0">
                  <a:moveTo>
                    <a:pt x="19579" y="19610"/>
                  </a:moveTo>
                  <a:cubicBezTo>
                    <a:pt x="19579" y="19610"/>
                    <a:pt x="19579" y="19610"/>
                    <a:pt x="19579" y="19610"/>
                  </a:cubicBezTo>
                  <a:cubicBezTo>
                    <a:pt x="17940" y="21202"/>
                    <a:pt x="15354" y="21202"/>
                    <a:pt x="13758" y="19610"/>
                  </a:cubicBezTo>
                  <a:cubicBezTo>
                    <a:pt x="1212" y="7003"/>
                    <a:pt x="1212" y="7003"/>
                    <a:pt x="1212" y="7003"/>
                  </a:cubicBezTo>
                  <a:cubicBezTo>
                    <a:pt x="-426" y="5411"/>
                    <a:pt x="-383" y="2786"/>
                    <a:pt x="1212" y="1194"/>
                  </a:cubicBezTo>
                  <a:cubicBezTo>
                    <a:pt x="1212" y="1194"/>
                    <a:pt x="1212" y="1194"/>
                    <a:pt x="1212" y="1194"/>
                  </a:cubicBezTo>
                  <a:cubicBezTo>
                    <a:pt x="2808" y="-398"/>
                    <a:pt x="5437" y="-398"/>
                    <a:pt x="7033" y="1194"/>
                  </a:cubicBezTo>
                  <a:cubicBezTo>
                    <a:pt x="19579" y="13801"/>
                    <a:pt x="19579" y="13801"/>
                    <a:pt x="19579" y="13801"/>
                  </a:cubicBezTo>
                  <a:cubicBezTo>
                    <a:pt x="21174" y="15393"/>
                    <a:pt x="21174" y="18018"/>
                    <a:pt x="19579" y="1961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Shape 5573">
              <a:extLst>
                <a:ext uri="{FF2B5EF4-FFF2-40B4-BE49-F238E27FC236}">
                  <a16:creationId xmlns:a16="http://schemas.microsoft.com/office/drawing/2014/main" id="{66AD407A-EA4A-1B3A-E8A3-667283F5382E}"/>
                </a:ext>
              </a:extLst>
            </p:cNvPr>
            <p:cNvSpPr/>
            <p:nvPr/>
          </p:nvSpPr>
          <p:spPr>
            <a:xfrm flipH="1">
              <a:off x="126071" y="1629838"/>
              <a:ext cx="794810" cy="79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195" extrusionOk="0">
                  <a:moveTo>
                    <a:pt x="20526" y="20586"/>
                  </a:moveTo>
                  <a:cubicBezTo>
                    <a:pt x="19713" y="21397"/>
                    <a:pt x="18378" y="21397"/>
                    <a:pt x="17507" y="20586"/>
                  </a:cubicBezTo>
                  <a:cubicBezTo>
                    <a:pt x="610" y="3619"/>
                    <a:pt x="610" y="3619"/>
                    <a:pt x="610" y="3619"/>
                  </a:cubicBezTo>
                  <a:cubicBezTo>
                    <a:pt x="-203" y="2808"/>
                    <a:pt x="-203" y="1418"/>
                    <a:pt x="610" y="608"/>
                  </a:cubicBezTo>
                  <a:cubicBezTo>
                    <a:pt x="1481" y="-203"/>
                    <a:pt x="2816" y="-203"/>
                    <a:pt x="3629" y="608"/>
                  </a:cubicBezTo>
                  <a:cubicBezTo>
                    <a:pt x="20584" y="17575"/>
                    <a:pt x="20584" y="17575"/>
                    <a:pt x="20584" y="17575"/>
                  </a:cubicBezTo>
                  <a:cubicBezTo>
                    <a:pt x="21397" y="18386"/>
                    <a:pt x="21397" y="19718"/>
                    <a:pt x="20584" y="20586"/>
                  </a:cubicBezTo>
                  <a:lnTo>
                    <a:pt x="20526" y="20586"/>
                  </a:lnTo>
                  <a:close/>
                </a:path>
              </a:pathLst>
            </a:custGeom>
            <a:solidFill>
              <a:srgbClr val="D6DC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Shape 5574">
              <a:extLst>
                <a:ext uri="{FF2B5EF4-FFF2-40B4-BE49-F238E27FC236}">
                  <a16:creationId xmlns:a16="http://schemas.microsoft.com/office/drawing/2014/main" id="{3283EE4F-845A-F9A0-13AC-28B73F69E764}"/>
                </a:ext>
              </a:extLst>
            </p:cNvPr>
            <p:cNvSpPr/>
            <p:nvPr/>
          </p:nvSpPr>
          <p:spPr>
            <a:xfrm flipH="1">
              <a:off x="836837" y="0"/>
              <a:ext cx="1624369" cy="1624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52" y="3181"/>
                  </a:moveTo>
                  <a:cubicBezTo>
                    <a:pt x="3152" y="3181"/>
                    <a:pt x="3152" y="3181"/>
                    <a:pt x="3152" y="3181"/>
                  </a:cubicBezTo>
                  <a:cubicBezTo>
                    <a:pt x="5205" y="1128"/>
                    <a:pt x="7923" y="0"/>
                    <a:pt x="10814" y="0"/>
                  </a:cubicBezTo>
                  <a:cubicBezTo>
                    <a:pt x="16771" y="29"/>
                    <a:pt x="21600" y="4858"/>
                    <a:pt x="21600" y="10814"/>
                  </a:cubicBezTo>
                  <a:cubicBezTo>
                    <a:pt x="21600" y="13677"/>
                    <a:pt x="20472" y="16395"/>
                    <a:pt x="18419" y="18419"/>
                  </a:cubicBezTo>
                  <a:cubicBezTo>
                    <a:pt x="16395" y="20472"/>
                    <a:pt x="13677" y="21600"/>
                    <a:pt x="10786" y="21600"/>
                  </a:cubicBezTo>
                  <a:cubicBezTo>
                    <a:pt x="7894" y="21600"/>
                    <a:pt x="5205" y="20472"/>
                    <a:pt x="3152" y="18419"/>
                  </a:cubicBezTo>
                  <a:cubicBezTo>
                    <a:pt x="1128" y="16366"/>
                    <a:pt x="0" y="13648"/>
                    <a:pt x="0" y="10786"/>
                  </a:cubicBezTo>
                  <a:cubicBezTo>
                    <a:pt x="0" y="7923"/>
                    <a:pt x="1128" y="5205"/>
                    <a:pt x="3152" y="3181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Shape 5575">
              <a:extLst>
                <a:ext uri="{FF2B5EF4-FFF2-40B4-BE49-F238E27FC236}">
                  <a16:creationId xmlns:a16="http://schemas.microsoft.com/office/drawing/2014/main" id="{C29C9B29-9BAA-E583-807A-FC8F98331406}"/>
                </a:ext>
              </a:extLst>
            </p:cNvPr>
            <p:cNvSpPr/>
            <p:nvPr/>
          </p:nvSpPr>
          <p:spPr>
            <a:xfrm flipH="1">
              <a:off x="1045746" y="208908"/>
              <a:ext cx="1206524" cy="120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600" extrusionOk="0">
                  <a:moveTo>
                    <a:pt x="3147" y="3152"/>
                  </a:moveTo>
                  <a:cubicBezTo>
                    <a:pt x="1126" y="5215"/>
                    <a:pt x="0" y="7901"/>
                    <a:pt x="0" y="10781"/>
                  </a:cubicBezTo>
                  <a:cubicBezTo>
                    <a:pt x="-39" y="16735"/>
                    <a:pt x="4817" y="21600"/>
                    <a:pt x="10761" y="21600"/>
                  </a:cubicBezTo>
                  <a:cubicBezTo>
                    <a:pt x="13636" y="21600"/>
                    <a:pt x="16355" y="20471"/>
                    <a:pt x="18414" y="18448"/>
                  </a:cubicBezTo>
                  <a:cubicBezTo>
                    <a:pt x="18414" y="18448"/>
                    <a:pt x="18414" y="18448"/>
                    <a:pt x="18414" y="18448"/>
                  </a:cubicBezTo>
                  <a:cubicBezTo>
                    <a:pt x="20434" y="16385"/>
                    <a:pt x="21561" y="13699"/>
                    <a:pt x="21561" y="10819"/>
                  </a:cubicBezTo>
                  <a:cubicBezTo>
                    <a:pt x="21561" y="7939"/>
                    <a:pt x="20473" y="5215"/>
                    <a:pt x="18414" y="3191"/>
                  </a:cubicBezTo>
                  <a:cubicBezTo>
                    <a:pt x="16394" y="1129"/>
                    <a:pt x="13675" y="0"/>
                    <a:pt x="10800" y="0"/>
                  </a:cubicBezTo>
                  <a:cubicBezTo>
                    <a:pt x="7925" y="0"/>
                    <a:pt x="5206" y="1129"/>
                    <a:pt x="3147" y="3152"/>
                  </a:cubicBezTo>
                  <a:close/>
                </a:path>
              </a:pathLst>
            </a:custGeom>
            <a:solidFill>
              <a:srgbClr val="D6DC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Shape 5576">
              <a:extLst>
                <a:ext uri="{FF2B5EF4-FFF2-40B4-BE49-F238E27FC236}">
                  <a16:creationId xmlns:a16="http://schemas.microsoft.com/office/drawing/2014/main" id="{55077C9A-6AE7-B3BE-67B1-4F850C473399}"/>
                </a:ext>
              </a:extLst>
            </p:cNvPr>
            <p:cNvSpPr/>
            <p:nvPr/>
          </p:nvSpPr>
          <p:spPr>
            <a:xfrm flipH="1">
              <a:off x="1045746" y="208908"/>
              <a:ext cx="1091439" cy="1168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15" y="3292"/>
                  </a:moveTo>
                  <a:cubicBezTo>
                    <a:pt x="15877" y="1164"/>
                    <a:pt x="12865" y="0"/>
                    <a:pt x="9681" y="0"/>
                  </a:cubicBezTo>
                  <a:cubicBezTo>
                    <a:pt x="8778" y="0"/>
                    <a:pt x="7874" y="80"/>
                    <a:pt x="7057" y="241"/>
                  </a:cubicBezTo>
                  <a:cubicBezTo>
                    <a:pt x="5723" y="803"/>
                    <a:pt x="4561" y="1566"/>
                    <a:pt x="3485" y="2570"/>
                  </a:cubicBezTo>
                  <a:cubicBezTo>
                    <a:pt x="1248" y="4657"/>
                    <a:pt x="0" y="7428"/>
                    <a:pt x="0" y="10399"/>
                  </a:cubicBezTo>
                  <a:cubicBezTo>
                    <a:pt x="0" y="16541"/>
                    <a:pt x="5335" y="21560"/>
                    <a:pt x="11919" y="21600"/>
                  </a:cubicBezTo>
                  <a:cubicBezTo>
                    <a:pt x="12822" y="21600"/>
                    <a:pt x="13683" y="21480"/>
                    <a:pt x="14543" y="21319"/>
                  </a:cubicBezTo>
                  <a:cubicBezTo>
                    <a:pt x="15877" y="20757"/>
                    <a:pt x="17082" y="19994"/>
                    <a:pt x="18115" y="19030"/>
                  </a:cubicBezTo>
                  <a:cubicBezTo>
                    <a:pt x="18115" y="19030"/>
                    <a:pt x="18115" y="19030"/>
                    <a:pt x="18115" y="19030"/>
                  </a:cubicBezTo>
                  <a:cubicBezTo>
                    <a:pt x="20352" y="16903"/>
                    <a:pt x="21600" y="14132"/>
                    <a:pt x="21600" y="11161"/>
                  </a:cubicBezTo>
                  <a:cubicBezTo>
                    <a:pt x="21600" y="8190"/>
                    <a:pt x="20395" y="5380"/>
                    <a:pt x="18115" y="32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Shape 5577">
              <a:extLst>
                <a:ext uri="{FF2B5EF4-FFF2-40B4-BE49-F238E27FC236}">
                  <a16:creationId xmlns:a16="http://schemas.microsoft.com/office/drawing/2014/main" id="{04376F32-58D0-9BE1-A7AB-153B3E405BE7}"/>
                </a:ext>
              </a:extLst>
            </p:cNvPr>
            <p:cNvSpPr/>
            <p:nvPr/>
          </p:nvSpPr>
          <p:spPr>
            <a:xfrm flipH="1">
              <a:off x="874860" y="1250426"/>
              <a:ext cx="335919" cy="340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2" h="20396" extrusionOk="0">
                  <a:moveTo>
                    <a:pt x="18505" y="18542"/>
                  </a:moveTo>
                  <a:cubicBezTo>
                    <a:pt x="16134" y="21014"/>
                    <a:pt x="12051" y="21014"/>
                    <a:pt x="9680" y="18542"/>
                  </a:cubicBezTo>
                  <a:cubicBezTo>
                    <a:pt x="1778" y="10604"/>
                    <a:pt x="1778" y="10604"/>
                    <a:pt x="1778" y="10604"/>
                  </a:cubicBezTo>
                  <a:cubicBezTo>
                    <a:pt x="-593" y="8132"/>
                    <a:pt x="-593" y="4228"/>
                    <a:pt x="1778" y="1756"/>
                  </a:cubicBezTo>
                  <a:cubicBezTo>
                    <a:pt x="1778" y="1756"/>
                    <a:pt x="1778" y="1756"/>
                    <a:pt x="1778" y="1756"/>
                  </a:cubicBezTo>
                  <a:cubicBezTo>
                    <a:pt x="4280" y="-586"/>
                    <a:pt x="8231" y="-586"/>
                    <a:pt x="10734" y="1756"/>
                  </a:cubicBezTo>
                  <a:cubicBezTo>
                    <a:pt x="18505" y="9824"/>
                    <a:pt x="18505" y="9824"/>
                    <a:pt x="18505" y="9824"/>
                  </a:cubicBezTo>
                  <a:cubicBezTo>
                    <a:pt x="21007" y="12166"/>
                    <a:pt x="21007" y="16200"/>
                    <a:pt x="18505" y="18542"/>
                  </a:cubicBezTo>
                  <a:cubicBezTo>
                    <a:pt x="18505" y="18542"/>
                    <a:pt x="18505" y="18542"/>
                    <a:pt x="18505" y="18542"/>
                  </a:cubicBezTo>
                  <a:close/>
                </a:path>
              </a:pathLst>
            </a:custGeom>
            <a:solidFill>
              <a:srgbClr val="333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Shape 5578">
              <a:extLst>
                <a:ext uri="{FF2B5EF4-FFF2-40B4-BE49-F238E27FC236}">
                  <a16:creationId xmlns:a16="http://schemas.microsoft.com/office/drawing/2014/main" id="{0A8A6E44-B85D-5EB7-0CB0-02C8570EAF6C}"/>
                </a:ext>
              </a:extLst>
            </p:cNvPr>
            <p:cNvSpPr/>
            <p:nvPr/>
          </p:nvSpPr>
          <p:spPr>
            <a:xfrm flipH="1">
              <a:off x="881604" y="44766"/>
              <a:ext cx="767419" cy="1532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" y="0"/>
                  </a:moveTo>
                  <a:cubicBezTo>
                    <a:pt x="11932" y="31"/>
                    <a:pt x="21600" y="4871"/>
                    <a:pt x="21600" y="10815"/>
                  </a:cubicBezTo>
                  <a:cubicBezTo>
                    <a:pt x="21539" y="13695"/>
                    <a:pt x="19336" y="16391"/>
                    <a:pt x="15236" y="18414"/>
                  </a:cubicBezTo>
                  <a:cubicBezTo>
                    <a:pt x="11198" y="20466"/>
                    <a:pt x="5752" y="21600"/>
                    <a:pt x="6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160"/>
                    <a:pt x="0" y="20160"/>
                    <a:pt x="0" y="20160"/>
                  </a:cubicBezTo>
                  <a:cubicBezTo>
                    <a:pt x="0" y="20160"/>
                    <a:pt x="0" y="20160"/>
                    <a:pt x="61" y="20160"/>
                  </a:cubicBezTo>
                  <a:cubicBezTo>
                    <a:pt x="5018" y="20160"/>
                    <a:pt x="9668" y="19180"/>
                    <a:pt x="13217" y="17403"/>
                  </a:cubicBezTo>
                  <a:cubicBezTo>
                    <a:pt x="16766" y="15656"/>
                    <a:pt x="18663" y="13297"/>
                    <a:pt x="18724" y="10815"/>
                  </a:cubicBezTo>
                  <a:cubicBezTo>
                    <a:pt x="18724" y="5668"/>
                    <a:pt x="10341" y="1471"/>
                    <a:pt x="61" y="1440"/>
                  </a:cubicBezTo>
                  <a:cubicBezTo>
                    <a:pt x="61" y="0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333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Shape 5579">
              <a:extLst>
                <a:ext uri="{FF2B5EF4-FFF2-40B4-BE49-F238E27FC236}">
                  <a16:creationId xmlns:a16="http://schemas.microsoft.com/office/drawing/2014/main" id="{AC6B8938-03A1-8DBA-DE6C-85E75FAD41B2}"/>
                </a:ext>
              </a:extLst>
            </p:cNvPr>
            <p:cNvSpPr/>
            <p:nvPr/>
          </p:nvSpPr>
          <p:spPr>
            <a:xfrm flipH="1">
              <a:off x="1047878" y="296309"/>
              <a:ext cx="1108494" cy="1117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13" y="18995"/>
                  </a:moveTo>
                  <a:cubicBezTo>
                    <a:pt x="8513" y="13279"/>
                    <a:pt x="13214" y="8615"/>
                    <a:pt x="18974" y="8615"/>
                  </a:cubicBezTo>
                  <a:cubicBezTo>
                    <a:pt x="19864" y="8615"/>
                    <a:pt x="20753" y="8741"/>
                    <a:pt x="21600" y="8993"/>
                  </a:cubicBezTo>
                  <a:cubicBezTo>
                    <a:pt x="21388" y="6261"/>
                    <a:pt x="20202" y="3698"/>
                    <a:pt x="18212" y="1765"/>
                  </a:cubicBezTo>
                  <a:cubicBezTo>
                    <a:pt x="17534" y="1051"/>
                    <a:pt x="16729" y="462"/>
                    <a:pt x="15925" y="0"/>
                  </a:cubicBezTo>
                  <a:cubicBezTo>
                    <a:pt x="15798" y="168"/>
                    <a:pt x="15713" y="336"/>
                    <a:pt x="15713" y="588"/>
                  </a:cubicBezTo>
                  <a:cubicBezTo>
                    <a:pt x="15713" y="2942"/>
                    <a:pt x="15713" y="2942"/>
                    <a:pt x="15713" y="2942"/>
                  </a:cubicBezTo>
                  <a:cubicBezTo>
                    <a:pt x="14866" y="3110"/>
                    <a:pt x="14061" y="3362"/>
                    <a:pt x="13256" y="3656"/>
                  </a:cubicBezTo>
                  <a:cubicBezTo>
                    <a:pt x="12113" y="1639"/>
                    <a:pt x="12113" y="1639"/>
                    <a:pt x="12113" y="1639"/>
                  </a:cubicBezTo>
                  <a:cubicBezTo>
                    <a:pt x="11816" y="1177"/>
                    <a:pt x="11224" y="1009"/>
                    <a:pt x="10715" y="1303"/>
                  </a:cubicBezTo>
                  <a:cubicBezTo>
                    <a:pt x="7242" y="3278"/>
                    <a:pt x="7242" y="3278"/>
                    <a:pt x="7242" y="3278"/>
                  </a:cubicBezTo>
                  <a:cubicBezTo>
                    <a:pt x="6776" y="3572"/>
                    <a:pt x="6607" y="4160"/>
                    <a:pt x="6861" y="4665"/>
                  </a:cubicBezTo>
                  <a:cubicBezTo>
                    <a:pt x="8089" y="6724"/>
                    <a:pt x="8089" y="6724"/>
                    <a:pt x="8089" y="6724"/>
                  </a:cubicBezTo>
                  <a:cubicBezTo>
                    <a:pt x="7454" y="7270"/>
                    <a:pt x="6861" y="7900"/>
                    <a:pt x="6311" y="8531"/>
                  </a:cubicBezTo>
                  <a:cubicBezTo>
                    <a:pt x="4278" y="7396"/>
                    <a:pt x="4278" y="7396"/>
                    <a:pt x="4278" y="7396"/>
                  </a:cubicBezTo>
                  <a:cubicBezTo>
                    <a:pt x="3812" y="7102"/>
                    <a:pt x="3176" y="7270"/>
                    <a:pt x="2922" y="7732"/>
                  </a:cubicBezTo>
                  <a:cubicBezTo>
                    <a:pt x="889" y="11220"/>
                    <a:pt x="889" y="11220"/>
                    <a:pt x="889" y="11220"/>
                  </a:cubicBezTo>
                  <a:cubicBezTo>
                    <a:pt x="635" y="11682"/>
                    <a:pt x="805" y="12313"/>
                    <a:pt x="1271" y="12565"/>
                  </a:cubicBezTo>
                  <a:cubicBezTo>
                    <a:pt x="3346" y="13784"/>
                    <a:pt x="3346" y="13784"/>
                    <a:pt x="3346" y="13784"/>
                  </a:cubicBezTo>
                  <a:cubicBezTo>
                    <a:pt x="3092" y="14540"/>
                    <a:pt x="2880" y="15381"/>
                    <a:pt x="2711" y="16221"/>
                  </a:cubicBezTo>
                  <a:cubicBezTo>
                    <a:pt x="424" y="16221"/>
                    <a:pt x="424" y="16221"/>
                    <a:pt x="424" y="16221"/>
                  </a:cubicBezTo>
                  <a:cubicBezTo>
                    <a:pt x="254" y="16221"/>
                    <a:pt x="127" y="16263"/>
                    <a:pt x="0" y="16305"/>
                  </a:cubicBezTo>
                  <a:cubicBezTo>
                    <a:pt x="1948" y="19247"/>
                    <a:pt x="5167" y="21306"/>
                    <a:pt x="8894" y="21600"/>
                  </a:cubicBezTo>
                  <a:cubicBezTo>
                    <a:pt x="8640" y="20760"/>
                    <a:pt x="8513" y="19919"/>
                    <a:pt x="8513" y="18995"/>
                  </a:cubicBezTo>
                  <a:close/>
                </a:path>
              </a:pathLst>
            </a:custGeom>
            <a:solidFill>
              <a:srgbClr val="D6DC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6" name="Shape 5580">
              <a:extLst>
                <a:ext uri="{FF2B5EF4-FFF2-40B4-BE49-F238E27FC236}">
                  <a16:creationId xmlns:a16="http://schemas.microsoft.com/office/drawing/2014/main" id="{B09315CB-5441-0115-3E36-DD2640199EB4}"/>
                </a:ext>
              </a:extLst>
            </p:cNvPr>
            <p:cNvSpPr/>
            <p:nvPr/>
          </p:nvSpPr>
          <p:spPr>
            <a:xfrm flipH="1">
              <a:off x="1700183" y="1134073"/>
              <a:ext cx="456189" cy="279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86" y="0"/>
                  </a:moveTo>
                  <a:cubicBezTo>
                    <a:pt x="6583" y="0"/>
                    <a:pt x="6583" y="0"/>
                    <a:pt x="6583" y="0"/>
                  </a:cubicBezTo>
                  <a:cubicBezTo>
                    <a:pt x="1029" y="0"/>
                    <a:pt x="1029" y="0"/>
                    <a:pt x="1029" y="0"/>
                  </a:cubicBezTo>
                  <a:cubicBezTo>
                    <a:pt x="617" y="0"/>
                    <a:pt x="309" y="169"/>
                    <a:pt x="0" y="337"/>
                  </a:cubicBezTo>
                  <a:cubicBezTo>
                    <a:pt x="309" y="1012"/>
                    <a:pt x="514" y="1519"/>
                    <a:pt x="720" y="2194"/>
                  </a:cubicBezTo>
                  <a:cubicBezTo>
                    <a:pt x="926" y="2531"/>
                    <a:pt x="1131" y="2869"/>
                    <a:pt x="1337" y="3375"/>
                  </a:cubicBezTo>
                  <a:cubicBezTo>
                    <a:pt x="1749" y="4219"/>
                    <a:pt x="2160" y="5062"/>
                    <a:pt x="2571" y="5906"/>
                  </a:cubicBezTo>
                  <a:cubicBezTo>
                    <a:pt x="2777" y="6244"/>
                    <a:pt x="2983" y="6581"/>
                    <a:pt x="3189" y="6919"/>
                  </a:cubicBezTo>
                  <a:cubicBezTo>
                    <a:pt x="3600" y="7763"/>
                    <a:pt x="4114" y="8438"/>
                    <a:pt x="4526" y="9113"/>
                  </a:cubicBezTo>
                  <a:cubicBezTo>
                    <a:pt x="4834" y="9619"/>
                    <a:pt x="5040" y="9956"/>
                    <a:pt x="5349" y="10294"/>
                  </a:cubicBezTo>
                  <a:cubicBezTo>
                    <a:pt x="5657" y="10800"/>
                    <a:pt x="5966" y="11306"/>
                    <a:pt x="6377" y="11813"/>
                  </a:cubicBezTo>
                  <a:cubicBezTo>
                    <a:pt x="6583" y="12150"/>
                    <a:pt x="6891" y="12319"/>
                    <a:pt x="7097" y="12656"/>
                  </a:cubicBezTo>
                  <a:cubicBezTo>
                    <a:pt x="7714" y="13331"/>
                    <a:pt x="8229" y="14006"/>
                    <a:pt x="8743" y="14513"/>
                  </a:cubicBezTo>
                  <a:cubicBezTo>
                    <a:pt x="9051" y="14850"/>
                    <a:pt x="9257" y="15019"/>
                    <a:pt x="9566" y="15356"/>
                  </a:cubicBezTo>
                  <a:cubicBezTo>
                    <a:pt x="10183" y="15863"/>
                    <a:pt x="10697" y="16369"/>
                    <a:pt x="11314" y="16875"/>
                  </a:cubicBezTo>
                  <a:cubicBezTo>
                    <a:pt x="11623" y="17044"/>
                    <a:pt x="11931" y="17381"/>
                    <a:pt x="12240" y="17550"/>
                  </a:cubicBezTo>
                  <a:cubicBezTo>
                    <a:pt x="12549" y="17888"/>
                    <a:pt x="12960" y="18225"/>
                    <a:pt x="13371" y="18394"/>
                  </a:cubicBezTo>
                  <a:cubicBezTo>
                    <a:pt x="13783" y="18731"/>
                    <a:pt x="14194" y="18900"/>
                    <a:pt x="14606" y="19069"/>
                  </a:cubicBezTo>
                  <a:cubicBezTo>
                    <a:pt x="15120" y="19406"/>
                    <a:pt x="15737" y="19744"/>
                    <a:pt x="16251" y="20081"/>
                  </a:cubicBezTo>
                  <a:cubicBezTo>
                    <a:pt x="16560" y="20250"/>
                    <a:pt x="16869" y="20250"/>
                    <a:pt x="17177" y="20419"/>
                  </a:cubicBezTo>
                  <a:cubicBezTo>
                    <a:pt x="17897" y="20756"/>
                    <a:pt x="18514" y="20925"/>
                    <a:pt x="19234" y="21094"/>
                  </a:cubicBezTo>
                  <a:cubicBezTo>
                    <a:pt x="19543" y="21263"/>
                    <a:pt x="19851" y="21263"/>
                    <a:pt x="20160" y="21431"/>
                  </a:cubicBezTo>
                  <a:cubicBezTo>
                    <a:pt x="20674" y="21431"/>
                    <a:pt x="21086" y="21600"/>
                    <a:pt x="21600" y="21600"/>
                  </a:cubicBezTo>
                  <a:cubicBezTo>
                    <a:pt x="21291" y="20081"/>
                    <a:pt x="21086" y="18394"/>
                    <a:pt x="20983" y="16706"/>
                  </a:cubicBezTo>
                  <a:cubicBezTo>
                    <a:pt x="15120" y="13669"/>
                    <a:pt x="10183" y="7763"/>
                    <a:pt x="6686" y="0"/>
                  </a:cubicBezTo>
                  <a:close/>
                </a:path>
              </a:pathLst>
            </a:custGeom>
            <a:solidFill>
              <a:srgbClr val="ADB9C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7" name="Diagram 18">
            <a:extLst>
              <a:ext uri="{FF2B5EF4-FFF2-40B4-BE49-F238E27FC236}">
                <a16:creationId xmlns:a16="http://schemas.microsoft.com/office/drawing/2014/main" id="{77E2D864-DF90-C63C-3516-35FA52478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810533"/>
              </p:ext>
            </p:extLst>
          </p:nvPr>
        </p:nvGraphicFramePr>
        <p:xfrm>
          <a:off x="3975109" y="1384118"/>
          <a:ext cx="6657395" cy="4467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515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2D51D70-3386-8EB5-AC14-4CB2720134B0}"/>
              </a:ext>
            </a:extLst>
          </p:cNvPr>
          <p:cNvSpPr txBox="1"/>
          <p:nvPr/>
        </p:nvSpPr>
        <p:spPr>
          <a:xfrm>
            <a:off x="2819400" y="2029214"/>
            <a:ext cx="8791791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PE" sz="2400" b="1" dirty="0">
                <a:solidFill>
                  <a:schemeClr val="bg1"/>
                </a:solidFill>
              </a:rPr>
              <a:t>PROPUESTA DE APLICATIVO DIGITAL PARA LA ELABORACIÓN MAPAS CONCEPTUALES EN PROCESOS FORMATIVOS UNTELS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8567CF-9762-453B-94B2-7E849A6482FE}"/>
              </a:ext>
            </a:extLst>
          </p:cNvPr>
          <p:cNvSpPr txBox="1"/>
          <p:nvPr/>
        </p:nvSpPr>
        <p:spPr>
          <a:xfrm>
            <a:off x="0" y="6336671"/>
            <a:ext cx="609600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800" b="1" dirty="0"/>
              <a:t>Marzo, 2024-Ing. Jorge Cuadros 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AAC7727-E39E-4D49-B1CE-BB34276E5E18}"/>
              </a:ext>
            </a:extLst>
          </p:cNvPr>
          <p:cNvGrpSpPr/>
          <p:nvPr/>
        </p:nvGrpSpPr>
        <p:grpSpPr>
          <a:xfrm>
            <a:off x="188436" y="141760"/>
            <a:ext cx="4894730" cy="1075765"/>
            <a:chOff x="551329" y="443753"/>
            <a:chExt cx="5768789" cy="128381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265D4D9-B27B-4689-946D-A519BDE2EBD1}"/>
                </a:ext>
              </a:extLst>
            </p:cNvPr>
            <p:cNvSpPr/>
            <p:nvPr/>
          </p:nvSpPr>
          <p:spPr>
            <a:xfrm>
              <a:off x="551329" y="443753"/>
              <a:ext cx="5768789" cy="1283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032" name="Picture 8" descr="I Congreso Internacional de Matemática y Estadística Aplicada a la  Ingeniería y Gestión">
              <a:extLst>
                <a:ext uri="{FF2B5EF4-FFF2-40B4-BE49-F238E27FC236}">
                  <a16:creationId xmlns:a16="http://schemas.microsoft.com/office/drawing/2014/main" id="{7E93A7DD-0D46-4BD9-AB0D-484F5FD73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64" y="473280"/>
              <a:ext cx="5745354" cy="117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C44E5D3-75DE-C38E-7E2F-8796C49BB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53" t="16051" r="12507" b="14844"/>
          <a:stretch/>
        </p:blipFill>
        <p:spPr>
          <a:xfrm>
            <a:off x="1376370" y="3983973"/>
            <a:ext cx="2253797" cy="14249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A39FDC-44C0-75CC-F0C9-49C4C2671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288" y="3218218"/>
            <a:ext cx="2860350" cy="31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44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B8E91E9-1021-9204-622D-374B3B7665EA}"/>
              </a:ext>
            </a:extLst>
          </p:cNvPr>
          <p:cNvSpPr/>
          <p:nvPr/>
        </p:nvSpPr>
        <p:spPr>
          <a:xfrm>
            <a:off x="3180" y="1218082"/>
            <a:ext cx="8200201" cy="4978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66A44B4-67F6-DB16-C595-FAF2E7007EE4}"/>
              </a:ext>
            </a:extLst>
          </p:cNvPr>
          <p:cNvSpPr txBox="1"/>
          <p:nvPr/>
        </p:nvSpPr>
        <p:spPr>
          <a:xfrm>
            <a:off x="349348" y="187173"/>
            <a:ext cx="1171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Sistema para una formación efectiva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DA2B6A-B92E-C7D4-55DC-707A31DA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19" y="2733493"/>
            <a:ext cx="1394024" cy="139819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7AF53E0-EB05-3457-CBAA-C03F924E3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35" y="3844746"/>
            <a:ext cx="2419448" cy="632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2188BC-A281-1DE8-BA36-45A973083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050" y="5095217"/>
            <a:ext cx="3235509" cy="7126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9B2FE2-0E81-AEFF-EE83-6A7251323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945" y="2569512"/>
            <a:ext cx="2442436" cy="6206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722C47-A556-B376-C430-C80F1B024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368" y="1350597"/>
            <a:ext cx="3522855" cy="7413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8F6746-47DE-DFBF-7D74-F320ACD73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01" y="1302193"/>
            <a:ext cx="2683806" cy="1155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0818075-864F-58DA-A589-0649DB8D4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21" y="2948690"/>
            <a:ext cx="2367727" cy="7585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96F36C3-86CC-CECA-0DE4-DA37619DEF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042" y="4325593"/>
            <a:ext cx="3132065" cy="660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74691332-7365-4816-9939-0CD2F97B6C2B}"/>
              </a:ext>
            </a:extLst>
          </p:cNvPr>
          <p:cNvSpPr/>
          <p:nvPr/>
        </p:nvSpPr>
        <p:spPr>
          <a:xfrm>
            <a:off x="8331200" y="3190178"/>
            <a:ext cx="1181100" cy="904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6D3CA1AD-876D-744D-670C-A393C5A6FFB8}"/>
              </a:ext>
            </a:extLst>
          </p:cNvPr>
          <p:cNvCxnSpPr>
            <a:stCxn id="8" idx="2"/>
          </p:cNvCxnSpPr>
          <p:nvPr/>
        </p:nvCxnSpPr>
        <p:spPr>
          <a:xfrm>
            <a:off x="6073796" y="2091948"/>
            <a:ext cx="647763" cy="477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1B3FC606-BF81-CA25-B884-7BA95B4CCE23}"/>
              </a:ext>
            </a:extLst>
          </p:cNvPr>
          <p:cNvCxnSpPr>
            <a:stCxn id="7" idx="2"/>
          </p:cNvCxnSpPr>
          <p:nvPr/>
        </p:nvCxnSpPr>
        <p:spPr>
          <a:xfrm flipH="1">
            <a:off x="6502400" y="3190178"/>
            <a:ext cx="479763" cy="654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942F44B-ACA8-411A-05B4-67C4D5984A82}"/>
              </a:ext>
            </a:extLst>
          </p:cNvPr>
          <p:cNvCxnSpPr>
            <a:endCxn id="3" idx="0"/>
          </p:cNvCxnSpPr>
          <p:nvPr/>
        </p:nvCxnSpPr>
        <p:spPr>
          <a:xfrm flipH="1">
            <a:off x="5103805" y="4514089"/>
            <a:ext cx="1525595" cy="581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8A06772B-6D6E-08FA-CE42-2FFC734DA570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1800075" y="4986488"/>
            <a:ext cx="1685975" cy="465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78EF21FD-7BFE-5A30-9F14-7AF198594499}"/>
              </a:ext>
            </a:extLst>
          </p:cNvPr>
          <p:cNvCxnSpPr>
            <a:stCxn id="12" idx="0"/>
            <a:endCxn id="10" idx="2"/>
          </p:cNvCxnSpPr>
          <p:nvPr/>
        </p:nvCxnSpPr>
        <p:spPr>
          <a:xfrm flipH="1" flipV="1">
            <a:off x="1574685" y="3707282"/>
            <a:ext cx="225390" cy="618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226E2A06-4CEE-B088-7E69-206C82AEA302}"/>
              </a:ext>
            </a:extLst>
          </p:cNvPr>
          <p:cNvCxnSpPr>
            <a:stCxn id="10" idx="0"/>
          </p:cNvCxnSpPr>
          <p:nvPr/>
        </p:nvCxnSpPr>
        <p:spPr>
          <a:xfrm flipV="1">
            <a:off x="1574685" y="2457321"/>
            <a:ext cx="475984" cy="491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8F14792A-F37B-DBCD-CC9C-F615F3B770A3}"/>
              </a:ext>
            </a:extLst>
          </p:cNvPr>
          <p:cNvCxnSpPr>
            <a:stCxn id="9" idx="3"/>
          </p:cNvCxnSpPr>
          <p:nvPr/>
        </p:nvCxnSpPr>
        <p:spPr>
          <a:xfrm flipV="1">
            <a:off x="3366107" y="1721272"/>
            <a:ext cx="814405" cy="158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8369F82-96B2-152B-4B79-287357DD2F31}"/>
              </a:ext>
            </a:extLst>
          </p:cNvPr>
          <p:cNvCxnSpPr/>
          <p:nvPr/>
        </p:nvCxnSpPr>
        <p:spPr>
          <a:xfrm flipV="1">
            <a:off x="2790084" y="2117292"/>
            <a:ext cx="2176893" cy="1194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D461EF58-B214-0798-B41F-12941B5305D2}"/>
              </a:ext>
            </a:extLst>
          </p:cNvPr>
          <p:cNvCxnSpPr>
            <a:stCxn id="9" idx="3"/>
            <a:endCxn id="7" idx="1"/>
          </p:cNvCxnSpPr>
          <p:nvPr/>
        </p:nvCxnSpPr>
        <p:spPr>
          <a:xfrm>
            <a:off x="3366107" y="1879757"/>
            <a:ext cx="2394838" cy="1000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24D12E54-2001-6479-D24C-0360CB584CF0}"/>
              </a:ext>
            </a:extLst>
          </p:cNvPr>
          <p:cNvCxnSpPr/>
          <p:nvPr/>
        </p:nvCxnSpPr>
        <p:spPr>
          <a:xfrm flipV="1">
            <a:off x="3397643" y="4209381"/>
            <a:ext cx="2076247" cy="580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38E9D6E9-1057-40B9-66C7-233551241143}"/>
              </a:ext>
            </a:extLst>
          </p:cNvPr>
          <p:cNvCxnSpPr>
            <a:endCxn id="3" idx="0"/>
          </p:cNvCxnSpPr>
          <p:nvPr/>
        </p:nvCxnSpPr>
        <p:spPr>
          <a:xfrm>
            <a:off x="2643062" y="3312214"/>
            <a:ext cx="2460743" cy="1783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3A6FDE0C-084D-0129-4D3F-FB11652F8D50}"/>
              </a:ext>
            </a:extLst>
          </p:cNvPr>
          <p:cNvCxnSpPr>
            <a:endCxn id="3" idx="0"/>
          </p:cNvCxnSpPr>
          <p:nvPr/>
        </p:nvCxnSpPr>
        <p:spPr>
          <a:xfrm flipH="1">
            <a:off x="5103805" y="2960511"/>
            <a:ext cx="754669" cy="2134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594E6DB-65EE-FFA0-8195-D5699196BB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037" t="1555" r="21906" b="-1555"/>
          <a:stretch/>
        </p:blipFill>
        <p:spPr>
          <a:xfrm>
            <a:off x="9640119" y="2188039"/>
            <a:ext cx="2272689" cy="27984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56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DC8C916-63BB-2802-C56E-F5C80865002E}"/>
              </a:ext>
            </a:extLst>
          </p:cNvPr>
          <p:cNvSpPr txBox="1"/>
          <p:nvPr/>
        </p:nvSpPr>
        <p:spPr>
          <a:xfrm>
            <a:off x="175080" y="133076"/>
            <a:ext cx="1035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Dos recursos claves para el aprendizaje efectivo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2C9A1B8-7AE9-C63A-5721-FAF616B6C52F}"/>
              </a:ext>
            </a:extLst>
          </p:cNvPr>
          <p:cNvSpPr/>
          <p:nvPr/>
        </p:nvSpPr>
        <p:spPr>
          <a:xfrm>
            <a:off x="3831018" y="2821898"/>
            <a:ext cx="3462728" cy="1214203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Proceso Formativo integral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6A0934E-2027-4429-992B-4D6B256971D7}"/>
              </a:ext>
            </a:extLst>
          </p:cNvPr>
          <p:cNvSpPr/>
          <p:nvPr/>
        </p:nvSpPr>
        <p:spPr>
          <a:xfrm>
            <a:off x="8546306" y="2821898"/>
            <a:ext cx="2143593" cy="1214203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/>
              <a:t>Salida</a:t>
            </a:r>
          </a:p>
          <a:p>
            <a:pPr algn="ctr"/>
            <a:r>
              <a:rPr lang="es-PE" sz="2000" b="1" dirty="0"/>
              <a:t>Perfil del egresado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86EB2107-28CD-9FCC-32FF-DC2BEABFD8FF}"/>
              </a:ext>
            </a:extLst>
          </p:cNvPr>
          <p:cNvSpPr/>
          <p:nvPr/>
        </p:nvSpPr>
        <p:spPr>
          <a:xfrm>
            <a:off x="3030027" y="3072486"/>
            <a:ext cx="628198" cy="6463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DD8648E-9A2B-F7C3-562B-FF0453534FDE}"/>
              </a:ext>
            </a:extLst>
          </p:cNvPr>
          <p:cNvSpPr/>
          <p:nvPr/>
        </p:nvSpPr>
        <p:spPr>
          <a:xfrm>
            <a:off x="1282981" y="4819579"/>
            <a:ext cx="10088380" cy="64633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2. Portafolio Digital 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15308C7-0D15-4EA2-8610-768D25242299}"/>
              </a:ext>
            </a:extLst>
          </p:cNvPr>
          <p:cNvSpPr/>
          <p:nvPr/>
        </p:nvSpPr>
        <p:spPr>
          <a:xfrm>
            <a:off x="3447214" y="1328226"/>
            <a:ext cx="3918680" cy="82924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1. Aplicativo digital para Mapas conceptuales 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1541412A-75D4-1A19-53AF-B7FE191D102D}"/>
              </a:ext>
            </a:extLst>
          </p:cNvPr>
          <p:cNvSpPr/>
          <p:nvPr/>
        </p:nvSpPr>
        <p:spPr>
          <a:xfrm rot="5400000">
            <a:off x="5151721" y="2163211"/>
            <a:ext cx="509665" cy="6463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FB1A5D5E-6626-78B1-9A72-BA71C85DDFC3}"/>
              </a:ext>
            </a:extLst>
          </p:cNvPr>
          <p:cNvSpPr/>
          <p:nvPr/>
        </p:nvSpPr>
        <p:spPr>
          <a:xfrm rot="16200000">
            <a:off x="1663351" y="4064330"/>
            <a:ext cx="509665" cy="6463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35C0CF80-B860-2CC3-BE71-FC7CC682B9CD}"/>
              </a:ext>
            </a:extLst>
          </p:cNvPr>
          <p:cNvSpPr/>
          <p:nvPr/>
        </p:nvSpPr>
        <p:spPr>
          <a:xfrm rot="16200000">
            <a:off x="9480229" y="4097082"/>
            <a:ext cx="509665" cy="6463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AA8C3DB-5688-11F1-9A47-B5AA20D0D2F8}"/>
              </a:ext>
            </a:extLst>
          </p:cNvPr>
          <p:cNvSpPr/>
          <p:nvPr/>
        </p:nvSpPr>
        <p:spPr>
          <a:xfrm>
            <a:off x="724287" y="2741209"/>
            <a:ext cx="2143593" cy="1214203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/>
              <a:t>Entrada</a:t>
            </a:r>
            <a:br>
              <a:rPr lang="es-PE" sz="2000" b="1" dirty="0"/>
            </a:br>
            <a:r>
              <a:rPr lang="es-PE" sz="2000" b="1" dirty="0"/>
              <a:t>*Perfil de ingreso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D6B7798D-EF32-8B01-73DE-26EB43D50A24}"/>
              </a:ext>
            </a:extLst>
          </p:cNvPr>
          <p:cNvSpPr/>
          <p:nvPr/>
        </p:nvSpPr>
        <p:spPr>
          <a:xfrm rot="16200000">
            <a:off x="5630715" y="4043290"/>
            <a:ext cx="509665" cy="6463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F5FB422B-0C3C-6693-A865-679366C4128A}"/>
              </a:ext>
            </a:extLst>
          </p:cNvPr>
          <p:cNvSpPr/>
          <p:nvPr/>
        </p:nvSpPr>
        <p:spPr>
          <a:xfrm>
            <a:off x="7457593" y="3258233"/>
            <a:ext cx="953214" cy="6463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6" name="Picture 2" descr="510,368 en la categoría «Check mark» de fotos e imágenes de stock libres de  regalías | Shutterstock">
            <a:extLst>
              <a:ext uri="{FF2B5EF4-FFF2-40B4-BE49-F238E27FC236}">
                <a16:creationId xmlns:a16="http://schemas.microsoft.com/office/drawing/2014/main" id="{00E5E8AD-8E6C-4050-B727-A2C8A0B0D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59" y="1050237"/>
            <a:ext cx="1042147" cy="10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FBF9F97-6625-E1BA-9106-49EF4CCD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9414">
            <a:off x="8857051" y="411329"/>
            <a:ext cx="1802471" cy="22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A1BF94-35C2-45F3-91DB-439F953E42D7}"/>
              </a:ext>
            </a:extLst>
          </p:cNvPr>
          <p:cNvSpPr txBox="1"/>
          <p:nvPr/>
        </p:nvSpPr>
        <p:spPr>
          <a:xfrm>
            <a:off x="783389" y="3668682"/>
            <a:ext cx="10847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2. APRENDIZAJE SIGNIFICATIVO</a:t>
            </a:r>
            <a:endParaRPr lang="es-PE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F16E02-70D5-7FD0-3849-23F3FAA6D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632" y="704801"/>
            <a:ext cx="3351383" cy="37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1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752D835E-6F38-4639-AD46-3235F19EA2DE}"/>
              </a:ext>
            </a:extLst>
          </p:cNvPr>
          <p:cNvSpPr/>
          <p:nvPr/>
        </p:nvSpPr>
        <p:spPr>
          <a:xfrm>
            <a:off x="4172750" y="2014857"/>
            <a:ext cx="1763806" cy="198062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333CAA-5F4B-4548-8F8E-9B281939E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00"/>
          <a:stretch/>
        </p:blipFill>
        <p:spPr>
          <a:xfrm>
            <a:off x="4370710" y="2014857"/>
            <a:ext cx="1340469" cy="1980620"/>
          </a:xfrm>
          <a:prstGeom prst="rect">
            <a:avLst/>
          </a:prstGeom>
        </p:spPr>
      </p:pic>
      <p:pic>
        <p:nvPicPr>
          <p:cNvPr id="2050" name="Picture 2" descr="david ausubel - psychology meaningful verbal learning - Iberlibro">
            <a:extLst>
              <a:ext uri="{FF2B5EF4-FFF2-40B4-BE49-F238E27FC236}">
                <a16:creationId xmlns:a16="http://schemas.microsoft.com/office/drawing/2014/main" id="{1EAF4124-9C39-4D17-8BFE-94AE9876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3" y="1964540"/>
            <a:ext cx="2754760" cy="404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8A1073E-A6C3-4C60-92A1-AD5BC27962A0}"/>
              </a:ext>
            </a:extLst>
          </p:cNvPr>
          <p:cNvSpPr txBox="1"/>
          <p:nvPr/>
        </p:nvSpPr>
        <p:spPr>
          <a:xfrm>
            <a:off x="3485568" y="4646110"/>
            <a:ext cx="311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Universidad de Pensilvania - Psicología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Universidad de MIDDLEX - Medicina</a:t>
            </a:r>
            <a:endParaRPr lang="es-PE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5FFE82-8F5B-4AE8-B912-5C1C14CEC26E}"/>
              </a:ext>
            </a:extLst>
          </p:cNvPr>
          <p:cNvSpPr txBox="1"/>
          <p:nvPr/>
        </p:nvSpPr>
        <p:spPr>
          <a:xfrm>
            <a:off x="4100197" y="4028545"/>
            <a:ext cx="188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1918 – 2008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C4BAC8E-7416-4271-8FD6-E966C4BE9089}"/>
              </a:ext>
            </a:extLst>
          </p:cNvPr>
          <p:cNvSpPr txBox="1"/>
          <p:nvPr/>
        </p:nvSpPr>
        <p:spPr>
          <a:xfrm>
            <a:off x="8574552" y="4696121"/>
            <a:ext cx="154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1932 – 2023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D7441B-28B5-4CBB-BC9B-D57E0FC33378}"/>
              </a:ext>
            </a:extLst>
          </p:cNvPr>
          <p:cNvSpPr txBox="1"/>
          <p:nvPr/>
        </p:nvSpPr>
        <p:spPr>
          <a:xfrm>
            <a:off x="349348" y="187173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ORIGEN DEL APRENDIZAJE SIGNIFICATIVO Y MAPAS CONCEPTUALES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70B748-B47C-4586-AA94-2E90FF693D72}"/>
              </a:ext>
            </a:extLst>
          </p:cNvPr>
          <p:cNvSpPr txBox="1"/>
          <p:nvPr/>
        </p:nvSpPr>
        <p:spPr>
          <a:xfrm>
            <a:off x="7916083" y="5115465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Maestría en matemática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Maestría en educación</a:t>
            </a:r>
            <a:endParaRPr lang="es-PE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ED5A9FF-4716-46AB-9119-83C840A79274}"/>
              </a:ext>
            </a:extLst>
          </p:cNvPr>
          <p:cNvSpPr/>
          <p:nvPr/>
        </p:nvSpPr>
        <p:spPr>
          <a:xfrm>
            <a:off x="8407337" y="1014737"/>
            <a:ext cx="1707777" cy="6454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Joseph Novak</a:t>
            </a:r>
            <a:endParaRPr lang="es-PE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94EA5D7-44E6-4A8F-9B01-A47E0B2B23ED}"/>
              </a:ext>
            </a:extLst>
          </p:cNvPr>
          <p:cNvSpPr/>
          <p:nvPr/>
        </p:nvSpPr>
        <p:spPr>
          <a:xfrm>
            <a:off x="2536328" y="1061286"/>
            <a:ext cx="1707777" cy="6454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David Ausubel</a:t>
            </a:r>
            <a:endParaRPr lang="es-PE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72C1571-B021-4193-A139-3A1E8BB38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73" y="1964540"/>
            <a:ext cx="2297402" cy="26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6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966A44B4-67F6-DB16-C595-FAF2E7007EE4}"/>
              </a:ext>
            </a:extLst>
          </p:cNvPr>
          <p:cNvSpPr txBox="1"/>
          <p:nvPr/>
        </p:nvSpPr>
        <p:spPr>
          <a:xfrm>
            <a:off x="157962" y="102113"/>
            <a:ext cx="1171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es aprendizaje significativo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6F6E1F6-1584-6AA9-06B7-739609DD4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973"/>
            <a:ext cx="11632176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319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1617</Words>
  <Application>Microsoft Office PowerPoint</Application>
  <PresentationFormat>Panorámica</PresentationFormat>
  <Paragraphs>305</Paragraphs>
  <Slides>42</Slides>
  <Notes>4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Segoe UI</vt:lpstr>
      <vt:lpstr>1_Office Theme</vt:lpstr>
      <vt:lpstr>2_Office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Cuadros Blas</dc:creator>
  <cp:lastModifiedBy>Ing. Jorge Oscar Cuadros Blas</cp:lastModifiedBy>
  <cp:revision>72</cp:revision>
  <dcterms:created xsi:type="dcterms:W3CDTF">2023-04-18T15:50:45Z</dcterms:created>
  <dcterms:modified xsi:type="dcterms:W3CDTF">2024-03-20T00:15:47Z</dcterms:modified>
</cp:coreProperties>
</file>