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5" r:id="rId1"/>
    <p:sldMasterId id="2147483671" r:id="rId2"/>
  </p:sldMasterIdLst>
  <p:notesMasterIdLst>
    <p:notesMasterId r:id="rId18"/>
  </p:notesMasterIdLst>
  <p:sldIdLst>
    <p:sldId id="1581" r:id="rId3"/>
    <p:sldId id="1567" r:id="rId4"/>
    <p:sldId id="1583" r:id="rId5"/>
    <p:sldId id="1586" r:id="rId6"/>
    <p:sldId id="1585" r:id="rId7"/>
    <p:sldId id="1592" r:id="rId8"/>
    <p:sldId id="1594" r:id="rId9"/>
    <p:sldId id="1593" r:id="rId10"/>
    <p:sldId id="1579" r:id="rId11"/>
    <p:sldId id="1590" r:id="rId12"/>
    <p:sldId id="1588" r:id="rId13"/>
    <p:sldId id="1587" r:id="rId14"/>
    <p:sldId id="1589" r:id="rId15"/>
    <p:sldId id="1591" r:id="rId16"/>
    <p:sldId id="1560" r:id="rId17"/>
  </p:sldIdLst>
  <p:sldSz cx="12192000" cy="6858000"/>
  <p:notesSz cx="6858000" cy="9144000"/>
  <p:defaultTextStyle>
    <a:defPPr>
      <a:defRPr lang="es-P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Animation="0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0000"/>
    <a:srgbClr val="165696"/>
    <a:srgbClr val="195FA8"/>
    <a:srgbClr val="0D5FA8"/>
    <a:srgbClr val="F4DF84"/>
    <a:srgbClr val="053FA2"/>
    <a:srgbClr val="FC9B1A"/>
    <a:srgbClr val="003591"/>
    <a:srgbClr val="003457"/>
    <a:srgbClr val="007EA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250" autoAdjust="0"/>
    <p:restoredTop sz="94660"/>
  </p:normalViewPr>
  <p:slideViewPr>
    <p:cSldViewPr snapToGrid="0">
      <p:cViewPr varScale="1">
        <p:scale>
          <a:sx n="73" d="100"/>
          <a:sy n="73" d="100"/>
        </p:scale>
        <p:origin x="57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DBF9D6-92B8-4DC0-B16C-B86378BF36DD}" type="datetimeFigureOut">
              <a:rPr lang="es-PE" smtClean="0"/>
              <a:t>7/12/2023</a:t>
            </a:fld>
            <a:endParaRPr lang="es-PE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PE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8516F6-1E84-42A1-926C-7C166E04BC04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1687353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El MOVIMIENTO MITTA – UNTELS tiene como objetivos: 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a. Fortalecer el sistema universitario tomando en cuenta la autonomía universitaria y la ley 30220. 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b. Gestionar, administrar y atender eficientemente los servicios educativos de educación superior (innovación académica, científica y tecnológica, etc.)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c. Promover una gestión universitaria transparente, participativa y democrática.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d. Contribuir con el desarrollo de tecnologías y conocimientos la solución y mitigación de las necesidades de la sociedad limeña y el país con la formación de profesionales competitivos con capacidades suficientes para el aporte sostenible y saludable al Perú. 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Son valores del MOVIMIENTO MITTA - UNTELS: 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a. La DEMOCRACIA PARTICIPATIVA,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b. RESONSABILIDAD, 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c. RESPETO Y TOLERANCIA, HONRADEZ Y FIDELIDAD,</a:t>
            </a:r>
            <a:endParaRPr lang="es-PE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347CEC-8F16-4086-BB89-FE94B6AAA5A6}" type="slidenum">
              <a:rPr lang="es-PE" smtClean="0"/>
              <a:t>7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5045168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El MOVIMIENTO MITTA – UNTELS tiene como objetivos: 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a. Fortalecer el sistema universitario tomando en cuenta la autonomía universitaria y la ley 30220. 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b. Gestionar, administrar y atender eficientemente los servicios educativos de educación superior (innovación académica, científica y tecnológica, etc.)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c. Promover una gestión universitaria transparente, participativa y democrática.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d. Contribuir con el desarrollo de tecnologías y conocimientos la solución y mitigación de las necesidades de la sociedad limeña y el país con la formación de profesionales competitivos con capacidades suficientes para el aporte sostenible y saludable al Perú. 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Son valores del MOVIMIENTO MITTA - UNTELS: 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a. La DEMOCRACIA PARTICIPATIVA,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b. RESONSABILIDAD, 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c. RESPETO Y TOLERANCIA, HONRADEZ Y FIDELIDAD,</a:t>
            </a:r>
            <a:endParaRPr lang="es-PE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347CEC-8F16-4086-BB89-FE94B6AAA5A6}" type="slidenum">
              <a:rPr lang="es-PE" smtClean="0"/>
              <a:t>9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8190851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El MOVIMIENTO MITTA – UNTELS tiene como objetivos: 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a. Fortalecer el sistema universitario tomando en cuenta la autonomía universitaria y la ley 30220. 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b. Gestionar, administrar y atender eficientemente los servicios educativos de educación superior (innovación académica, científica y tecnológica, etc.)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c. Promover una gestión universitaria transparente, participativa y democrática.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d. Contribuir con el desarrollo de tecnologías y conocimientos la solución y mitigación de las necesidades de la sociedad limeña y el país con la formación de profesionales competitivos con capacidades suficientes para el aporte sostenible y saludable al Perú. 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Son valores del MOVIMIENTO MITTA - UNTELS: 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a. La DEMOCRACIA PARTICIPATIVA,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b. RESONSABILIDAD, 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c. RESPETO Y TOLERANCIA, HONRADEZ Y FIDELIDAD,</a:t>
            </a:r>
            <a:endParaRPr lang="es-PE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347CEC-8F16-4086-BB89-FE94B6AAA5A6}" type="slidenum">
              <a:rPr lang="es-PE" smtClean="0"/>
              <a:t>10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0025990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El MOVIMIENTO MITTA – UNTELS tiene como objetivos: 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a. Fortalecer el sistema universitario tomando en cuenta la autonomía universitaria y la ley 30220. 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b. Gestionar, administrar y atender eficientemente los servicios educativos de educación superior (innovación académica, científica y tecnológica, etc.)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c. Promover una gestión universitaria transparente, participativa y democrática.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d. Contribuir con el desarrollo de tecnologías y conocimientos la solución y mitigación de las necesidades de la sociedad limeña y el país con la formación de profesionales competitivos con capacidades suficientes para el aporte sostenible y saludable al Perú. 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Son valores del MOVIMIENTO MITTA - UNTELS: 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a. La DEMOCRACIA PARTICIPATIVA,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b. RESONSABILIDAD, 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c. RESPETO Y TOLERANCIA, HONRADEZ Y FIDELIDAD,</a:t>
            </a:r>
            <a:endParaRPr lang="es-PE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347CEC-8F16-4086-BB89-FE94B6AAA5A6}" type="slidenum">
              <a:rPr lang="es-PE" smtClean="0"/>
              <a:t>11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211266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El MOVIMIENTO MITTA – UNTELS tiene como objetivos: 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a. Fortalecer el sistema universitario tomando en cuenta la autonomía universitaria y la ley 30220. 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b. Gestionar, administrar y atender eficientemente los servicios educativos de educación superior (innovación académica, científica y tecnológica, etc.)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c. Promover una gestión universitaria transparente, participativa y democrática.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d. Contribuir con el desarrollo de tecnologías y conocimientos la solución y mitigación de las necesidades de la sociedad limeña y el país con la formación de profesionales competitivos con capacidades suficientes para el aporte sostenible y saludable al Perú. 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Son valores del MOVIMIENTO MITTA - UNTELS: 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a. La DEMOCRACIA PARTICIPATIVA,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b. RESONSABILIDAD, 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c. RESPETO Y TOLERANCIA, HONRADEZ Y FIDELIDAD,</a:t>
            </a:r>
            <a:endParaRPr lang="es-PE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347CEC-8F16-4086-BB89-FE94B6AAA5A6}" type="slidenum">
              <a:rPr lang="es-PE" smtClean="0"/>
              <a:t>13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7695034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El MOVIMIENTO MITTA – UNTELS tiene como objetivos: 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a. Fortalecer el sistema universitario tomando en cuenta la autonomía universitaria y la ley 30220. 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b. Gestionar, administrar y atender eficientemente los servicios educativos de educación superior (innovación académica, científica y tecnológica, etc.)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c. Promover una gestión universitaria transparente, participativa y democrática.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d. Contribuir con el desarrollo de tecnologías y conocimientos la solución y mitigación de las necesidades de la sociedad limeña y el país con la formación de profesionales competitivos con capacidades suficientes para el aporte sostenible y saludable al Perú. 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Son valores del MOVIMIENTO MITTA - UNTELS: 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a. La DEMOCRACIA PARTICIPATIVA,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b. RESONSABILIDAD, 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c. RESPETO Y TOLERANCIA, HONRADEZ Y FIDELIDAD,</a:t>
            </a:r>
            <a:endParaRPr lang="es-PE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347CEC-8F16-4086-BB89-FE94B6AAA5A6}" type="slidenum">
              <a:rPr lang="es-PE" smtClean="0"/>
              <a:t>14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2480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C993F481-554C-583C-BDE3-019E749638F1}"/>
              </a:ext>
            </a:extLst>
          </p:cNvPr>
          <p:cNvSpPr txBox="1">
            <a:spLocks/>
          </p:cNvSpPr>
          <p:nvPr userDrawn="1"/>
        </p:nvSpPr>
        <p:spPr>
          <a:xfrm>
            <a:off x="983673" y="365125"/>
            <a:ext cx="1037012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18B01643-9BA7-1DFD-1CBE-2A1D8663CC46}"/>
              </a:ext>
            </a:extLst>
          </p:cNvPr>
          <p:cNvSpPr/>
          <p:nvPr userDrawn="1"/>
        </p:nvSpPr>
        <p:spPr>
          <a:xfrm>
            <a:off x="-1" y="0"/>
            <a:ext cx="12192001" cy="2147455"/>
          </a:xfrm>
          <a:prstGeom prst="rect">
            <a:avLst/>
          </a:prstGeom>
          <a:solidFill>
            <a:srgbClr val="0653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9ED1B843-A825-8C30-E666-BB110970B7FD}"/>
              </a:ext>
            </a:extLst>
          </p:cNvPr>
          <p:cNvSpPr/>
          <p:nvPr userDrawn="1"/>
        </p:nvSpPr>
        <p:spPr>
          <a:xfrm>
            <a:off x="-18289" y="0"/>
            <a:ext cx="12210289" cy="2147455"/>
          </a:xfrm>
          <a:prstGeom prst="rect">
            <a:avLst/>
          </a:prstGeom>
          <a:solidFill>
            <a:srgbClr val="1656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10565194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FC267A38-EE22-425B-9B88-B59926C458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3A804A-8422-4AD8-8A10-E050D425B3CC}" type="datetimeFigureOut">
              <a:rPr kumimoji="0" lang="es-P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7/12/2023</a:t>
            </a:fld>
            <a:endParaRPr kumimoji="0" lang="es-PE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9ADC5BDD-756A-4ACA-B57E-4E166FCD71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7120A000-77AB-4BC2-A6E6-EE7B522ADC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3361B1-157A-45E8-905F-6F7E70D18C16}" type="slidenum">
              <a:rPr kumimoji="0" lang="es-P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PE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08303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43543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4E386D-D596-43F8-8F7F-EC29E2E0A8B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12/7/2023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DEDE4D-DC37-4180-B29E-77B367E2BC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10232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Rectángulo&#10;&#10;Descripción generada automáticamente con confianza media">
            <a:extLst>
              <a:ext uri="{FF2B5EF4-FFF2-40B4-BE49-F238E27FC236}">
                <a16:creationId xmlns:a16="http://schemas.microsoft.com/office/drawing/2014/main" id="{D163E0C7-B91C-46E2-B586-0E5A7C224F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 t="4905" b="84145"/>
          <a:stretch/>
        </p:blipFill>
        <p:spPr>
          <a:xfrm>
            <a:off x="0" y="0"/>
            <a:ext cx="12192000" cy="789709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A8E60A4B-478A-970B-51C5-477581DA2AA0}"/>
              </a:ext>
            </a:extLst>
          </p:cNvPr>
          <p:cNvSpPr/>
          <p:nvPr userDrawn="1"/>
        </p:nvSpPr>
        <p:spPr>
          <a:xfrm>
            <a:off x="0" y="6622473"/>
            <a:ext cx="12192000" cy="235527"/>
          </a:xfrm>
          <a:prstGeom prst="rect">
            <a:avLst/>
          </a:prstGeom>
          <a:solidFill>
            <a:srgbClr val="F4DF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216AD031-7D31-0C6A-272B-FEA96A3CF246}"/>
              </a:ext>
            </a:extLst>
          </p:cNvPr>
          <p:cNvSpPr/>
          <p:nvPr userDrawn="1"/>
        </p:nvSpPr>
        <p:spPr>
          <a:xfrm>
            <a:off x="-18289" y="0"/>
            <a:ext cx="12210289" cy="789709"/>
          </a:xfrm>
          <a:prstGeom prst="rect">
            <a:avLst/>
          </a:prstGeom>
          <a:solidFill>
            <a:srgbClr val="1656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33240122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4E386D-D596-43F8-8F7F-EC29E2E0A8B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12/7/2023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DEDE4D-DC37-4180-B29E-77B367E2BC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0CCB343D-A0D1-6A2F-BB56-6E54BCB29351}"/>
              </a:ext>
            </a:extLst>
          </p:cNvPr>
          <p:cNvSpPr/>
          <p:nvPr userDrawn="1"/>
        </p:nvSpPr>
        <p:spPr>
          <a:xfrm>
            <a:off x="-20782" y="6356350"/>
            <a:ext cx="12212782" cy="501651"/>
          </a:xfrm>
          <a:prstGeom prst="rect">
            <a:avLst/>
          </a:prstGeom>
          <a:solidFill>
            <a:srgbClr val="D4D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A2D06AC1-174E-2378-2F17-36FA3458DF80}"/>
              </a:ext>
            </a:extLst>
          </p:cNvPr>
          <p:cNvSpPr/>
          <p:nvPr userDrawn="1"/>
        </p:nvSpPr>
        <p:spPr>
          <a:xfrm>
            <a:off x="-20782" y="6356351"/>
            <a:ext cx="12212782" cy="501650"/>
          </a:xfrm>
          <a:prstGeom prst="rect">
            <a:avLst/>
          </a:prstGeom>
          <a:solidFill>
            <a:srgbClr val="F4DF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36AC71BC-F866-CD94-2D17-C8C0B6BA0AD6}"/>
              </a:ext>
            </a:extLst>
          </p:cNvPr>
          <p:cNvSpPr/>
          <p:nvPr userDrawn="1"/>
        </p:nvSpPr>
        <p:spPr>
          <a:xfrm>
            <a:off x="-18290" y="0"/>
            <a:ext cx="12210290" cy="6356349"/>
          </a:xfrm>
          <a:prstGeom prst="rect">
            <a:avLst/>
          </a:prstGeom>
          <a:solidFill>
            <a:srgbClr val="1656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7931728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FC267A38-EE22-425B-9B88-B59926C458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3A804A-8422-4AD8-8A10-E050D425B3CC}" type="datetimeFigureOut">
              <a:rPr kumimoji="0" lang="es-P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7/12/2023</a:t>
            </a:fld>
            <a:endParaRPr kumimoji="0" lang="es-PE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9ADC5BDD-756A-4ACA-B57E-4E166FCD71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7120A000-77AB-4BC2-A6E6-EE7B522ADC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3361B1-157A-45E8-905F-6F7E70D18C16}" type="slidenum">
              <a:rPr kumimoji="0" lang="es-P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PE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62361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C993F481-554C-583C-BDE3-019E749638F1}"/>
              </a:ext>
            </a:extLst>
          </p:cNvPr>
          <p:cNvSpPr txBox="1">
            <a:spLocks/>
          </p:cNvSpPr>
          <p:nvPr userDrawn="1"/>
        </p:nvSpPr>
        <p:spPr>
          <a:xfrm>
            <a:off x="983673" y="365125"/>
            <a:ext cx="1037012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D5F1113E-D100-2073-2CF9-A9FBC1C8D6AB}"/>
              </a:ext>
            </a:extLst>
          </p:cNvPr>
          <p:cNvSpPr/>
          <p:nvPr userDrawn="1"/>
        </p:nvSpPr>
        <p:spPr>
          <a:xfrm rot="16200000">
            <a:off x="-2585132" y="3874414"/>
            <a:ext cx="5286378" cy="116114"/>
          </a:xfrm>
          <a:prstGeom prst="rect">
            <a:avLst/>
          </a:prstGeom>
          <a:solidFill>
            <a:srgbClr val="D4D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0D3B62F5-9F1F-B564-5C56-A27C8AE0F59F}"/>
              </a:ext>
            </a:extLst>
          </p:cNvPr>
          <p:cNvSpPr/>
          <p:nvPr userDrawn="1"/>
        </p:nvSpPr>
        <p:spPr>
          <a:xfrm>
            <a:off x="0" y="6622473"/>
            <a:ext cx="12192000" cy="235527"/>
          </a:xfrm>
          <a:prstGeom prst="rect">
            <a:avLst/>
          </a:prstGeom>
          <a:solidFill>
            <a:srgbClr val="D4D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18B01643-9BA7-1DFD-1CBE-2A1D8663CC46}"/>
              </a:ext>
            </a:extLst>
          </p:cNvPr>
          <p:cNvSpPr/>
          <p:nvPr userDrawn="1"/>
        </p:nvSpPr>
        <p:spPr>
          <a:xfrm>
            <a:off x="-1" y="-1"/>
            <a:ext cx="12192001" cy="2147455"/>
          </a:xfrm>
          <a:prstGeom prst="rect">
            <a:avLst/>
          </a:prstGeom>
          <a:solidFill>
            <a:srgbClr val="0653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14799445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43543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4E386D-D596-43F8-8F7F-EC29E2E0A8B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12/7/2023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DEDE4D-DC37-4180-B29E-77B367E2BC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DF21E018-BD05-E343-36FB-918070FF7855}"/>
              </a:ext>
            </a:extLst>
          </p:cNvPr>
          <p:cNvSpPr/>
          <p:nvPr userDrawn="1"/>
        </p:nvSpPr>
        <p:spPr>
          <a:xfrm>
            <a:off x="0" y="6622473"/>
            <a:ext cx="12192000" cy="235527"/>
          </a:xfrm>
          <a:prstGeom prst="rect">
            <a:avLst/>
          </a:prstGeom>
          <a:solidFill>
            <a:srgbClr val="D4D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77165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Rectángulo&#10;&#10;Descripción generada automáticamente con confianza media">
            <a:extLst>
              <a:ext uri="{FF2B5EF4-FFF2-40B4-BE49-F238E27FC236}">
                <a16:creationId xmlns:a16="http://schemas.microsoft.com/office/drawing/2014/main" id="{D163E0C7-B91C-46E2-B586-0E5A7C224F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 t="4905" b="84145"/>
          <a:stretch/>
        </p:blipFill>
        <p:spPr>
          <a:xfrm>
            <a:off x="0" y="0"/>
            <a:ext cx="12192000" cy="789709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BAE3405E-D280-E9AD-A40B-CC0A10FE02DF}"/>
              </a:ext>
            </a:extLst>
          </p:cNvPr>
          <p:cNvSpPr/>
          <p:nvPr userDrawn="1"/>
        </p:nvSpPr>
        <p:spPr>
          <a:xfrm>
            <a:off x="0" y="6520180"/>
            <a:ext cx="12192000" cy="358139"/>
          </a:xfrm>
          <a:prstGeom prst="rect">
            <a:avLst/>
          </a:prstGeom>
          <a:solidFill>
            <a:srgbClr val="D4D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76733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4E386D-D596-43F8-8F7F-EC29E2E0A8B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12/7/2023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DEDE4D-DC37-4180-B29E-77B367E2BC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 descr="A picture containing bird&#10;&#10;Description automatically generated">
            <a:extLst>
              <a:ext uri="{FF2B5EF4-FFF2-40B4-BE49-F238E27FC236}">
                <a16:creationId xmlns:a16="http://schemas.microsoft.com/office/drawing/2014/main" id="{1171D7FC-8F0B-1C49-A79D-9ACE11AF70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02" t="1437" r="658" b="1726"/>
          <a:stretch/>
        </p:blipFill>
        <p:spPr>
          <a:xfrm>
            <a:off x="-20782" y="0"/>
            <a:ext cx="12212782" cy="6858000"/>
          </a:xfrm>
          <a:prstGeom prst="rect">
            <a:avLst/>
          </a:prstGeom>
        </p:spPr>
      </p:pic>
      <p:sp>
        <p:nvSpPr>
          <p:cNvPr id="11" name="Rectángulo 10">
            <a:extLst>
              <a:ext uri="{FF2B5EF4-FFF2-40B4-BE49-F238E27FC236}">
                <a16:creationId xmlns:a16="http://schemas.microsoft.com/office/drawing/2014/main" id="{0CCB343D-A0D1-6A2F-BB56-6E54BCB29351}"/>
              </a:ext>
            </a:extLst>
          </p:cNvPr>
          <p:cNvSpPr/>
          <p:nvPr userDrawn="1"/>
        </p:nvSpPr>
        <p:spPr>
          <a:xfrm>
            <a:off x="-20782" y="6356350"/>
            <a:ext cx="12212782" cy="501651"/>
          </a:xfrm>
          <a:prstGeom prst="rect">
            <a:avLst/>
          </a:prstGeom>
          <a:solidFill>
            <a:srgbClr val="D4D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45613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1200"/>
          <a:stretch/>
        </p:blipFill>
        <p:spPr>
          <a:xfrm>
            <a:off x="5413" y="0"/>
            <a:ext cx="12181173" cy="1289282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83673" y="365125"/>
            <a:ext cx="1037012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83672" y="1825625"/>
            <a:ext cx="1037012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4E386D-D596-43F8-8F7F-EC29E2E0A8B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12/7/2023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DEDE4D-DC37-4180-B29E-77B367E2BC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EED08FBB-0D26-660C-8D56-B5C5A8FC9320}"/>
              </a:ext>
            </a:extLst>
          </p:cNvPr>
          <p:cNvSpPr/>
          <p:nvPr userDrawn="1"/>
        </p:nvSpPr>
        <p:spPr>
          <a:xfrm rot="16200000">
            <a:off x="-2585132" y="3874414"/>
            <a:ext cx="5286378" cy="116114"/>
          </a:xfrm>
          <a:prstGeom prst="rect">
            <a:avLst/>
          </a:prstGeom>
          <a:solidFill>
            <a:srgbClr val="F4DF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B60E4416-D348-68B9-DF36-9929926A1482}"/>
              </a:ext>
            </a:extLst>
          </p:cNvPr>
          <p:cNvSpPr/>
          <p:nvPr userDrawn="1"/>
        </p:nvSpPr>
        <p:spPr>
          <a:xfrm>
            <a:off x="0" y="6622473"/>
            <a:ext cx="12192000" cy="235527"/>
          </a:xfrm>
          <a:prstGeom prst="rect">
            <a:avLst/>
          </a:prstGeom>
          <a:solidFill>
            <a:srgbClr val="F4DF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B9BAAD66-1A9F-9CDA-C405-4E9B15B61AAF}"/>
              </a:ext>
            </a:extLst>
          </p:cNvPr>
          <p:cNvSpPr/>
          <p:nvPr userDrawn="1"/>
        </p:nvSpPr>
        <p:spPr>
          <a:xfrm>
            <a:off x="-18289" y="0"/>
            <a:ext cx="12210289" cy="1242469"/>
          </a:xfrm>
          <a:prstGeom prst="rect">
            <a:avLst/>
          </a:prstGeom>
          <a:solidFill>
            <a:srgbClr val="1656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312373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1200"/>
          <a:stretch/>
        </p:blipFill>
        <p:spPr>
          <a:xfrm>
            <a:off x="5413" y="0"/>
            <a:ext cx="12181173" cy="1289282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83673" y="365125"/>
            <a:ext cx="1037012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83672" y="1825625"/>
            <a:ext cx="1037012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4E386D-D596-43F8-8F7F-EC29E2E0A8B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12/7/2023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DEDE4D-DC37-4180-B29E-77B367E2BC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EED08FBB-0D26-660C-8D56-B5C5A8FC9320}"/>
              </a:ext>
            </a:extLst>
          </p:cNvPr>
          <p:cNvSpPr/>
          <p:nvPr userDrawn="1"/>
        </p:nvSpPr>
        <p:spPr>
          <a:xfrm rot="16200000">
            <a:off x="-2585132" y="3874414"/>
            <a:ext cx="5286378" cy="116114"/>
          </a:xfrm>
          <a:prstGeom prst="rect">
            <a:avLst/>
          </a:prstGeom>
          <a:solidFill>
            <a:srgbClr val="D4D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B60E4416-D348-68B9-DF36-9929926A1482}"/>
              </a:ext>
            </a:extLst>
          </p:cNvPr>
          <p:cNvSpPr/>
          <p:nvPr userDrawn="1"/>
        </p:nvSpPr>
        <p:spPr>
          <a:xfrm>
            <a:off x="0" y="6622473"/>
            <a:ext cx="12192000" cy="235527"/>
          </a:xfrm>
          <a:prstGeom prst="rect">
            <a:avLst/>
          </a:prstGeom>
          <a:solidFill>
            <a:srgbClr val="D4D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7572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5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14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9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8.png"/><Relationship Id="rId5" Type="http://schemas.openxmlformats.org/officeDocument/2006/relationships/image" Target="../media/image16.tmp"/><Relationship Id="rId4" Type="http://schemas.openxmlformats.org/officeDocument/2006/relationships/notesSlide" Target="../notesSlides/notesSlide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9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13.tmp"/><Relationship Id="rId5" Type="http://schemas.openxmlformats.org/officeDocument/2006/relationships/image" Target="../media/image12.tmp"/><Relationship Id="rId4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2048D8BA-3D11-4CBD-A465-58D56F0DC30F}"/>
              </a:ext>
            </a:extLst>
          </p:cNvPr>
          <p:cNvSpPr txBox="1"/>
          <p:nvPr/>
        </p:nvSpPr>
        <p:spPr>
          <a:xfrm>
            <a:off x="2233748" y="2423160"/>
            <a:ext cx="906337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defTabSz="457200">
              <a:lnSpc>
                <a:spcPct val="150000"/>
              </a:lnSpc>
              <a:defRPr/>
            </a:pPr>
            <a:r>
              <a:rPr lang="es-MX" sz="4000" b="1" dirty="0">
                <a:solidFill>
                  <a:prstClr val="white"/>
                </a:solidFill>
              </a:rPr>
              <a:t>Uso de Mapas Conceptuales para CONEIMERA UNTELS 2024</a:t>
            </a:r>
          </a:p>
          <a:p>
            <a:pPr lvl="0" algn="r" defTabSz="457200">
              <a:lnSpc>
                <a:spcPct val="150000"/>
              </a:lnSpc>
              <a:defRPr/>
            </a:pPr>
            <a:r>
              <a:rPr lang="es-MX" sz="4000" b="1" dirty="0">
                <a:solidFill>
                  <a:prstClr val="white"/>
                </a:solidFill>
              </a:rPr>
              <a:t>Parte 2 : Uso </a:t>
            </a:r>
            <a:r>
              <a:rPr lang="es-MX" sz="4000" b="1" dirty="0" err="1">
                <a:solidFill>
                  <a:prstClr val="white"/>
                </a:solidFill>
              </a:rPr>
              <a:t>CmapTools</a:t>
            </a:r>
            <a:r>
              <a:rPr lang="es-MX" sz="4000" b="1" dirty="0">
                <a:solidFill>
                  <a:prstClr val="white"/>
                </a:solidFill>
              </a:rPr>
              <a:t>® en </a:t>
            </a:r>
            <a:r>
              <a:rPr lang="es-MX" sz="4000" b="1" dirty="0" err="1">
                <a:solidFill>
                  <a:prstClr val="white"/>
                </a:solidFill>
              </a:rPr>
              <a:t>CmapServer</a:t>
            </a:r>
            <a:r>
              <a:rPr lang="es-MX" sz="4000" b="1" dirty="0">
                <a:solidFill>
                  <a:prstClr val="white"/>
                </a:solidFill>
              </a:rPr>
              <a:t> UNTELS</a:t>
            </a:r>
          </a:p>
        </p:txBody>
      </p:sp>
      <p:sp>
        <p:nvSpPr>
          <p:cNvPr id="6" name="AutoShape 2">
            <a:extLst>
              <a:ext uri="{FF2B5EF4-FFF2-40B4-BE49-F238E27FC236}">
                <a16:creationId xmlns:a16="http://schemas.microsoft.com/office/drawing/2014/main" id="{362D2EB0-1437-46E8-9D22-8D3DDF8F5D4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2050B1CF-2179-1235-5816-E715D65631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072" y="565649"/>
            <a:ext cx="4528845" cy="926098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80818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ítulo 3">
            <a:extLst>
              <a:ext uri="{FF2B5EF4-FFF2-40B4-BE49-F238E27FC236}">
                <a16:creationId xmlns:a16="http://schemas.microsoft.com/office/drawing/2014/main" id="{CD1BA00F-600B-B6A9-D0CE-AA8CF4DE9D58}"/>
              </a:ext>
            </a:extLst>
          </p:cNvPr>
          <p:cNvSpPr txBox="1">
            <a:spLocks/>
          </p:cNvSpPr>
          <p:nvPr/>
        </p:nvSpPr>
        <p:spPr>
          <a:xfrm>
            <a:off x="223481" y="181144"/>
            <a:ext cx="105156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PE"/>
            </a:defPPr>
            <a:lvl1pPr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es-PE" dirty="0" smtClean="0"/>
              <a:t>4.2 TRABAJO COLABORATIVO</a:t>
            </a:r>
            <a:endParaRPr lang="es-PE" dirty="0"/>
          </a:p>
        </p:txBody>
      </p:sp>
      <p:pic>
        <p:nvPicPr>
          <p:cNvPr id="2" name="Vídeo sin título ‐ Hecho con Clipcham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07098" y="1502231"/>
            <a:ext cx="8046337" cy="4526065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28" t="49905" r="18358" b="21701"/>
          <a:stretch/>
        </p:blipFill>
        <p:spPr>
          <a:xfrm>
            <a:off x="223481" y="1789614"/>
            <a:ext cx="3425449" cy="1724296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28" t="49333" r="18143" b="23225"/>
          <a:stretch/>
        </p:blipFill>
        <p:spPr>
          <a:xfrm>
            <a:off x="223481" y="3647698"/>
            <a:ext cx="3426636" cy="1655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374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ítulo 3">
            <a:extLst>
              <a:ext uri="{FF2B5EF4-FFF2-40B4-BE49-F238E27FC236}">
                <a16:creationId xmlns:a16="http://schemas.microsoft.com/office/drawing/2014/main" id="{CD1BA00F-600B-B6A9-D0CE-AA8CF4DE9D58}"/>
              </a:ext>
            </a:extLst>
          </p:cNvPr>
          <p:cNvSpPr txBox="1">
            <a:spLocks/>
          </p:cNvSpPr>
          <p:nvPr/>
        </p:nvSpPr>
        <p:spPr>
          <a:xfrm>
            <a:off x="223481" y="181144"/>
            <a:ext cx="105156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PE"/>
            </a:defPPr>
            <a:lvl1pPr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es-PE" dirty="0" smtClean="0"/>
              <a:t>4.3 POSICIONAMIENTO INTERNACIONAL: MI MAPA ESTÁ EN LA NUBE</a:t>
            </a:r>
            <a:endParaRPr lang="es-PE" dirty="0"/>
          </a:p>
        </p:txBody>
      </p:sp>
      <p:pic>
        <p:nvPicPr>
          <p:cNvPr id="2" name="Imagen 1" descr="Recorte de pantalla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815" y="916790"/>
            <a:ext cx="3004773" cy="958971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9FF548EA-59D1-3C2D-3E9D-05B26B02C27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38" t="6148" r="94423" b="32936"/>
          <a:stretch/>
        </p:blipFill>
        <p:spPr>
          <a:xfrm>
            <a:off x="287066" y="1201784"/>
            <a:ext cx="784088" cy="5224883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326255" y="5447211"/>
            <a:ext cx="692332" cy="757646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6" name="Rectángulo 5"/>
          <p:cNvSpPr/>
          <p:nvPr/>
        </p:nvSpPr>
        <p:spPr>
          <a:xfrm>
            <a:off x="1210174" y="1605573"/>
            <a:ext cx="2029414" cy="270188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pic>
        <p:nvPicPr>
          <p:cNvPr id="5" name="video929470914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378608" y="1305127"/>
            <a:ext cx="8156506" cy="4585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541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3">
            <a:extLst>
              <a:ext uri="{FF2B5EF4-FFF2-40B4-BE49-F238E27FC236}">
                <a16:creationId xmlns:a16="http://schemas.microsoft.com/office/drawing/2014/main" id="{E1105ABD-F8E7-506C-E8DD-D0958E82DD4D}"/>
              </a:ext>
            </a:extLst>
          </p:cNvPr>
          <p:cNvSpPr txBox="1">
            <a:spLocks/>
          </p:cNvSpPr>
          <p:nvPr/>
        </p:nvSpPr>
        <p:spPr>
          <a:xfrm>
            <a:off x="756739" y="2977326"/>
            <a:ext cx="5698984" cy="90334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s-PE" sz="3200" b="1" dirty="0" smtClean="0"/>
              <a:t>5. BENEFICIOS</a:t>
            </a:r>
            <a:endParaRPr lang="es-PE" sz="3200" b="1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3212" y="2244635"/>
            <a:ext cx="2689200" cy="268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542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ítulo 3">
            <a:extLst>
              <a:ext uri="{FF2B5EF4-FFF2-40B4-BE49-F238E27FC236}">
                <a16:creationId xmlns:a16="http://schemas.microsoft.com/office/drawing/2014/main" id="{CD1BA00F-600B-B6A9-D0CE-AA8CF4DE9D58}"/>
              </a:ext>
            </a:extLst>
          </p:cNvPr>
          <p:cNvSpPr txBox="1">
            <a:spLocks/>
          </p:cNvSpPr>
          <p:nvPr/>
        </p:nvSpPr>
        <p:spPr>
          <a:xfrm>
            <a:off x="223481" y="181144"/>
            <a:ext cx="105156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PE"/>
            </a:defPPr>
            <a:lvl1pPr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es-PE" dirty="0" smtClean="0"/>
              <a:t>5.1 BENEFICIOS</a:t>
            </a:r>
            <a:endParaRPr lang="es-PE" dirty="0"/>
          </a:p>
        </p:txBody>
      </p:sp>
      <p:sp>
        <p:nvSpPr>
          <p:cNvPr id="2" name="Rectángulo 1"/>
          <p:cNvSpPr/>
          <p:nvPr/>
        </p:nvSpPr>
        <p:spPr>
          <a:xfrm>
            <a:off x="679268" y="1614845"/>
            <a:ext cx="1073766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PE" sz="2000" b="1" dirty="0" smtClean="0"/>
              <a:t>1</a:t>
            </a:r>
            <a:r>
              <a:rPr lang="es-PE" sz="2000" b="1" dirty="0"/>
              <a:t>. </a:t>
            </a:r>
            <a:r>
              <a:rPr lang="es-PE" sz="2000" b="1" dirty="0" smtClean="0"/>
              <a:t>Acceso </a:t>
            </a:r>
            <a:r>
              <a:rPr lang="es-PE" sz="2000" b="1" dirty="0"/>
              <a:t>Remoto</a:t>
            </a:r>
            <a:r>
              <a:rPr lang="es-PE" sz="2000" b="1" dirty="0" smtClean="0"/>
              <a:t>: </a:t>
            </a:r>
            <a:r>
              <a:rPr lang="es-PE" sz="2000" dirty="0"/>
              <a:t>Almacenar tus mapas conceptuales en servidores te permite acceder a ellos desde cualquier lugar con conexión a Internet. </a:t>
            </a:r>
          </a:p>
          <a:p>
            <a:pPr algn="just"/>
            <a:endParaRPr lang="es-PE" sz="2000" dirty="0"/>
          </a:p>
          <a:p>
            <a:pPr algn="just"/>
            <a:r>
              <a:rPr lang="es-PE" sz="2000" b="1" dirty="0"/>
              <a:t>2. </a:t>
            </a:r>
            <a:r>
              <a:rPr lang="es-PE" sz="2000" b="1" dirty="0" smtClean="0"/>
              <a:t>Colaboración </a:t>
            </a:r>
            <a:r>
              <a:rPr lang="es-PE" sz="2000" b="1" dirty="0"/>
              <a:t>en </a:t>
            </a:r>
            <a:r>
              <a:rPr lang="es-PE" sz="2000" b="1" dirty="0" smtClean="0"/>
              <a:t>Tiempo: </a:t>
            </a:r>
            <a:r>
              <a:rPr lang="es-PE" sz="2000" dirty="0" smtClean="0"/>
              <a:t>Facilita </a:t>
            </a:r>
            <a:r>
              <a:rPr lang="es-PE" sz="2000" dirty="0"/>
              <a:t>la colaboración en tiempo real con otros </a:t>
            </a:r>
            <a:r>
              <a:rPr lang="es-PE" sz="2000" dirty="0" smtClean="0"/>
              <a:t>usuarios, haciendo que varios usuarios </a:t>
            </a:r>
            <a:r>
              <a:rPr lang="es-PE" sz="2000" dirty="0"/>
              <a:t>pueden trabajar simultáneamente en el mismo mapa </a:t>
            </a:r>
            <a:r>
              <a:rPr lang="es-PE" sz="2000" dirty="0" smtClean="0"/>
              <a:t>conceptual.</a:t>
            </a:r>
            <a:endParaRPr lang="es-PE" sz="2000" dirty="0"/>
          </a:p>
          <a:p>
            <a:pPr algn="just"/>
            <a:endParaRPr lang="es-PE" sz="2000" dirty="0"/>
          </a:p>
          <a:p>
            <a:pPr algn="just"/>
            <a:r>
              <a:rPr lang="es-PE" sz="2000" b="1" dirty="0"/>
              <a:t>3. </a:t>
            </a:r>
            <a:r>
              <a:rPr lang="es-PE" sz="2000" b="1" dirty="0" smtClean="0"/>
              <a:t>Compartir </a:t>
            </a:r>
            <a:r>
              <a:rPr lang="es-PE" sz="2000" b="1" dirty="0"/>
              <a:t>y Distribuir Fácilmente</a:t>
            </a:r>
            <a:r>
              <a:rPr lang="es-PE" sz="2000" b="1" dirty="0" smtClean="0"/>
              <a:t>: </a:t>
            </a:r>
            <a:r>
              <a:rPr lang="es-PE" sz="2000" dirty="0"/>
              <a:t>Al almacenar tus mapas conceptuales en un servidor, puedes compartir fácilmente enlaces o permisos de acceso con otras personas</a:t>
            </a:r>
            <a:r>
              <a:rPr lang="es-PE" sz="2000" dirty="0" smtClean="0"/>
              <a:t>.</a:t>
            </a:r>
          </a:p>
          <a:p>
            <a:pPr algn="just"/>
            <a:endParaRPr lang="es-PE" sz="2000" dirty="0"/>
          </a:p>
          <a:p>
            <a:pPr algn="just"/>
            <a:r>
              <a:rPr lang="es-PE" sz="2000" b="1" dirty="0"/>
              <a:t>4. </a:t>
            </a:r>
            <a:r>
              <a:rPr lang="es-PE" sz="2000" b="1" dirty="0" err="1" smtClean="0"/>
              <a:t>Backup</a:t>
            </a:r>
            <a:r>
              <a:rPr lang="es-PE" sz="2000" b="1" dirty="0" smtClean="0"/>
              <a:t> </a:t>
            </a:r>
            <a:r>
              <a:rPr lang="es-PE" sz="2000" b="1" dirty="0"/>
              <a:t>y Recuperación Automática</a:t>
            </a:r>
            <a:r>
              <a:rPr lang="es-PE" sz="2000" b="1" dirty="0" smtClean="0"/>
              <a:t>: </a:t>
            </a:r>
            <a:r>
              <a:rPr lang="es-PE" sz="2000" dirty="0"/>
              <a:t>Los servidores públicos suelen ofrecer funciones de respaldo </a:t>
            </a:r>
            <a:r>
              <a:rPr lang="es-PE" sz="2000" dirty="0" smtClean="0"/>
              <a:t>automático, esto significa que tus mapas conceptuales están respaldados en caso de pérdida de datos locales.</a:t>
            </a:r>
            <a:endParaRPr lang="es-PE" sz="2000" dirty="0"/>
          </a:p>
        </p:txBody>
      </p:sp>
    </p:spTree>
    <p:extLst>
      <p:ext uri="{BB962C8B-B14F-4D97-AF65-F5344CB8AC3E}">
        <p14:creationId xmlns:p14="http://schemas.microsoft.com/office/powerpoint/2010/main" val="739243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ítulo 3">
            <a:extLst>
              <a:ext uri="{FF2B5EF4-FFF2-40B4-BE49-F238E27FC236}">
                <a16:creationId xmlns:a16="http://schemas.microsoft.com/office/drawing/2014/main" id="{CD1BA00F-600B-B6A9-D0CE-AA8CF4DE9D58}"/>
              </a:ext>
            </a:extLst>
          </p:cNvPr>
          <p:cNvSpPr txBox="1">
            <a:spLocks/>
          </p:cNvSpPr>
          <p:nvPr/>
        </p:nvSpPr>
        <p:spPr>
          <a:xfrm>
            <a:off x="223481" y="181144"/>
            <a:ext cx="105156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PE"/>
            </a:defPPr>
            <a:lvl1pPr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es-PE" dirty="0" smtClean="0"/>
              <a:t>5.2 BENEFICIOS</a:t>
            </a:r>
            <a:endParaRPr lang="es-PE" dirty="0"/>
          </a:p>
        </p:txBody>
      </p:sp>
      <p:sp>
        <p:nvSpPr>
          <p:cNvPr id="2" name="Rectángulo 1"/>
          <p:cNvSpPr/>
          <p:nvPr/>
        </p:nvSpPr>
        <p:spPr>
          <a:xfrm>
            <a:off x="613955" y="1471154"/>
            <a:ext cx="10737668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PE" sz="2000" b="1" dirty="0" smtClean="0"/>
              <a:t>5</a:t>
            </a:r>
            <a:r>
              <a:rPr lang="es-PE" sz="2000" b="1" dirty="0"/>
              <a:t>. </a:t>
            </a:r>
            <a:r>
              <a:rPr lang="es-PE" sz="2000" b="1" dirty="0" smtClean="0"/>
              <a:t>Seguridad </a:t>
            </a:r>
            <a:r>
              <a:rPr lang="es-PE" sz="2000" b="1" dirty="0"/>
              <a:t>de Datos</a:t>
            </a:r>
            <a:r>
              <a:rPr lang="es-PE" sz="2000" b="1" dirty="0" smtClean="0"/>
              <a:t>: </a:t>
            </a:r>
            <a:r>
              <a:rPr lang="es-PE" sz="2000" dirty="0" smtClean="0"/>
              <a:t>Implementan medidas </a:t>
            </a:r>
            <a:r>
              <a:rPr lang="es-PE" sz="2000" dirty="0"/>
              <a:t>de seguridad para proteger la privacidad de los datos almacenados. </a:t>
            </a:r>
            <a:endParaRPr lang="es-PE" sz="2000" dirty="0" smtClean="0"/>
          </a:p>
          <a:p>
            <a:pPr algn="just"/>
            <a:endParaRPr lang="es-PE" sz="2000" dirty="0"/>
          </a:p>
          <a:p>
            <a:pPr algn="just"/>
            <a:r>
              <a:rPr lang="es-PE" sz="2000" b="1" dirty="0"/>
              <a:t>6. </a:t>
            </a:r>
            <a:r>
              <a:rPr lang="es-PE" sz="2000" b="1" dirty="0" smtClean="0"/>
              <a:t>Escalabilidad: </a:t>
            </a:r>
            <a:r>
              <a:rPr lang="es-PE" sz="2000" dirty="0" smtClean="0"/>
              <a:t>Permiten </a:t>
            </a:r>
            <a:r>
              <a:rPr lang="es-PE" sz="2000" dirty="0"/>
              <a:t>manejar grandes conjuntos de datos y proyectos extensos sin preocuparte por limitaciones de almacenamiento local.</a:t>
            </a:r>
          </a:p>
          <a:p>
            <a:pPr algn="just"/>
            <a:endParaRPr lang="es-PE" sz="2000" dirty="0"/>
          </a:p>
          <a:p>
            <a:pPr algn="just"/>
            <a:r>
              <a:rPr lang="es-PE" sz="2000" b="1" dirty="0"/>
              <a:t>7. </a:t>
            </a:r>
            <a:r>
              <a:rPr lang="es-PE" sz="2000" b="1" dirty="0" smtClean="0"/>
              <a:t>Actualizaciones Sincronizadas: </a:t>
            </a:r>
            <a:r>
              <a:rPr lang="es-PE" sz="2000" dirty="0" smtClean="0"/>
              <a:t>Los </a:t>
            </a:r>
            <a:r>
              <a:rPr lang="es-PE" sz="2000" dirty="0"/>
              <a:t>cambios realizados en un mapa conceptual se sincronizan automáticamente en el </a:t>
            </a:r>
            <a:r>
              <a:rPr lang="es-PE" sz="2000" dirty="0" smtClean="0"/>
              <a:t>servidor, haciendo que los </a:t>
            </a:r>
            <a:r>
              <a:rPr lang="es-PE" sz="2000" dirty="0"/>
              <a:t>colaboradores tengan acceso a la versión más reciente del </a:t>
            </a:r>
            <a:r>
              <a:rPr lang="es-PE" sz="2000" dirty="0" smtClean="0"/>
              <a:t>mapa.</a:t>
            </a:r>
            <a:endParaRPr lang="es-PE" sz="2000" dirty="0"/>
          </a:p>
          <a:p>
            <a:pPr algn="just"/>
            <a:endParaRPr lang="es-PE" sz="2000" dirty="0"/>
          </a:p>
          <a:p>
            <a:pPr algn="just"/>
            <a:r>
              <a:rPr lang="es-PE" sz="2000" b="1" dirty="0"/>
              <a:t>8. </a:t>
            </a:r>
            <a:r>
              <a:rPr lang="es-PE" sz="2000" b="1" dirty="0" smtClean="0"/>
              <a:t>Integración </a:t>
            </a:r>
            <a:r>
              <a:rPr lang="es-PE" sz="2000" b="1" dirty="0"/>
              <a:t>con Plataformas </a:t>
            </a:r>
            <a:r>
              <a:rPr lang="es-PE" sz="2000" b="1" dirty="0" smtClean="0"/>
              <a:t>Educativas: </a:t>
            </a:r>
            <a:r>
              <a:rPr lang="es-PE" sz="2000" dirty="0" smtClean="0"/>
              <a:t>Algunos </a:t>
            </a:r>
            <a:r>
              <a:rPr lang="es-PE" sz="2000" dirty="0"/>
              <a:t>servidores pueden integrarse con plataformas educativas, facilitando la incorporación de mapas conceptuales en entornos educativos y procesos de aprendizaje en línea</a:t>
            </a:r>
            <a:r>
              <a:rPr lang="es-PE" sz="2000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84505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uadroTexto 10">
            <a:extLst>
              <a:ext uri="{FF2B5EF4-FFF2-40B4-BE49-F238E27FC236}">
                <a16:creationId xmlns:a16="http://schemas.microsoft.com/office/drawing/2014/main" id="{7F35A52A-8B19-6C73-C419-8EB3816321FA}"/>
              </a:ext>
            </a:extLst>
          </p:cNvPr>
          <p:cNvSpPr txBox="1"/>
          <p:nvPr/>
        </p:nvSpPr>
        <p:spPr>
          <a:xfrm>
            <a:off x="1453101" y="2757149"/>
            <a:ext cx="9285797" cy="13181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457200">
              <a:lnSpc>
                <a:spcPct val="150000"/>
              </a:lnSpc>
              <a:defRPr/>
            </a:pPr>
            <a:r>
              <a:rPr lang="es-PE" sz="2800" b="1" dirty="0">
                <a:solidFill>
                  <a:schemeClr val="bg1"/>
                </a:solidFill>
              </a:rPr>
              <a:t>“</a:t>
            </a:r>
            <a:r>
              <a:rPr lang="es-MX" sz="2800" b="1" dirty="0">
                <a:solidFill>
                  <a:prstClr val="white"/>
                </a:solidFill>
              </a:rPr>
              <a:t>Uso de Mapas Conceptuales para CONEIMERA UNTELS 2024</a:t>
            </a:r>
          </a:p>
          <a:p>
            <a:pPr lvl="0" algn="ctr" defTabSz="457200">
              <a:lnSpc>
                <a:spcPct val="150000"/>
              </a:lnSpc>
              <a:defRPr/>
            </a:pPr>
            <a:r>
              <a:rPr lang="es-MX" sz="2800" b="1" dirty="0">
                <a:solidFill>
                  <a:prstClr val="white"/>
                </a:solidFill>
              </a:rPr>
              <a:t>Parte 2 : Uso </a:t>
            </a:r>
            <a:r>
              <a:rPr lang="es-MX" sz="2800" b="1" dirty="0" err="1">
                <a:solidFill>
                  <a:prstClr val="white"/>
                </a:solidFill>
              </a:rPr>
              <a:t>CmapTools</a:t>
            </a:r>
            <a:r>
              <a:rPr lang="es-MX" sz="2800" b="1" dirty="0">
                <a:solidFill>
                  <a:prstClr val="white"/>
                </a:solidFill>
              </a:rPr>
              <a:t>® en </a:t>
            </a:r>
            <a:r>
              <a:rPr lang="es-MX" sz="2800" b="1" dirty="0" err="1">
                <a:solidFill>
                  <a:prstClr val="white"/>
                </a:solidFill>
              </a:rPr>
              <a:t>CmapServer</a:t>
            </a:r>
            <a:r>
              <a:rPr lang="es-MX" sz="2800" b="1" dirty="0">
                <a:solidFill>
                  <a:prstClr val="white"/>
                </a:solidFill>
              </a:rPr>
              <a:t> UNTELS</a:t>
            </a:r>
            <a:r>
              <a:rPr lang="es-PE" sz="2800" b="1" dirty="0">
                <a:solidFill>
                  <a:prstClr val="white"/>
                </a:solidFill>
              </a:rPr>
              <a:t>”</a:t>
            </a:r>
            <a:endParaRPr lang="es-PE" sz="2800" b="1" dirty="0">
              <a:solidFill>
                <a:schemeClr val="bg1"/>
              </a:solidFill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1CFC69BC-1E45-DEA2-A156-50A742249FA8}"/>
              </a:ext>
            </a:extLst>
          </p:cNvPr>
          <p:cNvSpPr txBox="1"/>
          <p:nvPr/>
        </p:nvSpPr>
        <p:spPr>
          <a:xfrm>
            <a:off x="7915934" y="4882539"/>
            <a:ext cx="4027538" cy="837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PE" sz="3600" b="1" i="1" dirty="0">
                <a:solidFill>
                  <a:schemeClr val="bg1"/>
                </a:solidFill>
              </a:rPr>
              <a:t>Muchas Gracias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56FCC8A6-38D4-02B1-F965-DFA1E6D164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79" b="97207" l="5167" r="96167">
                        <a14:foregroundMark x1="28000" y1="12570" x2="9333" y2="38966"/>
                        <a14:foregroundMark x1="24833" y1="27514" x2="21500" y2="63408"/>
                        <a14:foregroundMark x1="40167" y1="13827" x2="20667" y2="41760"/>
                        <a14:foregroundMark x1="39333" y1="29469" x2="43500" y2="67598"/>
                        <a14:foregroundMark x1="67667" y1="18017" x2="56333" y2="65782"/>
                        <a14:foregroundMark x1="56333" y1="65782" x2="54833" y2="66899"/>
                        <a14:foregroundMark x1="83167" y1="47905" x2="71833" y2="72346"/>
                        <a14:foregroundMark x1="45833" y1="68855" x2="46667" y2="89246"/>
                        <a14:foregroundMark x1="58833" y1="42458" x2="52333" y2="64804"/>
                        <a14:foregroundMark x1="46667" y1="73603" x2="58000" y2="92039"/>
                        <a14:foregroundMark x1="36167" y1="66201" x2="49833" y2="89246"/>
                        <a14:foregroundMark x1="73500" y1="80447" x2="37667" y2="93436"/>
                        <a14:foregroundMark x1="9333" y1="49860" x2="28000" y2="85754"/>
                        <a14:foregroundMark x1="28000" y1="85754" x2="33667" y2="88547"/>
                        <a14:foregroundMark x1="5333" y1="79749" x2="19833" y2="88547"/>
                        <a14:foregroundMark x1="79833" y1="90642" x2="54000" y2="97486"/>
                        <a14:foregroundMark x1="42667" y1="50559" x2="45000" y2="79050"/>
                        <a14:foregroundMark x1="32833" y1="51955" x2="36167" y2="62849"/>
                        <a14:foregroundMark x1="50667" y1="75698" x2="61333" y2="65503"/>
                        <a14:foregroundMark x1="61333" y1="51257" x2="43500" y2="51257"/>
                        <a14:foregroundMark x1="67667" y1="59358" x2="67667" y2="59358"/>
                        <a14:foregroundMark x1="63667" y1="65503" x2="53167" y2="75698"/>
                        <a14:foregroundMark x1="60500" y1="64804" x2="71000" y2="36313"/>
                        <a14:foregroundMark x1="66167" y1="43156" x2="60500" y2="65503"/>
                        <a14:foregroundMark x1="76667" y1="24721" x2="83167" y2="42458"/>
                        <a14:foregroundMark x1="87167" y1="51955" x2="75000" y2="79050"/>
                        <a14:foregroundMark x1="92833" y1="80447" x2="96167" y2="79749"/>
                        <a14:foregroundMark x1="43500" y1="13268" x2="21500" y2="45112"/>
                        <a14:foregroundMark x1="51500" y1="22067" x2="40167" y2="48464"/>
                        <a14:foregroundMark x1="51500" y1="40363" x2="44167" y2="47207"/>
                        <a14:foregroundMark x1="33667" y1="18017" x2="15833" y2="60056"/>
                        <a14:foregroundMark x1="15833" y1="60056" x2="15833" y2="60056"/>
                        <a14:foregroundMark x1="24833" y1="15922" x2="72333" y2="23184"/>
                        <a14:foregroundMark x1="72333" y1="23184" x2="73500" y2="26816"/>
                        <a14:foregroundMark x1="67000" y1="25419" x2="47500" y2="5726"/>
                        <a14:foregroundMark x1="41833" y1="5028" x2="44167" y2="17318"/>
                        <a14:foregroundMark x1="30500" y1="27514" x2="14167" y2="61453"/>
                        <a14:foregroundMark x1="15833" y1="28771" x2="19833" y2="54609"/>
                        <a14:foregroundMark x1="52333" y1="57402" x2="47500" y2="75000"/>
                        <a14:foregroundMark x1="35333" y1="38966" x2="29667" y2="57402"/>
                        <a14:foregroundMark x1="25667" y1="43156" x2="25667" y2="56704"/>
                        <a14:foregroundMark x1="53167" y1="75000" x2="45833" y2="81145"/>
                        <a14:foregroundMark x1="37000" y1="81145" x2="54833" y2="92039"/>
                        <a14:foregroundMark x1="71833" y1="30866" x2="71833" y2="30866"/>
                        <a14:foregroundMark x1="42667" y1="17318" x2="46667" y2="14525"/>
                        <a14:foregroundMark x1="58000" y1="11872" x2="75000" y2="19972"/>
                        <a14:foregroundMark x1="69333" y1="11872" x2="45833" y2="20670"/>
                        <a14:foregroundMark x1="42667" y1="16620" x2="50667" y2="20670"/>
                        <a14:foregroundMark x1="46667" y1="12570" x2="46667" y2="18017"/>
                        <a14:foregroundMark x1="80667" y1="66201" x2="67000" y2="75698"/>
                        <a14:foregroundMark x1="75833" y1="61453" x2="54833" y2="77095"/>
                        <a14:foregroundMark x1="71000" y1="51955" x2="67667" y2="67598"/>
                        <a14:foregroundMark x1="70167" y1="66899" x2="54833" y2="82542"/>
                        <a14:foregroundMark x1="35333" y1="73603" x2="41833" y2="80447"/>
                        <a14:foregroundMark x1="24000" y1="77095" x2="33667" y2="79050"/>
                        <a14:foregroundMark x1="32833" y1="86592" x2="41833" y2="90642"/>
                        <a14:foregroundMark x1="68500" y1="87291" x2="58833" y2="87989"/>
                        <a14:foregroundMark x1="49167" y1="3631" x2="50667" y2="3631"/>
                        <a14:foregroundMark x1="45667" y1="697" x2="45667" y2="279"/>
                        <a14:backgroundMark x1="45667" y1="1117" x2="45167" y2="1676"/>
                        <a14:backgroundMark x1="42000" y1="419" x2="41167" y2="1117"/>
                        <a14:backgroundMark x1="45667" y1="698" x2="47333" y2="140"/>
                        <a14:backgroundMark x1="53000" y1="419" x2="53167" y2="1257"/>
                        <a14:backgroundMark x1="49167" y1="978" x2="48833" y2="153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8050" y="396265"/>
            <a:ext cx="1810885" cy="2160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955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3">
            <a:extLst>
              <a:ext uri="{FF2B5EF4-FFF2-40B4-BE49-F238E27FC236}">
                <a16:creationId xmlns:a16="http://schemas.microsoft.com/office/drawing/2014/main" id="{E1105ABD-F8E7-506C-E8DD-D0958E82DD4D}"/>
              </a:ext>
            </a:extLst>
          </p:cNvPr>
          <p:cNvSpPr txBox="1">
            <a:spLocks/>
          </p:cNvSpPr>
          <p:nvPr/>
        </p:nvSpPr>
        <p:spPr>
          <a:xfrm>
            <a:off x="756739" y="2977326"/>
            <a:ext cx="5698984" cy="90334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s-PE" sz="3200" b="1" dirty="0"/>
              <a:t>1. REPASO DEL CMAPTOOLS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6092" y="2192383"/>
            <a:ext cx="2689200" cy="268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381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ítulo 3">
            <a:extLst>
              <a:ext uri="{FF2B5EF4-FFF2-40B4-BE49-F238E27FC236}">
                <a16:creationId xmlns:a16="http://schemas.microsoft.com/office/drawing/2014/main" id="{CD1BA00F-600B-B6A9-D0CE-AA8CF4DE9D58}"/>
              </a:ext>
            </a:extLst>
          </p:cNvPr>
          <p:cNvSpPr txBox="1">
            <a:spLocks/>
          </p:cNvSpPr>
          <p:nvPr/>
        </p:nvSpPr>
        <p:spPr>
          <a:xfrm>
            <a:off x="223481" y="181144"/>
            <a:ext cx="808449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PE"/>
            </a:defPPr>
            <a:lvl1pPr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es-PE" dirty="0"/>
              <a:t>1.1 REPASO DE LA PARTE 1</a:t>
            </a:r>
          </a:p>
        </p:txBody>
      </p:sp>
      <p:pic>
        <p:nvPicPr>
          <p:cNvPr id="4" name="Vídeo sin título ‐ Hecho con Clipcham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08144" y="1036102"/>
            <a:ext cx="9260154" cy="5208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730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3">
            <a:extLst>
              <a:ext uri="{FF2B5EF4-FFF2-40B4-BE49-F238E27FC236}">
                <a16:creationId xmlns:a16="http://schemas.microsoft.com/office/drawing/2014/main" id="{E1105ABD-F8E7-506C-E8DD-D0958E82DD4D}"/>
              </a:ext>
            </a:extLst>
          </p:cNvPr>
          <p:cNvSpPr txBox="1">
            <a:spLocks/>
          </p:cNvSpPr>
          <p:nvPr/>
        </p:nvSpPr>
        <p:spPr>
          <a:xfrm>
            <a:off x="756739" y="2977326"/>
            <a:ext cx="5698984" cy="90334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s-PE" sz="3200" b="1" dirty="0"/>
              <a:t>2. INGRESAR AL CMAPSERVER</a:t>
            </a:r>
          </a:p>
        </p:txBody>
      </p:sp>
      <p:pic>
        <p:nvPicPr>
          <p:cNvPr id="3" name="Picture 2" descr="Entrar - Iconos gratis de flecha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9211" y="2201965"/>
            <a:ext cx="2689199" cy="268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3598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9FF548EA-59D1-3C2D-3E9D-05B26B02C27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38" t="6148" r="94423" b="32936"/>
          <a:stretch/>
        </p:blipFill>
        <p:spPr>
          <a:xfrm>
            <a:off x="365444" y="1071154"/>
            <a:ext cx="784088" cy="5224883"/>
          </a:xfrm>
          <a:prstGeom prst="rect">
            <a:avLst/>
          </a:prstGeom>
        </p:spPr>
      </p:pic>
      <p:sp>
        <p:nvSpPr>
          <p:cNvPr id="10" name="Rectángulo 9"/>
          <p:cNvSpPr/>
          <p:nvPr/>
        </p:nvSpPr>
        <p:spPr>
          <a:xfrm>
            <a:off x="365444" y="2757839"/>
            <a:ext cx="784088" cy="875210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1" name="Título 3">
            <a:extLst>
              <a:ext uri="{FF2B5EF4-FFF2-40B4-BE49-F238E27FC236}">
                <a16:creationId xmlns:a16="http://schemas.microsoft.com/office/drawing/2014/main" id="{CD1BA00F-600B-B6A9-D0CE-AA8CF4DE9D58}"/>
              </a:ext>
            </a:extLst>
          </p:cNvPr>
          <p:cNvSpPr txBox="1">
            <a:spLocks/>
          </p:cNvSpPr>
          <p:nvPr/>
        </p:nvSpPr>
        <p:spPr>
          <a:xfrm>
            <a:off x="223481" y="181144"/>
            <a:ext cx="502433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PE"/>
            </a:defPPr>
            <a:lvl1pPr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es-PE" dirty="0"/>
              <a:t>2.1 INGRESO AL SERVER</a:t>
            </a:r>
          </a:p>
        </p:txBody>
      </p:sp>
      <p:pic>
        <p:nvPicPr>
          <p:cNvPr id="2" name="video729470914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11233" y="1071154"/>
            <a:ext cx="9313818" cy="5236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048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3">
            <a:extLst>
              <a:ext uri="{FF2B5EF4-FFF2-40B4-BE49-F238E27FC236}">
                <a16:creationId xmlns:a16="http://schemas.microsoft.com/office/drawing/2014/main" id="{E1105ABD-F8E7-506C-E8DD-D0958E82DD4D}"/>
              </a:ext>
            </a:extLst>
          </p:cNvPr>
          <p:cNvSpPr txBox="1">
            <a:spLocks/>
          </p:cNvSpPr>
          <p:nvPr/>
        </p:nvSpPr>
        <p:spPr>
          <a:xfrm>
            <a:off x="756739" y="2977326"/>
            <a:ext cx="5698984" cy="90334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s-PE" sz="3200" b="1" dirty="0" smtClean="0"/>
              <a:t>3. COMO TRABAJAR EN EL CMAPSERVER</a:t>
            </a:r>
            <a:endParaRPr lang="es-PE" sz="3200" b="1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0147" y="2270761"/>
            <a:ext cx="2689200" cy="268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069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ítulo 3">
            <a:extLst>
              <a:ext uri="{FF2B5EF4-FFF2-40B4-BE49-F238E27FC236}">
                <a16:creationId xmlns:a16="http://schemas.microsoft.com/office/drawing/2014/main" id="{CD1BA00F-600B-B6A9-D0CE-AA8CF4DE9D58}"/>
              </a:ext>
            </a:extLst>
          </p:cNvPr>
          <p:cNvSpPr txBox="1">
            <a:spLocks/>
          </p:cNvSpPr>
          <p:nvPr/>
        </p:nvSpPr>
        <p:spPr>
          <a:xfrm>
            <a:off x="223481" y="181144"/>
            <a:ext cx="105156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PE"/>
            </a:defPPr>
            <a:lvl1pPr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es-PE" dirty="0" smtClean="0"/>
              <a:t>3.1 COMO TRABAJAR EN CMAPSERVER</a:t>
            </a:r>
            <a:endParaRPr lang="es-PE" dirty="0"/>
          </a:p>
        </p:txBody>
      </p:sp>
      <p:pic>
        <p:nvPicPr>
          <p:cNvPr id="3" name="video829470914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6441" y="1014444"/>
            <a:ext cx="9692640" cy="5449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56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3">
            <a:extLst>
              <a:ext uri="{FF2B5EF4-FFF2-40B4-BE49-F238E27FC236}">
                <a16:creationId xmlns:a16="http://schemas.microsoft.com/office/drawing/2014/main" id="{E1105ABD-F8E7-506C-E8DD-D0958E82DD4D}"/>
              </a:ext>
            </a:extLst>
          </p:cNvPr>
          <p:cNvSpPr txBox="1">
            <a:spLocks/>
          </p:cNvSpPr>
          <p:nvPr/>
        </p:nvSpPr>
        <p:spPr>
          <a:xfrm>
            <a:off x="952682" y="2201965"/>
            <a:ext cx="5698984" cy="90334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s-PE" sz="3200" b="1" dirty="0" smtClean="0"/>
              <a:t>4. FUNCIONES ADICIONALES QUE SE PUEDEN HACER EN EL CMAPSERVER Y NO EN EL CMAPTOOLS</a:t>
            </a:r>
            <a:endParaRPr lang="es-PE" sz="3200" b="1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2217" y="2466703"/>
            <a:ext cx="2689200" cy="268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729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ítulo 3">
            <a:extLst>
              <a:ext uri="{FF2B5EF4-FFF2-40B4-BE49-F238E27FC236}">
                <a16:creationId xmlns:a16="http://schemas.microsoft.com/office/drawing/2014/main" id="{CD1BA00F-600B-B6A9-D0CE-AA8CF4DE9D58}"/>
              </a:ext>
            </a:extLst>
          </p:cNvPr>
          <p:cNvSpPr txBox="1">
            <a:spLocks/>
          </p:cNvSpPr>
          <p:nvPr/>
        </p:nvSpPr>
        <p:spPr>
          <a:xfrm>
            <a:off x="223481" y="181144"/>
            <a:ext cx="105156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PE"/>
            </a:defPPr>
            <a:lvl1pPr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es-PE" dirty="0" smtClean="0"/>
              <a:t>4.1 </a:t>
            </a:r>
            <a:r>
              <a:rPr lang="es-PE" dirty="0"/>
              <a:t>CONVERTIR A PÁGINA WEB </a:t>
            </a:r>
          </a:p>
        </p:txBody>
      </p:sp>
      <p:pic>
        <p:nvPicPr>
          <p:cNvPr id="2" name="Imagen 1" descr="Recorte de pantalla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21"/>
          <a:stretch/>
        </p:blipFill>
        <p:spPr>
          <a:xfrm>
            <a:off x="223481" y="6208296"/>
            <a:ext cx="11887200" cy="209060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223481" y="6208296"/>
            <a:ext cx="1055771" cy="209060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pic>
        <p:nvPicPr>
          <p:cNvPr id="4" name="Imagen 3" descr="Recorte de pantalla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379" y="1395525"/>
            <a:ext cx="3055937" cy="2551656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657658" y="3018303"/>
            <a:ext cx="1243187" cy="175704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pic>
        <p:nvPicPr>
          <p:cNvPr id="7" name="video682824770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713595" y="1395525"/>
            <a:ext cx="8221540" cy="462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291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4370</TotalTime>
  <Words>1127</Words>
  <Application>Microsoft Office PowerPoint</Application>
  <PresentationFormat>Panorámica</PresentationFormat>
  <Paragraphs>92</Paragraphs>
  <Slides>15</Slides>
  <Notes>6</Notes>
  <HiddenSlides>0</HiddenSlides>
  <MMClips>6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15</vt:i4>
      </vt:variant>
    </vt:vector>
  </HeadingPairs>
  <TitlesOfParts>
    <vt:vector size="22" baseType="lpstr">
      <vt:lpstr>Arial</vt:lpstr>
      <vt:lpstr>Calibri</vt:lpstr>
      <vt:lpstr>Calibri Light</vt:lpstr>
      <vt:lpstr>Segoe UI</vt:lpstr>
      <vt:lpstr>Times New Roman</vt:lpstr>
      <vt:lpstr>1_Office Theme</vt:lpstr>
      <vt:lpstr>2_Office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Angie Rojas Alcantara</dc:creator>
  <cp:lastModifiedBy>Usuario de Windows</cp:lastModifiedBy>
  <cp:revision>128</cp:revision>
  <dcterms:created xsi:type="dcterms:W3CDTF">2023-01-27T17:18:31Z</dcterms:created>
  <dcterms:modified xsi:type="dcterms:W3CDTF">2023-12-07T15:48:55Z</dcterms:modified>
</cp:coreProperties>
</file>