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1" r:id="rId2"/>
  </p:sldMasterIdLst>
  <p:notesMasterIdLst>
    <p:notesMasterId r:id="rId25"/>
  </p:notesMasterIdLst>
  <p:sldIdLst>
    <p:sldId id="1261" r:id="rId3"/>
    <p:sldId id="1566" r:id="rId4"/>
    <p:sldId id="1557" r:id="rId5"/>
    <p:sldId id="1581" r:id="rId6"/>
    <p:sldId id="1580" r:id="rId7"/>
    <p:sldId id="1567" r:id="rId8"/>
    <p:sldId id="1561" r:id="rId9"/>
    <p:sldId id="1568" r:id="rId10"/>
    <p:sldId id="1562" r:id="rId11"/>
    <p:sldId id="1563" r:id="rId12"/>
    <p:sldId id="1564" r:id="rId13"/>
    <p:sldId id="1569" r:id="rId14"/>
    <p:sldId id="1570" r:id="rId15"/>
    <p:sldId id="1571" r:id="rId16"/>
    <p:sldId id="1572" r:id="rId17"/>
    <p:sldId id="1573" r:id="rId18"/>
    <p:sldId id="1577" r:id="rId19"/>
    <p:sldId id="1574" r:id="rId20"/>
    <p:sldId id="1576" r:id="rId21"/>
    <p:sldId id="1575" r:id="rId22"/>
    <p:sldId id="1583" r:id="rId23"/>
    <p:sldId id="1560" r:id="rId24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165696"/>
    <a:srgbClr val="195FA8"/>
    <a:srgbClr val="0D5FA8"/>
    <a:srgbClr val="F4DF84"/>
    <a:srgbClr val="053FA2"/>
    <a:srgbClr val="FC9B1A"/>
    <a:srgbClr val="003591"/>
    <a:srgbClr val="003457"/>
    <a:srgbClr val="007E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5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BF9D6-92B8-4DC0-B16C-B86378BF36DD}" type="datetimeFigureOut">
              <a:rPr lang="es-PE" smtClean="0"/>
              <a:t>7/12/2023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516F6-1E84-42A1-926C-7C166E04BC0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68735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78408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17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23732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18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34461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19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88412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20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57629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21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49822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00853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6105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10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45522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11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45266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13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47825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14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51126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15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674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16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4868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993F481-554C-583C-BDE3-019E749638F1}"/>
              </a:ext>
            </a:extLst>
          </p:cNvPr>
          <p:cNvSpPr txBox="1">
            <a:spLocks/>
          </p:cNvSpPr>
          <p:nvPr userDrawn="1"/>
        </p:nvSpPr>
        <p:spPr>
          <a:xfrm>
            <a:off x="983673" y="365125"/>
            <a:ext cx="103701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8B01643-9BA7-1DFD-1CBE-2A1D8663CC46}"/>
              </a:ext>
            </a:extLst>
          </p:cNvPr>
          <p:cNvSpPr/>
          <p:nvPr userDrawn="1"/>
        </p:nvSpPr>
        <p:spPr>
          <a:xfrm>
            <a:off x="-1" y="0"/>
            <a:ext cx="12192001" cy="2147455"/>
          </a:xfrm>
          <a:prstGeom prst="rect">
            <a:avLst/>
          </a:prstGeom>
          <a:solidFill>
            <a:srgbClr val="065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ED1B843-A825-8C30-E666-BB110970B7FD}"/>
              </a:ext>
            </a:extLst>
          </p:cNvPr>
          <p:cNvSpPr/>
          <p:nvPr userDrawn="1"/>
        </p:nvSpPr>
        <p:spPr>
          <a:xfrm>
            <a:off x="-18289" y="0"/>
            <a:ext cx="12210289" cy="2147455"/>
          </a:xfrm>
          <a:prstGeom prst="rect">
            <a:avLst/>
          </a:prstGeom>
          <a:solidFill>
            <a:srgbClr val="16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56519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267A38-EE22-425B-9B88-B59926C45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A804A-8422-4AD8-8A10-E050D425B3CC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7/12/2023</a:t>
            </a:fld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DC5BDD-756A-4ACA-B57E-4E166FCD7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20A000-77AB-4BC2-A6E6-EE7B522AD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3361B1-157A-45E8-905F-6F7E70D18C1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830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354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023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Rectángulo&#10;&#10;Descripción generada automáticamente con confianza media">
            <a:extLst>
              <a:ext uri="{FF2B5EF4-FFF2-40B4-BE49-F238E27FC236}">
                <a16:creationId xmlns:a16="http://schemas.microsoft.com/office/drawing/2014/main" id="{D163E0C7-B91C-46E2-B586-0E5A7C224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4905" b="84145"/>
          <a:stretch/>
        </p:blipFill>
        <p:spPr>
          <a:xfrm>
            <a:off x="0" y="0"/>
            <a:ext cx="12192000" cy="78970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8E60A4B-478A-970B-51C5-477581DA2AA0}"/>
              </a:ext>
            </a:extLst>
          </p:cNvPr>
          <p:cNvSpPr/>
          <p:nvPr userDrawn="1"/>
        </p:nvSpPr>
        <p:spPr>
          <a:xfrm>
            <a:off x="0" y="6622473"/>
            <a:ext cx="12192000" cy="235527"/>
          </a:xfrm>
          <a:prstGeom prst="rect">
            <a:avLst/>
          </a:prstGeom>
          <a:solidFill>
            <a:srgbClr val="F4D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16AD031-7D31-0C6A-272B-FEA96A3CF246}"/>
              </a:ext>
            </a:extLst>
          </p:cNvPr>
          <p:cNvSpPr/>
          <p:nvPr userDrawn="1"/>
        </p:nvSpPr>
        <p:spPr>
          <a:xfrm>
            <a:off x="-18289" y="0"/>
            <a:ext cx="12210289" cy="789709"/>
          </a:xfrm>
          <a:prstGeom prst="rect">
            <a:avLst/>
          </a:prstGeom>
          <a:solidFill>
            <a:srgbClr val="16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324012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CCB343D-A0D1-6A2F-BB56-6E54BCB29351}"/>
              </a:ext>
            </a:extLst>
          </p:cNvPr>
          <p:cNvSpPr/>
          <p:nvPr userDrawn="1"/>
        </p:nvSpPr>
        <p:spPr>
          <a:xfrm>
            <a:off x="-20782" y="6356350"/>
            <a:ext cx="12212782" cy="501651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2D06AC1-174E-2378-2F17-36FA3458DF80}"/>
              </a:ext>
            </a:extLst>
          </p:cNvPr>
          <p:cNvSpPr/>
          <p:nvPr userDrawn="1"/>
        </p:nvSpPr>
        <p:spPr>
          <a:xfrm>
            <a:off x="-20782" y="6356351"/>
            <a:ext cx="12212782" cy="501650"/>
          </a:xfrm>
          <a:prstGeom prst="rect">
            <a:avLst/>
          </a:prstGeom>
          <a:solidFill>
            <a:srgbClr val="F4D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6AC71BC-F866-CD94-2D17-C8C0B6BA0AD6}"/>
              </a:ext>
            </a:extLst>
          </p:cNvPr>
          <p:cNvSpPr/>
          <p:nvPr userDrawn="1"/>
        </p:nvSpPr>
        <p:spPr>
          <a:xfrm>
            <a:off x="-18290" y="0"/>
            <a:ext cx="12210290" cy="6356349"/>
          </a:xfrm>
          <a:prstGeom prst="rect">
            <a:avLst/>
          </a:prstGeom>
          <a:solidFill>
            <a:srgbClr val="16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793172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267A38-EE22-425B-9B88-B59926C45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A804A-8422-4AD8-8A10-E050D425B3CC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7/12/2023</a:t>
            </a:fld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DC5BDD-756A-4ACA-B57E-4E166FCD7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20A000-77AB-4BC2-A6E6-EE7B522AD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3361B1-157A-45E8-905F-6F7E70D18C1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236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993F481-554C-583C-BDE3-019E749638F1}"/>
              </a:ext>
            </a:extLst>
          </p:cNvPr>
          <p:cNvSpPr txBox="1">
            <a:spLocks/>
          </p:cNvSpPr>
          <p:nvPr userDrawn="1"/>
        </p:nvSpPr>
        <p:spPr>
          <a:xfrm>
            <a:off x="983673" y="365125"/>
            <a:ext cx="103701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5F1113E-D100-2073-2CF9-A9FBC1C8D6AB}"/>
              </a:ext>
            </a:extLst>
          </p:cNvPr>
          <p:cNvSpPr/>
          <p:nvPr userDrawn="1"/>
        </p:nvSpPr>
        <p:spPr>
          <a:xfrm rot="16200000">
            <a:off x="-2585132" y="3874414"/>
            <a:ext cx="5286378" cy="116114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D3B62F5-9F1F-B564-5C56-A27C8AE0F59F}"/>
              </a:ext>
            </a:extLst>
          </p:cNvPr>
          <p:cNvSpPr/>
          <p:nvPr userDrawn="1"/>
        </p:nvSpPr>
        <p:spPr>
          <a:xfrm>
            <a:off x="0" y="6622473"/>
            <a:ext cx="12192000" cy="235527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8B01643-9BA7-1DFD-1CBE-2A1D8663CC46}"/>
              </a:ext>
            </a:extLst>
          </p:cNvPr>
          <p:cNvSpPr/>
          <p:nvPr userDrawn="1"/>
        </p:nvSpPr>
        <p:spPr>
          <a:xfrm>
            <a:off x="-1" y="-1"/>
            <a:ext cx="12192001" cy="2147455"/>
          </a:xfrm>
          <a:prstGeom prst="rect">
            <a:avLst/>
          </a:prstGeom>
          <a:solidFill>
            <a:srgbClr val="065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479944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354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F21E018-BD05-E343-36FB-918070FF7855}"/>
              </a:ext>
            </a:extLst>
          </p:cNvPr>
          <p:cNvSpPr/>
          <p:nvPr userDrawn="1"/>
        </p:nvSpPr>
        <p:spPr>
          <a:xfrm>
            <a:off x="0" y="6622473"/>
            <a:ext cx="12192000" cy="235527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716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Rectángulo&#10;&#10;Descripción generada automáticamente con confianza media">
            <a:extLst>
              <a:ext uri="{FF2B5EF4-FFF2-40B4-BE49-F238E27FC236}">
                <a16:creationId xmlns:a16="http://schemas.microsoft.com/office/drawing/2014/main" id="{D163E0C7-B91C-46E2-B586-0E5A7C224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4905" b="84145"/>
          <a:stretch/>
        </p:blipFill>
        <p:spPr>
          <a:xfrm>
            <a:off x="0" y="0"/>
            <a:ext cx="12192000" cy="78970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AE3405E-D280-E9AD-A40B-CC0A10FE02DF}"/>
              </a:ext>
            </a:extLst>
          </p:cNvPr>
          <p:cNvSpPr/>
          <p:nvPr userDrawn="1"/>
        </p:nvSpPr>
        <p:spPr>
          <a:xfrm>
            <a:off x="0" y="6520180"/>
            <a:ext cx="12192000" cy="358139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67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bird&#10;&#10;Description automatically generated">
            <a:extLst>
              <a:ext uri="{FF2B5EF4-FFF2-40B4-BE49-F238E27FC236}">
                <a16:creationId xmlns:a16="http://schemas.microsoft.com/office/drawing/2014/main" id="{1171D7FC-8F0B-1C49-A79D-9ACE11AF7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2" t="1437" r="658" b="1726"/>
          <a:stretch/>
        </p:blipFill>
        <p:spPr>
          <a:xfrm>
            <a:off x="-20782" y="0"/>
            <a:ext cx="12212782" cy="68580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0CCB343D-A0D1-6A2F-BB56-6E54BCB29351}"/>
              </a:ext>
            </a:extLst>
          </p:cNvPr>
          <p:cNvSpPr/>
          <p:nvPr userDrawn="1"/>
        </p:nvSpPr>
        <p:spPr>
          <a:xfrm>
            <a:off x="-20782" y="6356350"/>
            <a:ext cx="12212782" cy="501651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561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200"/>
          <a:stretch/>
        </p:blipFill>
        <p:spPr>
          <a:xfrm>
            <a:off x="5413" y="0"/>
            <a:ext cx="12181173" cy="128928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3673" y="365125"/>
            <a:ext cx="103701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672" y="1825625"/>
            <a:ext cx="1037012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ED08FBB-0D26-660C-8D56-B5C5A8FC9320}"/>
              </a:ext>
            </a:extLst>
          </p:cNvPr>
          <p:cNvSpPr/>
          <p:nvPr userDrawn="1"/>
        </p:nvSpPr>
        <p:spPr>
          <a:xfrm rot="16200000">
            <a:off x="-2585132" y="3874414"/>
            <a:ext cx="5286378" cy="116114"/>
          </a:xfrm>
          <a:prstGeom prst="rect">
            <a:avLst/>
          </a:prstGeom>
          <a:solidFill>
            <a:srgbClr val="F4D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60E4416-D348-68B9-DF36-9929926A1482}"/>
              </a:ext>
            </a:extLst>
          </p:cNvPr>
          <p:cNvSpPr/>
          <p:nvPr userDrawn="1"/>
        </p:nvSpPr>
        <p:spPr>
          <a:xfrm>
            <a:off x="0" y="6622473"/>
            <a:ext cx="12192000" cy="235527"/>
          </a:xfrm>
          <a:prstGeom prst="rect">
            <a:avLst/>
          </a:prstGeom>
          <a:solidFill>
            <a:srgbClr val="F4D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9BAAD66-1A9F-9CDA-C405-4E9B15B61AAF}"/>
              </a:ext>
            </a:extLst>
          </p:cNvPr>
          <p:cNvSpPr/>
          <p:nvPr userDrawn="1"/>
        </p:nvSpPr>
        <p:spPr>
          <a:xfrm>
            <a:off x="-18289" y="0"/>
            <a:ext cx="12210289" cy="1242469"/>
          </a:xfrm>
          <a:prstGeom prst="rect">
            <a:avLst/>
          </a:prstGeom>
          <a:solidFill>
            <a:srgbClr val="16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237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200"/>
          <a:stretch/>
        </p:blipFill>
        <p:spPr>
          <a:xfrm>
            <a:off x="5413" y="0"/>
            <a:ext cx="12181173" cy="128928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3673" y="365125"/>
            <a:ext cx="103701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672" y="1825625"/>
            <a:ext cx="1037012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ED08FBB-0D26-660C-8D56-B5C5A8FC9320}"/>
              </a:ext>
            </a:extLst>
          </p:cNvPr>
          <p:cNvSpPr/>
          <p:nvPr userDrawn="1"/>
        </p:nvSpPr>
        <p:spPr>
          <a:xfrm rot="16200000">
            <a:off x="-2585132" y="3874414"/>
            <a:ext cx="5286378" cy="116114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60E4416-D348-68B9-DF36-9929926A1482}"/>
              </a:ext>
            </a:extLst>
          </p:cNvPr>
          <p:cNvSpPr/>
          <p:nvPr userDrawn="1"/>
        </p:nvSpPr>
        <p:spPr>
          <a:xfrm>
            <a:off x="0" y="6622473"/>
            <a:ext cx="12192000" cy="235527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57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.png"/><Relationship Id="rId5" Type="http://schemas.openxmlformats.org/officeDocument/2006/relationships/image" Target="../media/image16.tmp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tmp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8.tmp"/><Relationship Id="rId5" Type="http://schemas.openxmlformats.org/officeDocument/2006/relationships/image" Target="../media/image17.tmp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7.png"/><Relationship Id="rId5" Type="http://schemas.openxmlformats.org/officeDocument/2006/relationships/image" Target="../media/image20.tmp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7.png"/><Relationship Id="rId5" Type="http://schemas.openxmlformats.org/officeDocument/2006/relationships/image" Target="../media/image21.tmp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3.png"/><Relationship Id="rId5" Type="http://schemas.openxmlformats.org/officeDocument/2006/relationships/image" Target="../media/image22.tmp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0.png"/><Relationship Id="rId5" Type="http://schemas.openxmlformats.org/officeDocument/2006/relationships/image" Target="../media/image24.tmp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hyperlink" Target="https://cmap.ihmc.us/cmaptools/cmaptools-download/" TargetMode="External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048D8BA-3D11-4CBD-A465-58D56F0DC30F}"/>
              </a:ext>
            </a:extLst>
          </p:cNvPr>
          <p:cNvSpPr txBox="1"/>
          <p:nvPr/>
        </p:nvSpPr>
        <p:spPr>
          <a:xfrm>
            <a:off x="2629537" y="3276600"/>
            <a:ext cx="8897471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457200">
              <a:lnSpc>
                <a:spcPct val="150000"/>
              </a:lnSpc>
              <a:defRPr/>
            </a:pPr>
            <a:r>
              <a:rPr lang="es-MX" sz="4000" b="1" dirty="0">
                <a:solidFill>
                  <a:prstClr val="white"/>
                </a:solidFill>
              </a:rPr>
              <a:t>Uso de Mapas Conceptuales para CONEIMERA UNTELS 2024</a:t>
            </a:r>
          </a:p>
          <a:p>
            <a:pPr lvl="0" algn="r" defTabSz="457200">
              <a:lnSpc>
                <a:spcPct val="150000"/>
              </a:lnSpc>
              <a:defRPr/>
            </a:pPr>
            <a:r>
              <a:rPr lang="es-MX" sz="4000" b="1" dirty="0">
                <a:solidFill>
                  <a:prstClr val="white"/>
                </a:solidFill>
              </a:rPr>
              <a:t>Parte 1: Uso </a:t>
            </a:r>
            <a:r>
              <a:rPr lang="es-MX" sz="4000" b="1" dirty="0" err="1">
                <a:solidFill>
                  <a:prstClr val="white"/>
                </a:solidFill>
              </a:rPr>
              <a:t>CmapTools</a:t>
            </a:r>
            <a:r>
              <a:rPr lang="es-MX" sz="4000" b="1" dirty="0">
                <a:solidFill>
                  <a:prstClr val="white"/>
                </a:solidFill>
              </a:rPr>
              <a:t>® en Desktop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362D2EB0-1437-46E8-9D22-8D3DDF8F5D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050B1CF-2179-1235-5816-E715D6563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72" y="565649"/>
            <a:ext cx="4528845" cy="92609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588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4AB6176-BF7D-DD65-02D1-41CE6CBD40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55" r="56957" b="33846"/>
          <a:stretch/>
        </p:blipFill>
        <p:spPr>
          <a:xfrm>
            <a:off x="3991977" y="934217"/>
            <a:ext cx="6779537" cy="5578878"/>
          </a:xfrm>
          <a:prstGeom prst="rect">
            <a:avLst/>
          </a:prstGeom>
        </p:spPr>
      </p:pic>
      <p:sp>
        <p:nvSpPr>
          <p:cNvPr id="7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5024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4.2 </a:t>
            </a:r>
            <a:r>
              <a:rPr lang="es-PE" dirty="0"/>
              <a:t>MENU EDITAR</a:t>
            </a:r>
          </a:p>
        </p:txBody>
      </p:sp>
      <p:sp>
        <p:nvSpPr>
          <p:cNvPr id="15" name="Elipse 14"/>
          <p:cNvSpPr/>
          <p:nvPr/>
        </p:nvSpPr>
        <p:spPr>
          <a:xfrm>
            <a:off x="4586125" y="3327104"/>
            <a:ext cx="256115" cy="246068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8</a:t>
            </a:r>
          </a:p>
        </p:txBody>
      </p:sp>
      <p:sp>
        <p:nvSpPr>
          <p:cNvPr id="16" name="Elipse 15"/>
          <p:cNvSpPr/>
          <p:nvPr/>
        </p:nvSpPr>
        <p:spPr>
          <a:xfrm>
            <a:off x="4586125" y="3804817"/>
            <a:ext cx="256115" cy="246068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9</a:t>
            </a:r>
          </a:p>
        </p:txBody>
      </p:sp>
      <p:sp>
        <p:nvSpPr>
          <p:cNvPr id="17" name="Elipse 16"/>
          <p:cNvSpPr/>
          <p:nvPr/>
        </p:nvSpPr>
        <p:spPr>
          <a:xfrm>
            <a:off x="4586125" y="4286725"/>
            <a:ext cx="256115" cy="246068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050" b="1" dirty="0"/>
          </a:p>
        </p:txBody>
      </p:sp>
      <p:sp>
        <p:nvSpPr>
          <p:cNvPr id="18" name="Elipse 17"/>
          <p:cNvSpPr/>
          <p:nvPr/>
        </p:nvSpPr>
        <p:spPr>
          <a:xfrm>
            <a:off x="4586125" y="4595190"/>
            <a:ext cx="256115" cy="246068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050" b="1" dirty="0"/>
          </a:p>
        </p:txBody>
      </p:sp>
      <p:sp>
        <p:nvSpPr>
          <p:cNvPr id="19" name="Elipse 18"/>
          <p:cNvSpPr/>
          <p:nvPr/>
        </p:nvSpPr>
        <p:spPr>
          <a:xfrm>
            <a:off x="4586125" y="4877073"/>
            <a:ext cx="256115" cy="246068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050" b="1" dirty="0"/>
          </a:p>
        </p:txBody>
      </p:sp>
      <p:sp>
        <p:nvSpPr>
          <p:cNvPr id="2" name="CuadroTexto 1"/>
          <p:cNvSpPr txBox="1"/>
          <p:nvPr/>
        </p:nvSpPr>
        <p:spPr>
          <a:xfrm>
            <a:off x="4553898" y="4291485"/>
            <a:ext cx="4465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4553898" y="4594449"/>
            <a:ext cx="4465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 b="1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4545947" y="4873626"/>
            <a:ext cx="4465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 b="1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21B4330-67DB-0DA3-5FE8-02A0611C09E4}"/>
              </a:ext>
            </a:extLst>
          </p:cNvPr>
          <p:cNvSpPr txBox="1"/>
          <p:nvPr/>
        </p:nvSpPr>
        <p:spPr>
          <a:xfrm>
            <a:off x="2122565" y="1174095"/>
            <a:ext cx="2591618" cy="24480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1100" dirty="0"/>
              <a:t>CORTAR RECURSOS, MAPAS Y CARPETAS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21B4330-67DB-0DA3-5FE8-02A0611C09E4}"/>
              </a:ext>
            </a:extLst>
          </p:cNvPr>
          <p:cNvSpPr txBox="1"/>
          <p:nvPr/>
        </p:nvSpPr>
        <p:spPr>
          <a:xfrm>
            <a:off x="2122564" y="1462058"/>
            <a:ext cx="2591617" cy="24480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MX" sz="1100" dirty="0"/>
              <a:t>COPIAR RECURSOS, MAPAS Y CARPETAS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21B4330-67DB-0DA3-5FE8-02A0611C09E4}"/>
              </a:ext>
            </a:extLst>
          </p:cNvPr>
          <p:cNvSpPr txBox="1"/>
          <p:nvPr/>
        </p:nvSpPr>
        <p:spPr>
          <a:xfrm>
            <a:off x="2660848" y="2176563"/>
            <a:ext cx="2085225" cy="24480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1100" dirty="0"/>
              <a:t>MOVER UNA CARPTEA A OTRA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21B4330-67DB-0DA3-5FE8-02A0611C09E4}"/>
              </a:ext>
            </a:extLst>
          </p:cNvPr>
          <p:cNvSpPr txBox="1"/>
          <p:nvPr/>
        </p:nvSpPr>
        <p:spPr>
          <a:xfrm>
            <a:off x="3074317" y="1902042"/>
            <a:ext cx="1671758" cy="24480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1100" dirty="0"/>
              <a:t>COPIAR UNA CARPETA</a:t>
            </a:r>
          </a:p>
        </p:txBody>
      </p:sp>
      <p:sp>
        <p:nvSpPr>
          <p:cNvPr id="8" name="Elipse 7"/>
          <p:cNvSpPr/>
          <p:nvPr/>
        </p:nvSpPr>
        <p:spPr>
          <a:xfrm>
            <a:off x="4586125" y="1173157"/>
            <a:ext cx="256115" cy="24606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1</a:t>
            </a:r>
          </a:p>
        </p:txBody>
      </p:sp>
      <p:sp>
        <p:nvSpPr>
          <p:cNvPr id="9" name="Elipse 8"/>
          <p:cNvSpPr/>
          <p:nvPr/>
        </p:nvSpPr>
        <p:spPr>
          <a:xfrm>
            <a:off x="4586125" y="1455040"/>
            <a:ext cx="256115" cy="24606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2</a:t>
            </a:r>
          </a:p>
        </p:txBody>
      </p:sp>
      <p:sp>
        <p:nvSpPr>
          <p:cNvPr id="10" name="Elipse 9"/>
          <p:cNvSpPr/>
          <p:nvPr/>
        </p:nvSpPr>
        <p:spPr>
          <a:xfrm>
            <a:off x="4586125" y="1897057"/>
            <a:ext cx="256115" cy="24606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3</a:t>
            </a:r>
          </a:p>
        </p:txBody>
      </p:sp>
      <p:sp>
        <p:nvSpPr>
          <p:cNvPr id="11" name="Elipse 10"/>
          <p:cNvSpPr/>
          <p:nvPr/>
        </p:nvSpPr>
        <p:spPr>
          <a:xfrm>
            <a:off x="4586125" y="2178940"/>
            <a:ext cx="256115" cy="24606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4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21B4330-67DB-0DA3-5FE8-02A0611C09E4}"/>
              </a:ext>
            </a:extLst>
          </p:cNvPr>
          <p:cNvSpPr txBox="1"/>
          <p:nvPr/>
        </p:nvSpPr>
        <p:spPr>
          <a:xfrm>
            <a:off x="1771689" y="2470951"/>
            <a:ext cx="2974384" cy="24480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1100" dirty="0"/>
              <a:t>RENOMBRAR CARPETAS, RECURSOS O MAPAS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21B4330-67DB-0DA3-5FE8-02A0611C09E4}"/>
              </a:ext>
            </a:extLst>
          </p:cNvPr>
          <p:cNvSpPr txBox="1"/>
          <p:nvPr/>
        </p:nvSpPr>
        <p:spPr>
          <a:xfrm>
            <a:off x="2058955" y="2760003"/>
            <a:ext cx="2695069" cy="24480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1100" dirty="0"/>
              <a:t>BORRAR CARPETAS, RECURSOS Y MAPAS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21B4330-67DB-0DA3-5FE8-02A0611C09E4}"/>
              </a:ext>
            </a:extLst>
          </p:cNvPr>
          <p:cNvSpPr txBox="1"/>
          <p:nvPr/>
        </p:nvSpPr>
        <p:spPr>
          <a:xfrm>
            <a:off x="2058956" y="3045971"/>
            <a:ext cx="2602244" cy="24480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1100" dirty="0"/>
              <a:t>ACTUALIZAR LA PÁGINA DEL CMAPTOOLS</a:t>
            </a:r>
          </a:p>
        </p:txBody>
      </p:sp>
      <p:sp>
        <p:nvSpPr>
          <p:cNvPr id="12" name="Elipse 11"/>
          <p:cNvSpPr/>
          <p:nvPr/>
        </p:nvSpPr>
        <p:spPr>
          <a:xfrm>
            <a:off x="4586125" y="2475797"/>
            <a:ext cx="256115" cy="24606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5</a:t>
            </a:r>
          </a:p>
        </p:txBody>
      </p:sp>
      <p:sp>
        <p:nvSpPr>
          <p:cNvPr id="13" name="Elipse 12"/>
          <p:cNvSpPr/>
          <p:nvPr/>
        </p:nvSpPr>
        <p:spPr>
          <a:xfrm>
            <a:off x="4586125" y="2757680"/>
            <a:ext cx="256115" cy="24606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6</a:t>
            </a:r>
          </a:p>
        </p:txBody>
      </p:sp>
      <p:sp>
        <p:nvSpPr>
          <p:cNvPr id="14" name="Elipse 13"/>
          <p:cNvSpPr/>
          <p:nvPr/>
        </p:nvSpPr>
        <p:spPr>
          <a:xfrm>
            <a:off x="4586125" y="3045221"/>
            <a:ext cx="256115" cy="24606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83997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37548" y="194412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4.3 </a:t>
            </a:r>
            <a:r>
              <a:rPr lang="es-PE" dirty="0"/>
              <a:t>MENÚ HERRAMIENTAS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F8E18C4-089C-64AA-868B-2269E91795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35" r="55723" b="40262"/>
          <a:stretch/>
        </p:blipFill>
        <p:spPr>
          <a:xfrm>
            <a:off x="3057032" y="934112"/>
            <a:ext cx="7754997" cy="5563977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4213793" y="1189051"/>
            <a:ext cx="338400" cy="320400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b="1" dirty="0"/>
              <a:t>1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21B4330-67DB-0DA3-5FE8-02A0611C09E4}"/>
              </a:ext>
            </a:extLst>
          </p:cNvPr>
          <p:cNvSpPr txBox="1"/>
          <p:nvPr/>
        </p:nvSpPr>
        <p:spPr>
          <a:xfrm>
            <a:off x="446714" y="1720250"/>
            <a:ext cx="3954200" cy="292388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1300" dirty="0"/>
              <a:t>HERRAMIENTA PARA BUSCAR MAPAS Y DOCUMENTOS </a:t>
            </a:r>
          </a:p>
        </p:txBody>
      </p:sp>
      <p:sp>
        <p:nvSpPr>
          <p:cNvPr id="8" name="Elipse 7"/>
          <p:cNvSpPr/>
          <p:nvPr/>
        </p:nvSpPr>
        <p:spPr>
          <a:xfrm>
            <a:off x="4203160" y="1695309"/>
            <a:ext cx="338400" cy="3204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b="1" dirty="0"/>
              <a:t>2</a:t>
            </a:r>
            <a:endParaRPr lang="es-PE" sz="1050" b="1" dirty="0"/>
          </a:p>
        </p:txBody>
      </p:sp>
    </p:spTree>
    <p:extLst>
      <p:ext uri="{BB962C8B-B14F-4D97-AF65-F5344CB8AC3E}">
        <p14:creationId xmlns:p14="http://schemas.microsoft.com/office/powerpoint/2010/main" val="45315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E1105ABD-F8E7-506C-E8DD-D0958E82DD4D}"/>
              </a:ext>
            </a:extLst>
          </p:cNvPr>
          <p:cNvSpPr txBox="1">
            <a:spLocks/>
          </p:cNvSpPr>
          <p:nvPr/>
        </p:nvSpPr>
        <p:spPr>
          <a:xfrm>
            <a:off x="738451" y="2977326"/>
            <a:ext cx="5698984" cy="9033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PE" sz="3200" b="1" dirty="0" smtClean="0"/>
              <a:t>5. </a:t>
            </a:r>
            <a:r>
              <a:rPr lang="es-PE" sz="3200" b="1" dirty="0"/>
              <a:t>FUNCIONES BÁSICAS</a:t>
            </a:r>
          </a:p>
        </p:txBody>
      </p:sp>
      <p:pic>
        <p:nvPicPr>
          <p:cNvPr id="1026" name="Picture 2" descr="Funciones - Iconos gratis de computado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500" y="2084400"/>
            <a:ext cx="2689199" cy="26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454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5.1 </a:t>
            </a:r>
            <a:r>
              <a:rPr lang="es-PE" dirty="0"/>
              <a:t>CREAR LIENZO DE NUEVO MAPA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145B903-D580-06AB-1D5B-0885DD95B2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86" r="65552" b="42801"/>
          <a:stretch/>
        </p:blipFill>
        <p:spPr>
          <a:xfrm>
            <a:off x="354111" y="1359097"/>
            <a:ext cx="2650869" cy="234114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54111" y="1359096"/>
            <a:ext cx="1623573" cy="27592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" name="video229470914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7294" y="1322332"/>
            <a:ext cx="8458718" cy="475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0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5.2 </a:t>
            </a:r>
            <a:r>
              <a:rPr lang="es-PE" dirty="0"/>
              <a:t>CREAR MAPA CONCEPTUAL DIGITANDO EN EL TABLERO</a:t>
            </a:r>
          </a:p>
        </p:txBody>
      </p:sp>
      <p:pic>
        <p:nvPicPr>
          <p:cNvPr id="2" name="video74127815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1306" y="1102119"/>
            <a:ext cx="9377775" cy="527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9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5.3 </a:t>
            </a:r>
            <a:r>
              <a:rPr lang="es-PE" dirty="0"/>
              <a:t>CREAR MAPA CONCEPTUAL UTILIZANDO “DESGLOSE DEL CMAP”</a:t>
            </a:r>
          </a:p>
        </p:txBody>
      </p:sp>
      <p:pic>
        <p:nvPicPr>
          <p:cNvPr id="3" name="Imagen 2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15" y="1311262"/>
            <a:ext cx="1147242" cy="2790591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1149532" y="3069888"/>
            <a:ext cx="940526" cy="87509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" name="video134127815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1317" y="1311262"/>
            <a:ext cx="8843155" cy="497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6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5.4 </a:t>
            </a:r>
            <a:r>
              <a:rPr lang="es-PE" dirty="0"/>
              <a:t>AÑADIR RECURSOS</a:t>
            </a:r>
          </a:p>
        </p:txBody>
      </p:sp>
      <p:sp>
        <p:nvSpPr>
          <p:cNvPr id="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373774" y="1458122"/>
            <a:ext cx="345073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marL="457200" indent="-457200">
              <a:buAutoNum type="arabicPeriod"/>
            </a:pPr>
            <a:r>
              <a:rPr lang="es-PE" b="0" dirty="0">
                <a:solidFill>
                  <a:schemeClr val="tx1"/>
                </a:solidFill>
              </a:rPr>
              <a:t>DOCUMENTOS (PDF, EXCEL, PPT, WORD, ETC.)</a:t>
            </a:r>
          </a:p>
          <a:p>
            <a:pPr marL="457200" indent="-457200">
              <a:buAutoNum type="arabicPeriod"/>
            </a:pPr>
            <a:endParaRPr lang="es-PE" b="0" dirty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r>
              <a:rPr lang="es-PE" b="0" dirty="0">
                <a:solidFill>
                  <a:schemeClr val="tx1"/>
                </a:solidFill>
              </a:rPr>
              <a:t>IMÁGENES</a:t>
            </a:r>
          </a:p>
          <a:p>
            <a:pPr marL="457200" indent="-457200">
              <a:buAutoNum type="arabicPeriod"/>
            </a:pPr>
            <a:endParaRPr lang="es-PE" b="0" dirty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r>
              <a:rPr lang="es-PE" b="0" dirty="0">
                <a:solidFill>
                  <a:schemeClr val="tx1"/>
                </a:solidFill>
              </a:rPr>
              <a:t>VIDEOS</a:t>
            </a:r>
          </a:p>
          <a:p>
            <a:pPr marL="457200" indent="-457200">
              <a:buAutoNum type="arabicPeriod"/>
            </a:pPr>
            <a:endParaRPr lang="es-PE" b="0" dirty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r>
              <a:rPr lang="es-PE" b="0" dirty="0">
                <a:solidFill>
                  <a:schemeClr val="tx1"/>
                </a:solidFill>
              </a:rPr>
              <a:t>PÁGINAS WEB</a:t>
            </a:r>
          </a:p>
          <a:p>
            <a:pPr marL="457200" indent="-457200">
              <a:buAutoNum type="arabicPeriod"/>
            </a:pPr>
            <a:endParaRPr lang="es-PE" b="0" dirty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r>
              <a:rPr lang="es-PE" b="0" dirty="0">
                <a:solidFill>
                  <a:schemeClr val="tx1"/>
                </a:solidFill>
              </a:rPr>
              <a:t>ENLACES DE VIDEOS </a:t>
            </a:r>
          </a:p>
        </p:txBody>
      </p:sp>
      <p:pic>
        <p:nvPicPr>
          <p:cNvPr id="2" name="video144127815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24513" y="1458122"/>
            <a:ext cx="7582904" cy="426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9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49607" y="207269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5.5 EDITAR </a:t>
            </a:r>
            <a:r>
              <a:rPr lang="es-PE" dirty="0"/>
              <a:t>LA ESTÉTICA DE NUESTRO MAPA CONCEPTUAL</a:t>
            </a:r>
          </a:p>
        </p:txBody>
      </p:sp>
      <p:pic>
        <p:nvPicPr>
          <p:cNvPr id="7" name="Imagen 6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08" y="2900366"/>
            <a:ext cx="1592256" cy="1740060"/>
          </a:xfrm>
          <a:prstGeom prst="rect">
            <a:avLst/>
          </a:prstGeom>
        </p:spPr>
      </p:pic>
      <p:pic>
        <p:nvPicPr>
          <p:cNvPr id="8" name="Imagen 7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08" y="1050566"/>
            <a:ext cx="1592256" cy="1740688"/>
          </a:xfrm>
          <a:prstGeom prst="rect">
            <a:avLst/>
          </a:prstGeom>
        </p:spPr>
      </p:pic>
      <p:pic>
        <p:nvPicPr>
          <p:cNvPr id="9" name="Imagen 8" descr="Recorte de pantall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9" y="4749538"/>
            <a:ext cx="1587135" cy="1728364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623308" y="2625634"/>
            <a:ext cx="304155" cy="1656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Rectángulo 12"/>
          <p:cNvSpPr/>
          <p:nvPr/>
        </p:nvSpPr>
        <p:spPr>
          <a:xfrm>
            <a:off x="901337" y="4474806"/>
            <a:ext cx="304155" cy="1656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Rectángulo 13"/>
          <p:cNvSpPr/>
          <p:nvPr/>
        </p:nvSpPr>
        <p:spPr>
          <a:xfrm>
            <a:off x="1179366" y="6312282"/>
            <a:ext cx="304155" cy="1656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" name="video12085835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93592" y="1050566"/>
            <a:ext cx="9358495" cy="526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5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5.6 </a:t>
            </a:r>
            <a:r>
              <a:rPr lang="es-PE" dirty="0"/>
              <a:t>EDITAR FONDO</a:t>
            </a:r>
          </a:p>
        </p:txBody>
      </p:sp>
      <p:pic>
        <p:nvPicPr>
          <p:cNvPr id="2" name="Imagen 1" descr="Recorte de pantalla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8"/>
          <a:stretch/>
        </p:blipFill>
        <p:spPr>
          <a:xfrm>
            <a:off x="728774" y="1399669"/>
            <a:ext cx="2576129" cy="379598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050869" y="3918857"/>
            <a:ext cx="522514" cy="24819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4" name="video52085835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33557" y="1399669"/>
            <a:ext cx="7887884" cy="443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0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5.7 GUARDAR </a:t>
            </a:r>
            <a:r>
              <a:rPr lang="es-PE" dirty="0"/>
              <a:t>MAPA CONCEPTUAL</a:t>
            </a:r>
          </a:p>
        </p:txBody>
      </p:sp>
      <p:pic>
        <p:nvPicPr>
          <p:cNvPr id="6" name="Imagen 5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10" y="1332410"/>
            <a:ext cx="3558858" cy="225987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63118" y="2110445"/>
            <a:ext cx="2467719" cy="21035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" name="video62085835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56661" y="1332410"/>
            <a:ext cx="7783260" cy="437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E1105ABD-F8E7-506C-E8DD-D0958E82DD4D}"/>
              </a:ext>
            </a:extLst>
          </p:cNvPr>
          <p:cNvSpPr txBox="1">
            <a:spLocks/>
          </p:cNvSpPr>
          <p:nvPr/>
        </p:nvSpPr>
        <p:spPr>
          <a:xfrm>
            <a:off x="738451" y="2977326"/>
            <a:ext cx="5698984" cy="9033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PE" sz="3200" b="1" dirty="0"/>
              <a:t>1. INSTALACIÓN DEL CMAPTOOLS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771" y="2084832"/>
            <a:ext cx="2688336" cy="268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9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5.8 </a:t>
            </a:r>
            <a:r>
              <a:rPr lang="es-PE" dirty="0"/>
              <a:t>EXPORTAR MAPA CONCEPTUAL</a:t>
            </a:r>
          </a:p>
        </p:txBody>
      </p:sp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40" y="1240969"/>
            <a:ext cx="3105846" cy="226897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256181" y="2016470"/>
            <a:ext cx="1357982" cy="148175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" name="EXPORTAR MAPA CONCEPTU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36449" y="1528351"/>
            <a:ext cx="7918999" cy="445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6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5.9 HERRAMIENTA BUSCAR</a:t>
            </a:r>
            <a:endParaRPr lang="es-PE" dirty="0"/>
          </a:p>
        </p:txBody>
      </p:sp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15" y="916790"/>
            <a:ext cx="3004773" cy="95897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FF548EA-59D1-3C2D-3E9D-05B26B02C2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8" t="6148" r="94423" b="32936"/>
          <a:stretch/>
        </p:blipFill>
        <p:spPr>
          <a:xfrm>
            <a:off x="287066" y="1201784"/>
            <a:ext cx="784088" cy="522488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26255" y="5447211"/>
            <a:ext cx="692332" cy="75764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Rectángulo 5"/>
          <p:cNvSpPr/>
          <p:nvPr/>
        </p:nvSpPr>
        <p:spPr>
          <a:xfrm>
            <a:off x="1210174" y="1605573"/>
            <a:ext cx="2029414" cy="27018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5" name="HERRAMIENTA BUSC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55353" y="1249437"/>
            <a:ext cx="8139941" cy="457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1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7F35A52A-8B19-6C73-C419-8EB3816321FA}"/>
              </a:ext>
            </a:extLst>
          </p:cNvPr>
          <p:cNvSpPr txBox="1"/>
          <p:nvPr/>
        </p:nvSpPr>
        <p:spPr>
          <a:xfrm>
            <a:off x="1453101" y="2757149"/>
            <a:ext cx="92857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es-PE" sz="2800" b="1" dirty="0" smtClean="0">
                <a:solidFill>
                  <a:schemeClr val="bg1"/>
                </a:solidFill>
              </a:rPr>
              <a:t>“</a:t>
            </a:r>
            <a:r>
              <a:rPr lang="es-MX" sz="2800" b="1" dirty="0">
                <a:solidFill>
                  <a:prstClr val="white"/>
                </a:solidFill>
              </a:rPr>
              <a:t>Uso de Mapas Conceptuales para CONEIMERA UNTELS 2024</a:t>
            </a:r>
          </a:p>
          <a:p>
            <a:pPr lvl="0" algn="ctr" defTabSz="457200">
              <a:lnSpc>
                <a:spcPct val="150000"/>
              </a:lnSpc>
              <a:defRPr/>
            </a:pPr>
            <a:r>
              <a:rPr lang="es-MX" sz="2800" b="1" dirty="0">
                <a:solidFill>
                  <a:prstClr val="white"/>
                </a:solidFill>
              </a:rPr>
              <a:t>Parte 1: Uso </a:t>
            </a:r>
            <a:r>
              <a:rPr lang="es-MX" sz="2800" b="1" dirty="0" err="1">
                <a:solidFill>
                  <a:prstClr val="white"/>
                </a:solidFill>
              </a:rPr>
              <a:t>CmapTools</a:t>
            </a:r>
            <a:r>
              <a:rPr lang="es-MX" sz="2800" b="1" dirty="0">
                <a:solidFill>
                  <a:prstClr val="white"/>
                </a:solidFill>
              </a:rPr>
              <a:t>® en </a:t>
            </a:r>
            <a:r>
              <a:rPr lang="es-MX" sz="2800" b="1" dirty="0" smtClean="0">
                <a:solidFill>
                  <a:prstClr val="white"/>
                </a:solidFill>
              </a:rPr>
              <a:t>Desktop</a:t>
            </a:r>
            <a:r>
              <a:rPr lang="es-PE" sz="2800" b="1" dirty="0" smtClean="0">
                <a:solidFill>
                  <a:prstClr val="white"/>
                </a:solidFill>
              </a:rPr>
              <a:t>”</a:t>
            </a:r>
            <a:endParaRPr lang="es-PE" sz="2800" b="1" dirty="0">
              <a:solidFill>
                <a:schemeClr val="bg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CFC69BC-1E45-DEA2-A156-50A742249FA8}"/>
              </a:ext>
            </a:extLst>
          </p:cNvPr>
          <p:cNvSpPr txBox="1"/>
          <p:nvPr/>
        </p:nvSpPr>
        <p:spPr>
          <a:xfrm>
            <a:off x="7915934" y="4882539"/>
            <a:ext cx="4027538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PE" sz="3600" b="1" i="1" dirty="0">
                <a:solidFill>
                  <a:schemeClr val="bg1"/>
                </a:solidFill>
              </a:rPr>
              <a:t>Muchas Gracias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FCC8A6-38D4-02B1-F965-DFA1E6D16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9" b="97207" l="5167" r="96167">
                        <a14:foregroundMark x1="28000" y1="12570" x2="9333" y2="38966"/>
                        <a14:foregroundMark x1="24833" y1="27514" x2="21500" y2="63408"/>
                        <a14:foregroundMark x1="40167" y1="13827" x2="20667" y2="41760"/>
                        <a14:foregroundMark x1="39333" y1="29469" x2="43500" y2="67598"/>
                        <a14:foregroundMark x1="67667" y1="18017" x2="56333" y2="65782"/>
                        <a14:foregroundMark x1="56333" y1="65782" x2="54833" y2="66899"/>
                        <a14:foregroundMark x1="83167" y1="47905" x2="71833" y2="72346"/>
                        <a14:foregroundMark x1="45833" y1="68855" x2="46667" y2="89246"/>
                        <a14:foregroundMark x1="58833" y1="42458" x2="52333" y2="64804"/>
                        <a14:foregroundMark x1="46667" y1="73603" x2="58000" y2="92039"/>
                        <a14:foregroundMark x1="36167" y1="66201" x2="49833" y2="89246"/>
                        <a14:foregroundMark x1="73500" y1="80447" x2="37667" y2="93436"/>
                        <a14:foregroundMark x1="9333" y1="49860" x2="28000" y2="85754"/>
                        <a14:foregroundMark x1="28000" y1="85754" x2="33667" y2="88547"/>
                        <a14:foregroundMark x1="5333" y1="79749" x2="19833" y2="88547"/>
                        <a14:foregroundMark x1="79833" y1="90642" x2="54000" y2="97486"/>
                        <a14:foregroundMark x1="42667" y1="50559" x2="45000" y2="79050"/>
                        <a14:foregroundMark x1="32833" y1="51955" x2="36167" y2="62849"/>
                        <a14:foregroundMark x1="50667" y1="75698" x2="61333" y2="65503"/>
                        <a14:foregroundMark x1="61333" y1="51257" x2="43500" y2="51257"/>
                        <a14:foregroundMark x1="67667" y1="59358" x2="67667" y2="59358"/>
                        <a14:foregroundMark x1="63667" y1="65503" x2="53167" y2="75698"/>
                        <a14:foregroundMark x1="60500" y1="64804" x2="71000" y2="36313"/>
                        <a14:foregroundMark x1="66167" y1="43156" x2="60500" y2="65503"/>
                        <a14:foregroundMark x1="76667" y1="24721" x2="83167" y2="42458"/>
                        <a14:foregroundMark x1="87167" y1="51955" x2="75000" y2="79050"/>
                        <a14:foregroundMark x1="92833" y1="80447" x2="96167" y2="79749"/>
                        <a14:foregroundMark x1="43500" y1="13268" x2="21500" y2="45112"/>
                        <a14:foregroundMark x1="51500" y1="22067" x2="40167" y2="48464"/>
                        <a14:foregroundMark x1="51500" y1="40363" x2="44167" y2="47207"/>
                        <a14:foregroundMark x1="33667" y1="18017" x2="15833" y2="60056"/>
                        <a14:foregroundMark x1="15833" y1="60056" x2="15833" y2="60056"/>
                        <a14:foregroundMark x1="24833" y1="15922" x2="72333" y2="23184"/>
                        <a14:foregroundMark x1="72333" y1="23184" x2="73500" y2="26816"/>
                        <a14:foregroundMark x1="67000" y1="25419" x2="47500" y2="5726"/>
                        <a14:foregroundMark x1="41833" y1="5028" x2="44167" y2="17318"/>
                        <a14:foregroundMark x1="30500" y1="27514" x2="14167" y2="61453"/>
                        <a14:foregroundMark x1="15833" y1="28771" x2="19833" y2="54609"/>
                        <a14:foregroundMark x1="52333" y1="57402" x2="47500" y2="75000"/>
                        <a14:foregroundMark x1="35333" y1="38966" x2="29667" y2="57402"/>
                        <a14:foregroundMark x1="25667" y1="43156" x2="25667" y2="56704"/>
                        <a14:foregroundMark x1="53167" y1="75000" x2="45833" y2="81145"/>
                        <a14:foregroundMark x1="37000" y1="81145" x2="54833" y2="92039"/>
                        <a14:foregroundMark x1="71833" y1="30866" x2="71833" y2="30866"/>
                        <a14:foregroundMark x1="42667" y1="17318" x2="46667" y2="14525"/>
                        <a14:foregroundMark x1="58000" y1="11872" x2="75000" y2="19972"/>
                        <a14:foregroundMark x1="69333" y1="11872" x2="45833" y2="20670"/>
                        <a14:foregroundMark x1="42667" y1="16620" x2="50667" y2="20670"/>
                        <a14:foregroundMark x1="46667" y1="12570" x2="46667" y2="18017"/>
                        <a14:foregroundMark x1="80667" y1="66201" x2="67000" y2="75698"/>
                        <a14:foregroundMark x1="75833" y1="61453" x2="54833" y2="77095"/>
                        <a14:foregroundMark x1="71000" y1="51955" x2="67667" y2="67598"/>
                        <a14:foregroundMark x1="70167" y1="66899" x2="54833" y2="82542"/>
                        <a14:foregroundMark x1="35333" y1="73603" x2="41833" y2="80447"/>
                        <a14:foregroundMark x1="24000" y1="77095" x2="33667" y2="79050"/>
                        <a14:foregroundMark x1="32833" y1="86592" x2="41833" y2="90642"/>
                        <a14:foregroundMark x1="68500" y1="87291" x2="58833" y2="87989"/>
                        <a14:foregroundMark x1="49167" y1="3631" x2="50667" y2="3631"/>
                        <a14:foregroundMark x1="45667" y1="697" x2="45667" y2="279"/>
                        <a14:backgroundMark x1="45667" y1="1117" x2="45167" y2="1676"/>
                        <a14:backgroundMark x1="42000" y1="419" x2="41167" y2="1117"/>
                        <a14:backgroundMark x1="45667" y1="698" x2="47333" y2="140"/>
                        <a14:backgroundMark x1="53000" y1="419" x2="53167" y2="1257"/>
                        <a14:backgroundMark x1="49167" y1="978" x2="48833" y2="1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050" y="396265"/>
            <a:ext cx="1810885" cy="216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5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1.1 INSTALACIÓN DEL </a:t>
            </a:r>
            <a:r>
              <a:rPr lang="es-PE" dirty="0" smtClean="0"/>
              <a:t>CMAPSTOOLS</a:t>
            </a:r>
            <a:endParaRPr lang="es-PE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9C65A30-2878-464F-B759-E4BF63662BA0}"/>
              </a:ext>
            </a:extLst>
          </p:cNvPr>
          <p:cNvSpPr txBox="1"/>
          <p:nvPr/>
        </p:nvSpPr>
        <p:spPr>
          <a:xfrm>
            <a:off x="2481937" y="1011689"/>
            <a:ext cx="6736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s-PE" dirty="0"/>
              <a:t>Descargar </a:t>
            </a:r>
            <a:r>
              <a:rPr lang="es-PE" dirty="0">
                <a:hlinkClick r:id="rId5"/>
              </a:rPr>
              <a:t>https://cmap.ihmc.us/cmaptools/cmaptools-download/</a:t>
            </a:r>
            <a:endParaRPr lang="es-P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5B8F4E4-5DE3-B274-9F34-DC62A09040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903" r="3511" b="74598"/>
          <a:stretch/>
        </p:blipFill>
        <p:spPr>
          <a:xfrm>
            <a:off x="1225761" y="1381021"/>
            <a:ext cx="9248503" cy="674371"/>
          </a:xfrm>
          <a:prstGeom prst="rect">
            <a:avLst/>
          </a:prstGeom>
        </p:spPr>
      </p:pic>
      <p:pic>
        <p:nvPicPr>
          <p:cNvPr id="2" name="video80937122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90193" y="2159895"/>
            <a:ext cx="7519645" cy="422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E1105ABD-F8E7-506C-E8DD-D0958E82DD4D}"/>
              </a:ext>
            </a:extLst>
          </p:cNvPr>
          <p:cNvSpPr txBox="1">
            <a:spLocks/>
          </p:cNvSpPr>
          <p:nvPr/>
        </p:nvSpPr>
        <p:spPr>
          <a:xfrm>
            <a:off x="738451" y="2977326"/>
            <a:ext cx="5698984" cy="9033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PE" sz="3200" b="1" dirty="0" smtClean="0"/>
              <a:t>2. INGRESO AL CMAPTOOLS</a:t>
            </a:r>
            <a:endParaRPr lang="es-PE" sz="3200" b="1" dirty="0"/>
          </a:p>
        </p:txBody>
      </p:sp>
      <p:pic>
        <p:nvPicPr>
          <p:cNvPr id="1026" name="Picture 2" descr="Entrar - Iconos gratis de flech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908" y="2084400"/>
            <a:ext cx="2689199" cy="26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60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2.1 INGRESO AL CMAPSTOOLS</a:t>
            </a:r>
            <a:endParaRPr lang="es-PE" dirty="0"/>
          </a:p>
        </p:txBody>
      </p:sp>
      <p:pic>
        <p:nvPicPr>
          <p:cNvPr id="2" name="video90937122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578" y="873476"/>
            <a:ext cx="9980788" cy="561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E1105ABD-F8E7-506C-E8DD-D0958E82DD4D}"/>
              </a:ext>
            </a:extLst>
          </p:cNvPr>
          <p:cNvSpPr txBox="1">
            <a:spLocks/>
          </p:cNvSpPr>
          <p:nvPr/>
        </p:nvSpPr>
        <p:spPr>
          <a:xfrm>
            <a:off x="756739" y="2977326"/>
            <a:ext cx="5698984" cy="9033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PE" sz="3200" b="1" dirty="0"/>
              <a:t>3</a:t>
            </a:r>
            <a:r>
              <a:rPr lang="es-PE" sz="3200" b="1" dirty="0" smtClean="0"/>
              <a:t>. </a:t>
            </a:r>
            <a:r>
              <a:rPr lang="es-PE" sz="3200" b="1" dirty="0"/>
              <a:t>PANTALLA PRINCIPAL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0874" y="2084400"/>
            <a:ext cx="2689200" cy="26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8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3.1 </a:t>
            </a:r>
            <a:r>
              <a:rPr lang="es-PE" dirty="0"/>
              <a:t>PANTALLA PRINCIPAL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FF548EA-59D1-3C2D-3E9D-05B26B02C2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8" t="6148" r="94423" b="32936"/>
          <a:stretch/>
        </p:blipFill>
        <p:spPr>
          <a:xfrm>
            <a:off x="365444" y="1071154"/>
            <a:ext cx="784088" cy="5224883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365444" y="1071154"/>
            <a:ext cx="784088" cy="87521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" name="video24127815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6154" y="1071154"/>
            <a:ext cx="9292983" cy="522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4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E1105ABD-F8E7-506C-E8DD-D0958E82DD4D}"/>
              </a:ext>
            </a:extLst>
          </p:cNvPr>
          <p:cNvSpPr txBox="1">
            <a:spLocks/>
          </p:cNvSpPr>
          <p:nvPr/>
        </p:nvSpPr>
        <p:spPr>
          <a:xfrm>
            <a:off x="710316" y="2977326"/>
            <a:ext cx="5698984" cy="9033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PE" sz="3200" b="1" dirty="0" smtClean="0"/>
              <a:t>4. </a:t>
            </a:r>
            <a:r>
              <a:rPr lang="es-PE" sz="3200" b="1" dirty="0"/>
              <a:t>MENÚ DEL CMAPTOOLS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333" y="2084400"/>
            <a:ext cx="2689200" cy="26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4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145B903-D580-06AB-1D5B-0885DD95B2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86" r="65552" b="42801"/>
          <a:stretch/>
        </p:blipFill>
        <p:spPr>
          <a:xfrm>
            <a:off x="4593892" y="1024055"/>
            <a:ext cx="6217283" cy="5490871"/>
          </a:xfrm>
          <a:prstGeom prst="rect">
            <a:avLst/>
          </a:prstGeom>
        </p:spPr>
      </p:pic>
      <p:sp>
        <p:nvSpPr>
          <p:cNvPr id="14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5024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4.1 </a:t>
            </a:r>
            <a:r>
              <a:rPr lang="es-PE" dirty="0"/>
              <a:t>MENÚ ARCHIVO</a:t>
            </a:r>
          </a:p>
        </p:txBody>
      </p:sp>
      <p:sp>
        <p:nvSpPr>
          <p:cNvPr id="23" name="Elipse 22"/>
          <p:cNvSpPr/>
          <p:nvPr/>
        </p:nvSpPr>
        <p:spPr>
          <a:xfrm>
            <a:off x="4674220" y="4311418"/>
            <a:ext cx="256115" cy="246068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9</a:t>
            </a:r>
          </a:p>
        </p:txBody>
      </p:sp>
      <p:sp>
        <p:nvSpPr>
          <p:cNvPr id="24" name="Elipse 23"/>
          <p:cNvSpPr/>
          <p:nvPr/>
        </p:nvSpPr>
        <p:spPr>
          <a:xfrm>
            <a:off x="4674220" y="4875527"/>
            <a:ext cx="256115" cy="246068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050" b="1" dirty="0"/>
          </a:p>
        </p:txBody>
      </p:sp>
      <p:sp>
        <p:nvSpPr>
          <p:cNvPr id="27" name="CuadroTexto 26"/>
          <p:cNvSpPr txBox="1"/>
          <p:nvPr/>
        </p:nvSpPr>
        <p:spPr>
          <a:xfrm>
            <a:off x="4645644" y="4873152"/>
            <a:ext cx="4465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BF21627-C4CC-3730-60E1-A2636DE5A6B6}"/>
              </a:ext>
            </a:extLst>
          </p:cNvPr>
          <p:cNvSpPr txBox="1"/>
          <p:nvPr/>
        </p:nvSpPr>
        <p:spPr>
          <a:xfrm>
            <a:off x="3762104" y="1322162"/>
            <a:ext cx="1040171" cy="24480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1100" dirty="0"/>
              <a:t>CREAR MAPA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21B4330-67DB-0DA3-5FE8-02A0611C09E4}"/>
              </a:ext>
            </a:extLst>
          </p:cNvPr>
          <p:cNvSpPr txBox="1"/>
          <p:nvPr/>
        </p:nvSpPr>
        <p:spPr>
          <a:xfrm>
            <a:off x="3217440" y="5220194"/>
            <a:ext cx="1576876" cy="24480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1100" dirty="0"/>
              <a:t>SALIR DEL CMAPTOOLS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21B4330-67DB-0DA3-5FE8-02A0611C09E4}"/>
              </a:ext>
            </a:extLst>
          </p:cNvPr>
          <p:cNvSpPr txBox="1"/>
          <p:nvPr/>
        </p:nvSpPr>
        <p:spPr>
          <a:xfrm>
            <a:off x="3549453" y="1644215"/>
            <a:ext cx="1252819" cy="24480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1100" dirty="0"/>
              <a:t>CREAR CARPETAS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A21B4330-67DB-0DA3-5FE8-02A0611C09E4}"/>
              </a:ext>
            </a:extLst>
          </p:cNvPr>
          <p:cNvSpPr txBox="1"/>
          <p:nvPr/>
        </p:nvSpPr>
        <p:spPr>
          <a:xfrm>
            <a:off x="3762105" y="2483665"/>
            <a:ext cx="1048208" cy="24480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1100" dirty="0"/>
              <a:t>ABRIR MAPA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A21B4330-67DB-0DA3-5FE8-02A0611C09E4}"/>
              </a:ext>
            </a:extLst>
          </p:cNvPr>
          <p:cNvSpPr txBox="1"/>
          <p:nvPr/>
        </p:nvSpPr>
        <p:spPr>
          <a:xfrm>
            <a:off x="3642085" y="2799281"/>
            <a:ext cx="1136329" cy="24480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1100" dirty="0"/>
              <a:t>CERRAR MAPA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A21B4330-67DB-0DA3-5FE8-02A0611C09E4}"/>
              </a:ext>
            </a:extLst>
          </p:cNvPr>
          <p:cNvSpPr txBox="1"/>
          <p:nvPr/>
        </p:nvSpPr>
        <p:spPr>
          <a:xfrm>
            <a:off x="1180981" y="3106404"/>
            <a:ext cx="3645148" cy="24480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1100" dirty="0"/>
              <a:t>AGREGAR RECURSOS (DOCUMENTOS, VIDEOS, IMÁGENES)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A21B4330-67DB-0DA3-5FE8-02A0611C09E4}"/>
              </a:ext>
            </a:extLst>
          </p:cNvPr>
          <p:cNvSpPr txBox="1"/>
          <p:nvPr/>
        </p:nvSpPr>
        <p:spPr>
          <a:xfrm>
            <a:off x="2581336" y="3392874"/>
            <a:ext cx="2220939" cy="24480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1100" dirty="0"/>
              <a:t>AGREGAR LINKS DE PÁGINAS WEB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21B4330-67DB-0DA3-5FE8-02A0611C09E4}"/>
              </a:ext>
            </a:extLst>
          </p:cNvPr>
          <p:cNvSpPr txBox="1"/>
          <p:nvPr/>
        </p:nvSpPr>
        <p:spPr>
          <a:xfrm>
            <a:off x="1173030" y="3995367"/>
            <a:ext cx="3653185" cy="24480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1100" dirty="0"/>
              <a:t>EXPORTAR MAPA EN DIFERENTES TIPOS DE DOCUMENTOS</a:t>
            </a:r>
          </a:p>
        </p:txBody>
      </p:sp>
      <p:sp>
        <p:nvSpPr>
          <p:cNvPr id="15" name="Elipse 14"/>
          <p:cNvSpPr/>
          <p:nvPr/>
        </p:nvSpPr>
        <p:spPr>
          <a:xfrm>
            <a:off x="4674219" y="1319990"/>
            <a:ext cx="256115" cy="24606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1</a:t>
            </a:r>
          </a:p>
        </p:txBody>
      </p:sp>
      <p:sp>
        <p:nvSpPr>
          <p:cNvPr id="16" name="Elipse 15"/>
          <p:cNvSpPr/>
          <p:nvPr/>
        </p:nvSpPr>
        <p:spPr>
          <a:xfrm>
            <a:off x="4674220" y="1636505"/>
            <a:ext cx="256115" cy="24606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2</a:t>
            </a:r>
          </a:p>
        </p:txBody>
      </p:sp>
      <p:sp>
        <p:nvSpPr>
          <p:cNvPr id="17" name="Elipse 16"/>
          <p:cNvSpPr/>
          <p:nvPr/>
        </p:nvSpPr>
        <p:spPr>
          <a:xfrm>
            <a:off x="4674218" y="2487492"/>
            <a:ext cx="256115" cy="24606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3</a:t>
            </a:r>
          </a:p>
        </p:txBody>
      </p:sp>
      <p:sp>
        <p:nvSpPr>
          <p:cNvPr id="18" name="Elipse 17"/>
          <p:cNvSpPr/>
          <p:nvPr/>
        </p:nvSpPr>
        <p:spPr>
          <a:xfrm>
            <a:off x="4674219" y="2798914"/>
            <a:ext cx="256115" cy="24606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4</a:t>
            </a:r>
          </a:p>
        </p:txBody>
      </p:sp>
      <p:sp>
        <p:nvSpPr>
          <p:cNvPr id="19" name="Elipse 18"/>
          <p:cNvSpPr/>
          <p:nvPr/>
        </p:nvSpPr>
        <p:spPr>
          <a:xfrm>
            <a:off x="4674217" y="3111597"/>
            <a:ext cx="256115" cy="24606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5</a:t>
            </a:r>
          </a:p>
        </p:txBody>
      </p:sp>
      <p:sp>
        <p:nvSpPr>
          <p:cNvPr id="20" name="Elipse 19"/>
          <p:cNvSpPr/>
          <p:nvPr/>
        </p:nvSpPr>
        <p:spPr>
          <a:xfrm>
            <a:off x="4674218" y="3390012"/>
            <a:ext cx="256115" cy="24606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6</a:t>
            </a:r>
          </a:p>
        </p:txBody>
      </p:sp>
      <p:sp>
        <p:nvSpPr>
          <p:cNvPr id="21" name="Elipse 20"/>
          <p:cNvSpPr/>
          <p:nvPr/>
        </p:nvSpPr>
        <p:spPr>
          <a:xfrm>
            <a:off x="4674216" y="3713706"/>
            <a:ext cx="256115" cy="246068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7</a:t>
            </a:r>
          </a:p>
        </p:txBody>
      </p:sp>
      <p:sp>
        <p:nvSpPr>
          <p:cNvPr id="22" name="Elipse 21"/>
          <p:cNvSpPr/>
          <p:nvPr/>
        </p:nvSpPr>
        <p:spPr>
          <a:xfrm>
            <a:off x="4674217" y="3992121"/>
            <a:ext cx="256115" cy="24606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8</a:t>
            </a:r>
          </a:p>
        </p:txBody>
      </p:sp>
      <p:sp>
        <p:nvSpPr>
          <p:cNvPr id="25" name="Elipse 24"/>
          <p:cNvSpPr/>
          <p:nvPr/>
        </p:nvSpPr>
        <p:spPr>
          <a:xfrm>
            <a:off x="4674219" y="5218779"/>
            <a:ext cx="256115" cy="24606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050" b="1" dirty="0"/>
          </a:p>
        </p:txBody>
      </p:sp>
      <p:sp>
        <p:nvSpPr>
          <p:cNvPr id="26" name="CuadroTexto 25"/>
          <p:cNvSpPr txBox="1"/>
          <p:nvPr/>
        </p:nvSpPr>
        <p:spPr>
          <a:xfrm>
            <a:off x="4645644" y="5220194"/>
            <a:ext cx="4465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 b="1" dirty="0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8570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4156</TotalTime>
  <Words>2114</Words>
  <Application>Microsoft Office PowerPoint</Application>
  <PresentationFormat>Panorámica</PresentationFormat>
  <Paragraphs>216</Paragraphs>
  <Slides>22</Slides>
  <Notes>14</Notes>
  <HiddenSlides>0</HiddenSlides>
  <MMClips>12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Segoe UI</vt:lpstr>
      <vt:lpstr>Times New Roman</vt:lpstr>
      <vt:lpstr>1_Office Theme</vt:lpstr>
      <vt:lpstr>2_Office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Angie Rojas Alcantara</dc:creator>
  <cp:lastModifiedBy>Usuario de Windows</cp:lastModifiedBy>
  <cp:revision>106</cp:revision>
  <dcterms:created xsi:type="dcterms:W3CDTF">2023-01-27T17:18:31Z</dcterms:created>
  <dcterms:modified xsi:type="dcterms:W3CDTF">2023-12-07T19:25:40Z</dcterms:modified>
</cp:coreProperties>
</file>