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65" r:id="rId12"/>
    <p:sldId id="264" r:id="rId13"/>
    <p:sldId id="261" r:id="rId14"/>
    <p:sldId id="262" r:id="rId15"/>
    <p:sldId id="263" r:id="rId16"/>
    <p:sldId id="277" r:id="rId17"/>
    <p:sldId id="280" r:id="rId18"/>
    <p:sldId id="278" r:id="rId19"/>
    <p:sldId id="285" r:id="rId20"/>
    <p:sldId id="284" r:id="rId21"/>
    <p:sldId id="281" r:id="rId22"/>
    <p:sldId id="286" r:id="rId23"/>
    <p:sldId id="287" r:id="rId24"/>
    <p:sldId id="269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2A5E6-3B9B-4257-B47F-AF806209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401451-3AEC-4C39-B3FE-5987A482B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DC51C-6C79-40B3-A4C3-469B9CEF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1987E-F60D-4508-B27D-54DBFF37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75371-E510-41B7-B34B-F481E67F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998A0-2441-42DF-9840-070E93F7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2BCE12-A37D-45FD-8548-2C580461F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A143B-1BAD-4DD9-A71B-60218EED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F6106-164F-4911-BF05-DD241138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0C089F-9469-4F92-A802-1299A734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9D5032-F980-404E-A654-35560206C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8A6212-99F9-4834-877B-FD9114539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EE95B-121B-4D1D-BC62-AF1AA158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E73EDF-DDF2-4949-AC1D-0BC81C4E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014BF-610B-4FAB-8CBC-6770B39E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B6198-A747-41BF-8EE6-0DE91B20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3C828-51F1-493C-B16C-283D98A6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8755F-46C4-4DFA-8B99-B0E566C3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6890A-A5C1-44C3-88DA-F85C875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DB8D2D-DF59-450F-803B-C67FC564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D6780-967B-4067-AFDD-0076C3BE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06A5E-5FC3-4378-A597-3A5C09A0C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B071B-A26F-4EA7-BEE8-16F1629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562B9-84AC-451F-BD6C-033A1893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5BF16-8ABC-4A28-8BBD-3081B96E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A5A5-037A-4D4E-A2AA-90AEBF0D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40CAE-286F-4B1B-A95A-B3E956A49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3DEC1D-F1D4-4B4A-9F21-7B5B06294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4E9662-5342-4609-9253-A4DFB2BD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0CECD3-2B68-434B-9DC2-63432DF8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8A41D4-CAEA-4760-8605-AB1EEFBB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3D184-F82B-47D6-8368-FA1CBF9D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F047D-3384-4C0F-BCD3-1BD84CEF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F454A0-4942-473B-9BE6-20E95C03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D2FE6E-5ECB-4CD4-99E2-260545099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E4A2E7-D5F4-41D9-8E21-83E9408F0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3B93BA-48D0-426D-A7F6-240D8D91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F2CE79-C660-4857-BD21-F03B98D0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152CB2-C9BE-41A8-B236-A500FFDC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98CD-7462-408C-86CF-5C8C49FB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D88D48-C14B-4E62-A01B-BE158456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EE42A3-D296-4D8E-B17D-9729F33D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D759B8-0D5B-4F48-AE9E-8F16FAD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A0AF60-4561-48F1-90E8-E105C852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60055F-5BE3-4914-976D-7EB301FC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A85316-C7D3-4DFD-9DD2-B8F96DF8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59E85-EBA0-4652-AFD8-22136DA1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A56A71-A8F3-4678-AB29-86FE051B4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90FE19-C048-4F67-B9C2-F4172B41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A9495-4D1D-4FFA-9127-66293E35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8D5C20-878B-4437-B468-6EC51626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161570-03C6-41CB-B7C3-FCE5F339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D8BA8-9F54-4F26-AC54-9A9AF8DD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BFE31C-6ED5-49DF-A95D-635683CD9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196437-ADF6-417F-B9EF-C7FB9830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0876A3-8E71-45FB-AD3A-AEF727F0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BFF35-2950-4B52-BC6A-5FE51B05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80B85-DDF3-42D0-8BB7-401B6B35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01B8A9-3C7B-4CE0-8A9A-C33B0FA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5B9F9F-6F99-4314-8889-F5D367C23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B9D17-8C10-442F-8EC7-737DD9012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8220-E28C-4F61-B3F1-429A6D2D99BE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80A50C-7F5F-43A8-A0C5-59DF16F48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61443A-90F1-4709-8742-D1CBA2B16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6059-86E5-4419-B599-E19E058A50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tencionvirtual.cepreuni.net.p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1371055" y="2078972"/>
            <a:ext cx="381108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PE" sz="2800" b="1" dirty="0">
                <a:solidFill>
                  <a:srgbClr val="800000"/>
                </a:solidFill>
              </a:rPr>
              <a:t>ALCANCES DEL SISTEMA  DE ATENCION</a:t>
            </a:r>
          </a:p>
          <a:p>
            <a:pPr algn="r">
              <a:lnSpc>
                <a:spcPct val="150000"/>
              </a:lnSpc>
            </a:pPr>
            <a:r>
              <a:rPr lang="es-PE" sz="2800" b="1" dirty="0">
                <a:solidFill>
                  <a:srgbClr val="800000"/>
                </a:solidFill>
              </a:rPr>
              <a:t> VIRTUAL DEL CEPREUNI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F1FD26-DED4-4E6F-80B0-BE61A045B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167" y="5439180"/>
            <a:ext cx="2730321" cy="8754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4C8C02-FDCD-411D-AB26-379E5303B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8" t="8989" r="16151" b="10562"/>
          <a:stretch/>
        </p:blipFill>
        <p:spPr>
          <a:xfrm>
            <a:off x="5713287" y="1523164"/>
            <a:ext cx="4726113" cy="331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27A4B0F-2D63-4D6E-82D2-0A3AD7A2D2E7}"/>
              </a:ext>
            </a:extLst>
          </p:cNvPr>
          <p:cNvCxnSpPr>
            <a:cxnSpLocks/>
          </p:cNvCxnSpPr>
          <p:nvPr/>
        </p:nvCxnSpPr>
        <p:spPr>
          <a:xfrm>
            <a:off x="505369" y="5876924"/>
            <a:ext cx="9353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F7F01EA-846D-4D63-8B37-F9A7F226FB3D}"/>
              </a:ext>
            </a:extLst>
          </p:cNvPr>
          <p:cNvCxnSpPr>
            <a:cxnSpLocks/>
          </p:cNvCxnSpPr>
          <p:nvPr/>
        </p:nvCxnSpPr>
        <p:spPr>
          <a:xfrm>
            <a:off x="2542478" y="838200"/>
            <a:ext cx="85604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277E757-70CA-42F8-A36D-08B3AF616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8" y="245532"/>
            <a:ext cx="204843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5289"/>
          <a:stretch/>
        </p:blipFill>
        <p:spPr bwMode="auto">
          <a:xfrm>
            <a:off x="694415" y="1097573"/>
            <a:ext cx="10803175" cy="49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7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2028825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724274" y="2316599"/>
            <a:ext cx="5000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2. SISTEMA OSDESK INSTALADO EN LA PLATAFORMA DEL CEPREUNI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2044986" y="1289622"/>
            <a:ext cx="238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ACCESO COMO USUARIO Y AGENTE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228032" y="387314"/>
            <a:ext cx="973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  “</a:t>
            </a:r>
            <a:r>
              <a:rPr lang="es-PE" sz="2800" b="1" dirty="0" err="1">
                <a:solidFill>
                  <a:srgbClr val="800000"/>
                </a:solidFill>
              </a:rPr>
              <a:t>osDESK</a:t>
            </a:r>
            <a:r>
              <a:rPr lang="es-PE" sz="2800" b="1" dirty="0">
                <a:solidFill>
                  <a:srgbClr val="800000"/>
                </a:solidFill>
              </a:rPr>
              <a:t>” INSTALADO EN EL CEPREUNI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69BB1F-ABF9-46BA-8E13-B12366494695}"/>
              </a:ext>
            </a:extLst>
          </p:cNvPr>
          <p:cNvSpPr txBox="1"/>
          <p:nvPr/>
        </p:nvSpPr>
        <p:spPr>
          <a:xfrm>
            <a:off x="7938607" y="1274426"/>
            <a:ext cx="238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ACCESO COMO ADMINISTRADOR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AA0B5B-0487-4CAB-81D7-BF3479D7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29" y="1954908"/>
            <a:ext cx="4755753" cy="30588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27C705-CA25-4E3D-8B0B-1E850CAE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851" y="2162710"/>
            <a:ext cx="4502364" cy="2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2028825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924299" y="2537609"/>
            <a:ext cx="500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PROCESO DE ATENCION ACTUAL A LOS USUARIOS DEL CEPREUNI 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2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02BBB74-70CF-434B-A5FF-FE610C626747}"/>
              </a:ext>
            </a:extLst>
          </p:cNvPr>
          <p:cNvSpPr/>
          <p:nvPr/>
        </p:nvSpPr>
        <p:spPr>
          <a:xfrm>
            <a:off x="4746661" y="1140431"/>
            <a:ext cx="2137024" cy="89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D0C169E-FEE4-4174-8612-6FF9F08ED255}"/>
              </a:ext>
            </a:extLst>
          </p:cNvPr>
          <p:cNvSpPr/>
          <p:nvPr/>
        </p:nvSpPr>
        <p:spPr>
          <a:xfrm>
            <a:off x="4746661" y="2535148"/>
            <a:ext cx="2137024" cy="89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2C7F51D-168A-4B28-86D1-10306B1259FC}"/>
              </a:ext>
            </a:extLst>
          </p:cNvPr>
          <p:cNvSpPr/>
          <p:nvPr/>
        </p:nvSpPr>
        <p:spPr>
          <a:xfrm>
            <a:off x="4899061" y="4173448"/>
            <a:ext cx="2137024" cy="89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0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2028825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924299" y="2537609"/>
            <a:ext cx="5000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NUEVO PROCESO DE ATENCION USANDO EL SISTEMA DE ATENCION VIRTUAL 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3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972441" y="3030781"/>
            <a:ext cx="843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800000"/>
                </a:solidFill>
              </a:rPr>
              <a:t>FLUJOGRAMA 1: </a:t>
            </a:r>
            <a:r>
              <a:rPr lang="es-PE" sz="3200" b="1" dirty="0"/>
              <a:t>El agente recibe la solicitud</a:t>
            </a:r>
            <a:endParaRPr lang="en-US" sz="3200" b="1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1" y="866656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3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149436" y="778082"/>
            <a:ext cx="1296144" cy="61730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Usuarios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270469" y="716716"/>
            <a:ext cx="1296144" cy="640739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578868" y="882687"/>
            <a:ext cx="1572951" cy="15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1883" r="12385" b="16867"/>
          <a:stretch/>
        </p:blipFill>
        <p:spPr bwMode="auto">
          <a:xfrm>
            <a:off x="3168300" y="2050395"/>
            <a:ext cx="484855" cy="51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766103" y="2646600"/>
            <a:ext cx="1147162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dirty="0"/>
              <a:t>Telefónica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999055" y="5029417"/>
            <a:ext cx="1771168" cy="640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Genera un  ticket para el usuario 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4871301" y="4629045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9" name="18 Abrir llave"/>
          <p:cNvSpPr/>
          <p:nvPr/>
        </p:nvSpPr>
        <p:spPr>
          <a:xfrm>
            <a:off x="2557224" y="1147542"/>
            <a:ext cx="342424" cy="482777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0" name="19 Abrir llave"/>
          <p:cNvSpPr/>
          <p:nvPr/>
        </p:nvSpPr>
        <p:spPr>
          <a:xfrm flipH="1">
            <a:off x="3761735" y="1147542"/>
            <a:ext cx="229343" cy="4827771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1" name="20 Abrir llave"/>
          <p:cNvSpPr/>
          <p:nvPr/>
        </p:nvSpPr>
        <p:spPr>
          <a:xfrm>
            <a:off x="5673508" y="1195514"/>
            <a:ext cx="335680" cy="4768467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" b="88154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57" y="1963298"/>
            <a:ext cx="1098874" cy="109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22" y="3612797"/>
            <a:ext cx="847049" cy="8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53" y="5056575"/>
            <a:ext cx="805209" cy="69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Abrir llave"/>
          <p:cNvSpPr/>
          <p:nvPr/>
        </p:nvSpPr>
        <p:spPr>
          <a:xfrm flipH="1">
            <a:off x="6889402" y="1174482"/>
            <a:ext cx="253080" cy="4861533"/>
          </a:xfrm>
          <a:prstGeom prst="leftBrace">
            <a:avLst/>
          </a:prstGeom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35" name="34 Flecha derecha"/>
          <p:cNvSpPr/>
          <p:nvPr/>
        </p:nvSpPr>
        <p:spPr>
          <a:xfrm>
            <a:off x="5685577" y="894019"/>
            <a:ext cx="1419723" cy="12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4389698" y="3040768"/>
            <a:ext cx="103323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11019" r="8182" b="3295"/>
          <a:stretch/>
        </p:blipFill>
        <p:spPr bwMode="auto">
          <a:xfrm>
            <a:off x="3069875" y="3503127"/>
            <a:ext cx="632243" cy="6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2844162" y="4164171"/>
            <a:ext cx="1147162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dirty="0"/>
              <a:t>E-mail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7363453" y="716716"/>
            <a:ext cx="1296144" cy="58214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Supervisor</a:t>
            </a:r>
          </a:p>
        </p:txBody>
      </p:sp>
      <p:sp>
        <p:nvSpPr>
          <p:cNvPr id="49" name="48 Rectángulo redondeado"/>
          <p:cNvSpPr/>
          <p:nvPr/>
        </p:nvSpPr>
        <p:spPr>
          <a:xfrm>
            <a:off x="7134014" y="5056575"/>
            <a:ext cx="1650268" cy="866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Designa el  ticket a un agente</a:t>
            </a: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49" y="2980503"/>
            <a:ext cx="1409711" cy="140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51 Flecha abajo"/>
          <p:cNvSpPr/>
          <p:nvPr/>
        </p:nvSpPr>
        <p:spPr>
          <a:xfrm>
            <a:off x="7936908" y="452400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53" name="52 Rectángulo redondeado"/>
          <p:cNvSpPr/>
          <p:nvPr/>
        </p:nvSpPr>
        <p:spPr>
          <a:xfrm>
            <a:off x="10511551" y="646230"/>
            <a:ext cx="1296144" cy="624256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10191598" y="5074139"/>
            <a:ext cx="1971772" cy="8491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El  agente recibe los tickets asignados</a:t>
            </a:r>
          </a:p>
        </p:txBody>
      </p:sp>
      <p:sp>
        <p:nvSpPr>
          <p:cNvPr id="56" name="55 Flecha abajo"/>
          <p:cNvSpPr/>
          <p:nvPr/>
        </p:nvSpPr>
        <p:spPr>
          <a:xfrm>
            <a:off x="11054551" y="4729896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10550722" y="2858691"/>
            <a:ext cx="1163031" cy="17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Flecha derecha"/>
          <p:cNvSpPr/>
          <p:nvPr/>
        </p:nvSpPr>
        <p:spPr>
          <a:xfrm>
            <a:off x="8843047" y="894019"/>
            <a:ext cx="1419723" cy="12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59" name="58 CuadroTexto"/>
          <p:cNvSpPr txBox="1"/>
          <p:nvPr/>
        </p:nvSpPr>
        <p:spPr>
          <a:xfrm>
            <a:off x="2791763" y="5498730"/>
            <a:ext cx="1147162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dirty="0"/>
              <a:t>Facebook</a:t>
            </a:r>
          </a:p>
        </p:txBody>
      </p:sp>
      <p:sp>
        <p:nvSpPr>
          <p:cNvPr id="64" name="63 Abrir llave"/>
          <p:cNvSpPr/>
          <p:nvPr/>
        </p:nvSpPr>
        <p:spPr>
          <a:xfrm>
            <a:off x="8786516" y="1162981"/>
            <a:ext cx="298658" cy="487303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5" name="64 Abrir llave"/>
          <p:cNvSpPr/>
          <p:nvPr/>
        </p:nvSpPr>
        <p:spPr>
          <a:xfrm flipH="1">
            <a:off x="10035008" y="1092804"/>
            <a:ext cx="200241" cy="490798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14" y="4956365"/>
            <a:ext cx="494898" cy="49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0097D3-FC0B-480C-98AB-79AD8BC509E3}"/>
              </a:ext>
            </a:extLst>
          </p:cNvPr>
          <p:cNvSpPr txBox="1"/>
          <p:nvPr/>
        </p:nvSpPr>
        <p:spPr>
          <a:xfrm>
            <a:off x="1360455" y="2942888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Alumno</a:t>
            </a:r>
            <a:endParaRPr lang="en-US" sz="16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B0D06E8-DA18-4B62-B51D-521BB2873DED}"/>
              </a:ext>
            </a:extLst>
          </p:cNvPr>
          <p:cNvSpPr txBox="1"/>
          <p:nvPr/>
        </p:nvSpPr>
        <p:spPr>
          <a:xfrm>
            <a:off x="1493103" y="4524001"/>
            <a:ext cx="884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Docente</a:t>
            </a:r>
            <a:endParaRPr lang="en-US" sz="16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A50879B7-F7C4-480A-92A2-2D6998511D2B}"/>
              </a:ext>
            </a:extLst>
          </p:cNvPr>
          <p:cNvSpPr txBox="1"/>
          <p:nvPr/>
        </p:nvSpPr>
        <p:spPr>
          <a:xfrm>
            <a:off x="1400448" y="5728238"/>
            <a:ext cx="2128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Padre de Familia</a:t>
            </a:r>
            <a:endParaRPr lang="en-US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B947E9-DE23-46B6-BC22-E2F28DDC93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9752" y="3311543"/>
            <a:ext cx="1042524" cy="852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D7B8AADB-6D05-43B0-BA42-9F4013E5A8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1646" y="3347473"/>
            <a:ext cx="1042524" cy="852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29EC25D0-5D61-45FE-BF0F-BC266E9ACEDA}"/>
              </a:ext>
            </a:extLst>
          </p:cNvPr>
          <p:cNvSpPr/>
          <p:nvPr/>
        </p:nvSpPr>
        <p:spPr>
          <a:xfrm>
            <a:off x="7291626" y="1967620"/>
            <a:ext cx="1427378" cy="687857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Conoce todo los casos</a:t>
            </a:r>
            <a:endParaRPr lang="en-US" sz="1600" dirty="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41286ED-ADAB-4F48-B577-6CC3A8ABBC13}"/>
              </a:ext>
            </a:extLst>
          </p:cNvPr>
          <p:cNvCxnSpPr/>
          <p:nvPr/>
        </p:nvCxnSpPr>
        <p:spPr>
          <a:xfrm>
            <a:off x="6473809" y="4390214"/>
            <a:ext cx="0" cy="2020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BE72506-B45C-45A7-8CF4-6D31D71AB93E}"/>
              </a:ext>
            </a:extLst>
          </p:cNvPr>
          <p:cNvCxnSpPr/>
          <p:nvPr/>
        </p:nvCxnSpPr>
        <p:spPr>
          <a:xfrm flipH="1">
            <a:off x="2086913" y="6448425"/>
            <a:ext cx="43878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7962F828-650B-4B85-93A3-F4367F13E011}"/>
              </a:ext>
            </a:extLst>
          </p:cNvPr>
          <p:cNvCxnSpPr/>
          <p:nvPr/>
        </p:nvCxnSpPr>
        <p:spPr>
          <a:xfrm flipH="1" flipV="1">
            <a:off x="1695450" y="6113366"/>
            <a:ext cx="390525" cy="363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047F0EF-53D4-44FC-A61A-C44BDE63CA13}"/>
              </a:ext>
            </a:extLst>
          </p:cNvPr>
          <p:cNvSpPr txBox="1"/>
          <p:nvPr/>
        </p:nvSpPr>
        <p:spPr>
          <a:xfrm>
            <a:off x="3761735" y="6156783"/>
            <a:ext cx="1969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/>
              <a:t>Envía creación del Ticket</a:t>
            </a:r>
            <a:endParaRPr lang="en-US" sz="1400" dirty="0"/>
          </a:p>
        </p:txBody>
      </p:sp>
      <p:sp>
        <p:nvSpPr>
          <p:cNvPr id="7168" name="CuadroTexto 7167">
            <a:extLst>
              <a:ext uri="{FF2B5EF4-FFF2-40B4-BE49-F238E27FC236}">
                <a16:creationId xmlns:a16="http://schemas.microsoft.com/office/drawing/2014/main" id="{88633AEA-4639-460D-9908-A2E1D032CD6A}"/>
              </a:ext>
            </a:extLst>
          </p:cNvPr>
          <p:cNvSpPr txBox="1"/>
          <p:nvPr/>
        </p:nvSpPr>
        <p:spPr>
          <a:xfrm>
            <a:off x="4342184" y="2149506"/>
            <a:ext cx="985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Correo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200" dirty="0"/>
              <a:t>Caso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94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/>
      <p:bldP spid="14" grpId="0" animBg="1"/>
      <p:bldP spid="18" grpId="0" animBg="1"/>
      <p:bldP spid="19" grpId="0" animBg="1"/>
      <p:bldP spid="20" grpId="0" animBg="1"/>
      <p:bldP spid="21" grpId="0" animBg="1"/>
      <p:bldP spid="32" grpId="0" animBg="1"/>
      <p:bldP spid="35" grpId="0" animBg="1"/>
      <p:bldP spid="40" grpId="0"/>
      <p:bldP spid="48" grpId="0" animBg="1"/>
      <p:bldP spid="49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/>
      <p:bldP spid="64" grpId="0" animBg="1"/>
      <p:bldP spid="65" grpId="0" animBg="1"/>
      <p:bldP spid="2" grpId="0"/>
      <p:bldP spid="47" grpId="0"/>
      <p:bldP spid="60" grpId="0"/>
      <p:bldP spid="6" grpId="0" animBg="1"/>
      <p:bldP spid="27" grpId="0"/>
      <p:bldP spid="71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183456" y="3030781"/>
            <a:ext cx="843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FLUJOGRAMA 2: </a:t>
            </a:r>
            <a:r>
              <a:rPr lang="es-PE" sz="3200" b="1" dirty="0"/>
              <a:t>El usuario genera la solicitud</a:t>
            </a:r>
            <a:endParaRPr lang="en-US" sz="3200" b="1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1" y="866656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126138" y="436728"/>
            <a:ext cx="1296144" cy="600246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Usuarios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761036" y="436728"/>
            <a:ext cx="1296144" cy="623677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Supervisor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819149" y="569067"/>
            <a:ext cx="1606085" cy="167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995187" y="1415017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Alumnos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967517" y="3107204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Docentes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932914" y="4973003"/>
            <a:ext cx="1618781" cy="623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Padres de Familia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14548" y="910962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9677" r="4131" b="10043"/>
          <a:stretch/>
        </p:blipFill>
        <p:spPr bwMode="auto">
          <a:xfrm>
            <a:off x="4151095" y="3114611"/>
            <a:ext cx="938998" cy="8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957729" y="3894921"/>
            <a:ext cx="1247275" cy="1200302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b="1" dirty="0"/>
              <a:t>El usuario genera su propio Ticket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523525" y="1566545"/>
            <a:ext cx="1771168" cy="14561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Supervisor designa cada ticket a un agente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2714639" y="107945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6311123" y="1104229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07" y="3487913"/>
            <a:ext cx="1796650" cy="17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Flecha abajo"/>
          <p:cNvSpPr/>
          <p:nvPr/>
        </p:nvSpPr>
        <p:spPr>
          <a:xfrm>
            <a:off x="6311124" y="326036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0" name="19 Abrir llave"/>
          <p:cNvSpPr/>
          <p:nvPr/>
        </p:nvSpPr>
        <p:spPr>
          <a:xfrm>
            <a:off x="3677439" y="1339823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1" name="20 Abrir llave"/>
          <p:cNvSpPr/>
          <p:nvPr/>
        </p:nvSpPr>
        <p:spPr>
          <a:xfrm flipH="1">
            <a:off x="5210576" y="1339823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2" name="21 Abrir llave"/>
          <p:cNvSpPr/>
          <p:nvPr/>
        </p:nvSpPr>
        <p:spPr>
          <a:xfrm>
            <a:off x="7224101" y="1353340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54" b="88154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84" y="1959178"/>
            <a:ext cx="1229445" cy="12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71" y="3703598"/>
            <a:ext cx="1145556" cy="11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40" y="5703679"/>
            <a:ext cx="1248189" cy="10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044650" y="993525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  <p:sp>
        <p:nvSpPr>
          <p:cNvPr id="33" name="32 Abrir llave"/>
          <p:cNvSpPr/>
          <p:nvPr/>
        </p:nvSpPr>
        <p:spPr>
          <a:xfrm flipH="1">
            <a:off x="8561430" y="1362729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9677" r="4131" b="10043"/>
          <a:stretch/>
        </p:blipFill>
        <p:spPr bwMode="auto">
          <a:xfrm>
            <a:off x="7610354" y="2729292"/>
            <a:ext cx="938998" cy="8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7416988" y="3509602"/>
            <a:ext cx="1247275" cy="92333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b="1" dirty="0"/>
              <a:t>Atención Virtual CEPRE</a:t>
            </a:r>
          </a:p>
        </p:txBody>
      </p:sp>
      <p:sp>
        <p:nvSpPr>
          <p:cNvPr id="36" name="35 Flecha derecha"/>
          <p:cNvSpPr/>
          <p:nvPr/>
        </p:nvSpPr>
        <p:spPr>
          <a:xfrm>
            <a:off x="7283417" y="604272"/>
            <a:ext cx="1419723" cy="12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9155399" y="436728"/>
            <a:ext cx="1296144" cy="611938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8773177" y="1517505"/>
            <a:ext cx="1971772" cy="1174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 agente recibe los tickets asignados</a:t>
            </a:r>
          </a:p>
        </p:txBody>
      </p:sp>
      <p:sp>
        <p:nvSpPr>
          <p:cNvPr id="39" name="38 Flecha abajo"/>
          <p:cNvSpPr/>
          <p:nvPr/>
        </p:nvSpPr>
        <p:spPr>
          <a:xfrm>
            <a:off x="9705486" y="109249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9759063" y="292953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9116433" y="3134853"/>
            <a:ext cx="1335110" cy="2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96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2028825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924299" y="2537609"/>
            <a:ext cx="500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1. TIPOS DE SISTEMAS INFORMATICOS </a:t>
            </a:r>
            <a:endParaRPr lang="en-US" sz="2800" b="1" dirty="0">
              <a:solidFill>
                <a:srgbClr val="80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714" y="4362855"/>
            <a:ext cx="2730321" cy="8754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539E86-D39E-4094-A553-AC7A901C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8" y="666601"/>
            <a:ext cx="204843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183456" y="3030781"/>
            <a:ext cx="843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FLUJOGRAMA 3: </a:t>
            </a:r>
            <a:r>
              <a:rPr lang="es-PE" sz="3200" b="1" dirty="0"/>
              <a:t>Gestión de Tickets</a:t>
            </a:r>
            <a:endParaRPr lang="en-US" sz="3200" b="1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1" y="866656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9344948" y="256604"/>
            <a:ext cx="1944216" cy="882797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Departamentos de Solución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10219072" y="1214697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3" name="22 Rectángulo redondeado"/>
          <p:cNvSpPr/>
          <p:nvPr/>
        </p:nvSpPr>
        <p:spPr>
          <a:xfrm>
            <a:off x="9524967" y="1545344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Cobranzas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9526929" y="3239868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Coordinación Académica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9524967" y="4178201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Dirección del CEPRE UNI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9526929" y="2397028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Sistemas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9551200" y="5068289"/>
            <a:ext cx="1584176" cy="898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Supervisión de Atención al Cliente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651074" y="256603"/>
            <a:ext cx="1296144" cy="838973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227101" y="1648935"/>
            <a:ext cx="2017397" cy="12244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 agente gestiona sus tickets correspondientes</a:t>
            </a:r>
          </a:p>
        </p:txBody>
      </p:sp>
      <p:sp>
        <p:nvSpPr>
          <p:cNvPr id="39" name="38 Flecha abajo"/>
          <p:cNvSpPr/>
          <p:nvPr/>
        </p:nvSpPr>
        <p:spPr>
          <a:xfrm>
            <a:off x="6201161" y="1139401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6254738" y="297644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>
            <a:off x="7203014" y="946804"/>
            <a:ext cx="20228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 flipH="1">
            <a:off x="7129409" y="396655"/>
            <a:ext cx="2096477" cy="178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7326387" y="1045628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  <p:sp>
        <p:nvSpPr>
          <p:cNvPr id="44" name="43 Abrir llave"/>
          <p:cNvSpPr/>
          <p:nvPr/>
        </p:nvSpPr>
        <p:spPr>
          <a:xfrm>
            <a:off x="7239234" y="1370012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45" name="44 Abrir llave"/>
          <p:cNvSpPr/>
          <p:nvPr/>
        </p:nvSpPr>
        <p:spPr>
          <a:xfrm flipH="1">
            <a:off x="8804428" y="1344024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t="9677" r="4131" b="10043"/>
          <a:stretch/>
        </p:blipFill>
        <p:spPr bwMode="auto">
          <a:xfrm>
            <a:off x="7629866" y="2745964"/>
            <a:ext cx="938998" cy="81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7436500" y="3526274"/>
            <a:ext cx="1247275" cy="92333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b="1" dirty="0"/>
              <a:t>Atención Virtual CEPRE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5612108" y="3181763"/>
            <a:ext cx="1335110" cy="2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50 Rectángulo redondeado"/>
          <p:cNvSpPr/>
          <p:nvPr/>
        </p:nvSpPr>
        <p:spPr>
          <a:xfrm>
            <a:off x="1921921" y="246712"/>
            <a:ext cx="1296144" cy="82728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Usuarios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1822871" y="2873338"/>
            <a:ext cx="1584176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Docentes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1788268" y="4739137"/>
            <a:ext cx="1618781" cy="623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Padres de Familia</a:t>
            </a:r>
          </a:p>
        </p:txBody>
      </p:sp>
      <p:sp>
        <p:nvSpPr>
          <p:cNvPr id="54" name="53 Flecha abajo"/>
          <p:cNvSpPr/>
          <p:nvPr/>
        </p:nvSpPr>
        <p:spPr>
          <a:xfrm>
            <a:off x="2510422" y="1116469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4" b="88154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8" y="1725312"/>
            <a:ext cx="1229445" cy="12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5" y="3469732"/>
            <a:ext cx="1145556" cy="11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4" y="5469813"/>
            <a:ext cx="1248189" cy="108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/>
          <p:nvPr/>
        </p:nvSpPr>
        <p:spPr>
          <a:xfrm>
            <a:off x="7520682" y="575852"/>
            <a:ext cx="1349471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Opcional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3690469" y="2310022"/>
            <a:ext cx="1305949" cy="1174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Respuesta a la solicitud</a:t>
            </a:r>
          </a:p>
        </p:txBody>
      </p:sp>
      <p:sp>
        <p:nvSpPr>
          <p:cNvPr id="60" name="59 Flecha derecha"/>
          <p:cNvSpPr/>
          <p:nvPr/>
        </p:nvSpPr>
        <p:spPr>
          <a:xfrm flipH="1">
            <a:off x="3407049" y="549055"/>
            <a:ext cx="2023291" cy="1270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1" name="60 Abrir llave"/>
          <p:cNvSpPr/>
          <p:nvPr/>
        </p:nvSpPr>
        <p:spPr>
          <a:xfrm>
            <a:off x="3359336" y="1230246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2" name="61 Abrir llave"/>
          <p:cNvSpPr/>
          <p:nvPr/>
        </p:nvSpPr>
        <p:spPr>
          <a:xfrm flipH="1">
            <a:off x="4989307" y="1232386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3" name="62 Rectángulo redondeado"/>
          <p:cNvSpPr/>
          <p:nvPr/>
        </p:nvSpPr>
        <p:spPr>
          <a:xfrm>
            <a:off x="3683358" y="4095014"/>
            <a:ext cx="1305949" cy="1174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Cierre del Ticket</a:t>
            </a:r>
          </a:p>
        </p:txBody>
      </p:sp>
      <p:sp>
        <p:nvSpPr>
          <p:cNvPr id="64" name="63 Flecha abajo"/>
          <p:cNvSpPr/>
          <p:nvPr/>
        </p:nvSpPr>
        <p:spPr>
          <a:xfrm>
            <a:off x="4307632" y="3660625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65" name="64 CuadroTexto"/>
          <p:cNvSpPr txBox="1"/>
          <p:nvPr/>
        </p:nvSpPr>
        <p:spPr>
          <a:xfrm>
            <a:off x="3548759" y="786874"/>
            <a:ext cx="1800200" cy="311849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COMUNICACIÓN VIA</a:t>
            </a:r>
          </a:p>
        </p:txBody>
      </p:sp>
    </p:spTree>
    <p:extLst>
      <p:ext uri="{BB962C8B-B14F-4D97-AF65-F5344CB8AC3E}">
        <p14:creationId xmlns:p14="http://schemas.microsoft.com/office/powerpoint/2010/main" val="949536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1403964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5" y="5899658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2183456" y="3030781"/>
            <a:ext cx="8437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FLUJOGRAMA 4: </a:t>
            </a:r>
            <a:r>
              <a:rPr lang="es-ES" sz="3200" b="1" dirty="0"/>
              <a:t>Revisión de cierres de Ticket y Seguimiento de la Atención </a:t>
            </a:r>
            <a:endParaRPr lang="en-US" sz="3200" b="1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1" y="866656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6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47842" y="240399"/>
            <a:ext cx="1296144" cy="623677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Supervisor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5785" y="1627643"/>
            <a:ext cx="1985714" cy="19617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Supervisor hace seguimiento y verifica los tickets asignados a los agentes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1397929" y="1165327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9" y="4053978"/>
            <a:ext cx="1796650" cy="17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bajo"/>
          <p:cNvSpPr/>
          <p:nvPr/>
        </p:nvSpPr>
        <p:spPr>
          <a:xfrm>
            <a:off x="1397928" y="3822422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2198578" y="244995"/>
            <a:ext cx="6426808" cy="24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3806" r="19233" b="6250"/>
          <a:stretch/>
        </p:blipFill>
        <p:spPr bwMode="auto">
          <a:xfrm>
            <a:off x="3029801" y="1777769"/>
            <a:ext cx="5254390" cy="378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12 Abrir llave"/>
          <p:cNvSpPr/>
          <p:nvPr/>
        </p:nvSpPr>
        <p:spPr>
          <a:xfrm>
            <a:off x="2636005" y="1011881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4" name="13 Abrir llave"/>
          <p:cNvSpPr/>
          <p:nvPr/>
        </p:nvSpPr>
        <p:spPr>
          <a:xfrm flipH="1">
            <a:off x="8428552" y="1012930"/>
            <a:ext cx="283420" cy="535426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210925" y="503971"/>
            <a:ext cx="4347521" cy="307750"/>
          </a:xfrm>
          <a:prstGeom prst="rect">
            <a:avLst/>
          </a:prstGeom>
          <a:noFill/>
        </p:spPr>
        <p:txBody>
          <a:bodyPr wrap="square" lIns="91416" tIns="45707" rIns="91416" bIns="45707" rtlCol="0">
            <a:spAutoFit/>
          </a:bodyPr>
          <a:lstStyle/>
          <a:p>
            <a:pPr algn="ctr"/>
            <a:r>
              <a:rPr lang="es-ES" sz="1400" b="1" dirty="0"/>
              <a:t>SEGUIMIENTO A TRAVEZ DE PLATAFORMA VIRTUAL</a:t>
            </a:r>
          </a:p>
        </p:txBody>
      </p:sp>
      <p:sp>
        <p:nvSpPr>
          <p:cNvPr id="17" name="16 Flecha abajo"/>
          <p:cNvSpPr/>
          <p:nvPr/>
        </p:nvSpPr>
        <p:spPr>
          <a:xfrm>
            <a:off x="5270603" y="1004313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9501719" y="180014"/>
            <a:ext cx="1296144" cy="659003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/>
              <a:t>Agente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9212248" y="1375469"/>
            <a:ext cx="2017397" cy="18188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  Agente recibe el visto bueno del supervisor, responde y cierra la solicitud del usuario</a:t>
            </a:r>
          </a:p>
        </p:txBody>
      </p:sp>
      <p:sp>
        <p:nvSpPr>
          <p:cNvPr id="20" name="19 Flecha abajo"/>
          <p:cNvSpPr/>
          <p:nvPr/>
        </p:nvSpPr>
        <p:spPr>
          <a:xfrm>
            <a:off x="10112232" y="1012930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sp>
        <p:nvSpPr>
          <p:cNvPr id="21" name="20 Flecha abajo"/>
          <p:cNvSpPr/>
          <p:nvPr/>
        </p:nvSpPr>
        <p:spPr>
          <a:xfrm>
            <a:off x="10105776" y="3258544"/>
            <a:ext cx="195971" cy="227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637" l="4706" r="47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0" r="52568"/>
          <a:stretch/>
        </p:blipFill>
        <p:spPr bwMode="auto">
          <a:xfrm>
            <a:off x="9517738" y="3399618"/>
            <a:ext cx="1335110" cy="201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8E9CF-5C25-4525-9B5B-A299267E8344}"/>
              </a:ext>
            </a:extLst>
          </p:cNvPr>
          <p:cNvSpPr txBox="1"/>
          <p:nvPr/>
        </p:nvSpPr>
        <p:spPr>
          <a:xfrm>
            <a:off x="3392639" y="466546"/>
            <a:ext cx="730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ALCANCES DEL SISTEMA  DE ATENCION  VIRTUAL DEL CEPREUNI</a:t>
            </a:r>
            <a:endParaRPr lang="en-US" sz="20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627CBEF-AA4B-4C0B-9F5C-95892A648FD9}"/>
              </a:ext>
            </a:extLst>
          </p:cNvPr>
          <p:cNvCxnSpPr/>
          <p:nvPr/>
        </p:nvCxnSpPr>
        <p:spPr>
          <a:xfrm>
            <a:off x="2028825" y="1228725"/>
            <a:ext cx="931545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9C9B2A0-9026-4425-BB84-8D08572A9024}"/>
              </a:ext>
            </a:extLst>
          </p:cNvPr>
          <p:cNvCxnSpPr>
            <a:cxnSpLocks/>
          </p:cNvCxnSpPr>
          <p:nvPr/>
        </p:nvCxnSpPr>
        <p:spPr>
          <a:xfrm>
            <a:off x="1381125" y="4800600"/>
            <a:ext cx="1008697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4607080-C588-47F9-949B-AE3C2FCC5346}"/>
              </a:ext>
            </a:extLst>
          </p:cNvPr>
          <p:cNvSpPr txBox="1"/>
          <p:nvPr/>
        </p:nvSpPr>
        <p:spPr>
          <a:xfrm>
            <a:off x="3924299" y="2537609"/>
            <a:ext cx="5000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Pasos para que el usuario ingrese una solicitud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452654"/>
            <a:ext cx="843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1: Ingrese al siguiente link </a:t>
            </a:r>
            <a:r>
              <a:rPr lang="es-PE" sz="2400" dirty="0">
                <a:hlinkClick r:id="rId2"/>
              </a:rPr>
              <a:t>https://atencionvirtual.cepreuni.net.pe/</a:t>
            </a:r>
            <a:r>
              <a:rPr lang="es-PE" sz="2400" dirty="0"/>
              <a:t> </a:t>
            </a:r>
            <a:r>
              <a:rPr lang="es-ES" sz="2400" b="1" dirty="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3282" r="23371" b="7259"/>
          <a:stretch/>
        </p:blipFill>
        <p:spPr bwMode="auto">
          <a:xfrm>
            <a:off x="3207226" y="1297299"/>
            <a:ext cx="6823881" cy="49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749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73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642748"/>
            <a:ext cx="843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2: </a:t>
            </a:r>
            <a:r>
              <a:rPr lang="es-ES" sz="2400" b="1" dirty="0" err="1"/>
              <a:t>Click</a:t>
            </a:r>
            <a:r>
              <a:rPr lang="es-ES" sz="2400" b="1" dirty="0"/>
              <a:t> en abrir un nuevo ticket</a:t>
            </a:r>
            <a:endParaRPr lang="es-ES" sz="2400" b="1" dirty="0">
              <a:solidFill>
                <a:srgbClr val="8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13282" r="23371" b="7259"/>
          <a:stretch/>
        </p:blipFill>
        <p:spPr bwMode="auto">
          <a:xfrm>
            <a:off x="2110499" y="1104412"/>
            <a:ext cx="8575700" cy="504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8271164" y="2019868"/>
            <a:ext cx="2415035" cy="340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49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14010" r="23232" b="32101"/>
          <a:stretch/>
        </p:blipFill>
        <p:spPr bwMode="auto">
          <a:xfrm>
            <a:off x="3218278" y="1076560"/>
            <a:ext cx="8667362" cy="49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574508"/>
            <a:ext cx="843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3: Completa los cambios requeridos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64137" y="3686277"/>
            <a:ext cx="3123015" cy="503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2710592" y="3878453"/>
            <a:ext cx="512618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117776" y="3586065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su correo electrónico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64136" y="4245365"/>
            <a:ext cx="3123015" cy="457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710591" y="4423893"/>
            <a:ext cx="512618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117775" y="4145153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su nombre completo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264137" y="5489589"/>
            <a:ext cx="3123015" cy="542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2710592" y="5668117"/>
            <a:ext cx="512618" cy="135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117776" y="5416673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Seleccione el tema de ayuda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266409" y="4768517"/>
            <a:ext cx="3123015" cy="511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2712864" y="4947045"/>
            <a:ext cx="512618" cy="12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1065456" y="4695601"/>
            <a:ext cx="184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su numero teléfono (opcional)</a:t>
            </a: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49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29991" r="23637" b="13626"/>
          <a:stretch/>
        </p:blipFill>
        <p:spPr bwMode="auto">
          <a:xfrm>
            <a:off x="2915009" y="1138332"/>
            <a:ext cx="8751255" cy="50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E9F44-50C8-4106-A6B7-53A501AAEC88}"/>
              </a:ext>
            </a:extLst>
          </p:cNvPr>
          <p:cNvCxnSpPr>
            <a:cxnSpLocks/>
          </p:cNvCxnSpPr>
          <p:nvPr/>
        </p:nvCxnSpPr>
        <p:spPr>
          <a:xfrm>
            <a:off x="2333625" y="434145"/>
            <a:ext cx="929163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D5AEACA-20E1-46C4-96A7-EB3A07560629}"/>
              </a:ext>
            </a:extLst>
          </p:cNvPr>
          <p:cNvCxnSpPr>
            <a:cxnSpLocks/>
          </p:cNvCxnSpPr>
          <p:nvPr/>
        </p:nvCxnSpPr>
        <p:spPr>
          <a:xfrm>
            <a:off x="581024" y="6329149"/>
            <a:ext cx="1122045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64557" y="574508"/>
            <a:ext cx="843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 4: Describir los detalles del problema y genera el Ticket</a:t>
            </a:r>
            <a:endParaRPr lang="es-ES" sz="2400" b="1" dirty="0">
              <a:solidFill>
                <a:srgbClr val="8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68234" y="2007602"/>
            <a:ext cx="3318917" cy="503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2487393" y="2172482"/>
            <a:ext cx="54477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21873" y="1907390"/>
            <a:ext cx="196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068234" y="3057016"/>
            <a:ext cx="8436829" cy="156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514689" y="3371776"/>
            <a:ext cx="512618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895835" y="5813946"/>
            <a:ext cx="1069960" cy="392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095530" y="4951952"/>
            <a:ext cx="3318917" cy="351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2539456" y="5047695"/>
            <a:ext cx="512618" cy="12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163248" y="4835400"/>
            <a:ext cx="2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Adjunte un archivo si es necesario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6966" y="3222195"/>
            <a:ext cx="209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Describa el  problema  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54126" y="1888366"/>
            <a:ext cx="19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Escriba el asunto del Problema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299375" y="5813946"/>
            <a:ext cx="2228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Generar Ticket</a:t>
            </a:r>
          </a:p>
        </p:txBody>
      </p:sp>
      <p:sp>
        <p:nvSpPr>
          <p:cNvPr id="31" name="30 Flecha derecha"/>
          <p:cNvSpPr/>
          <p:nvPr/>
        </p:nvSpPr>
        <p:spPr>
          <a:xfrm>
            <a:off x="5271283" y="5946463"/>
            <a:ext cx="512618" cy="127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7">
            <a:extLst>
              <a:ext uri="{FF2B5EF4-FFF2-40B4-BE49-F238E27FC236}">
                <a16:creationId xmlns:a16="http://schemas.microsoft.com/office/drawing/2014/main" id="{2E923701-C5B7-46FF-8245-14469D1E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49"/>
            <a:ext cx="2730321" cy="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6" grpId="0"/>
      <p:bldP spid="28" grpId="0"/>
      <p:bldP spid="29" grpId="0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68247" y="1228397"/>
            <a:ext cx="10232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sz="2000" dirty="0"/>
              <a:t>Sistemas informativos desarrollados a medida</a:t>
            </a:r>
          </a:p>
          <a:p>
            <a:pPr marL="342900" indent="-342900">
              <a:buFont typeface="+mj-lt"/>
              <a:buAutoNum type="arabicPeriod"/>
            </a:pPr>
            <a:endParaRPr lang="es-PE" sz="2000" dirty="0"/>
          </a:p>
          <a:p>
            <a:endParaRPr lang="es-PE" sz="2000" dirty="0"/>
          </a:p>
          <a:p>
            <a:r>
              <a:rPr lang="es-PE" sz="2000" dirty="0"/>
              <a:t>2.- Sistemas informáticos  que se compran en el mercado y se adaptan</a:t>
            </a:r>
          </a:p>
          <a:p>
            <a:endParaRPr lang="es-PE" sz="2000" dirty="0"/>
          </a:p>
          <a:p>
            <a:endParaRPr lang="es-PE" sz="2000" dirty="0"/>
          </a:p>
          <a:p>
            <a:r>
              <a:rPr lang="es-PE" sz="2000" dirty="0"/>
              <a:t>3.- Sistemas informáticos , cuyos servicios se alquilan con una pago por usuario o mensual</a:t>
            </a:r>
          </a:p>
          <a:p>
            <a:pPr marL="342900" indent="-342900">
              <a:buFont typeface="+mj-lt"/>
              <a:buAutoNum type="arabicPeriod"/>
            </a:pPr>
            <a:endParaRPr lang="es-PE" sz="2000" dirty="0"/>
          </a:p>
          <a:p>
            <a:endParaRPr lang="es-PE" sz="2000" dirty="0"/>
          </a:p>
          <a:p>
            <a:pPr marL="342900" indent="-342900">
              <a:buAutoNum type="arabicPeriod" startAt="4"/>
            </a:pPr>
            <a:r>
              <a:rPr lang="es-PE" sz="2000" dirty="0"/>
              <a:t>Sistemas informáticos “open </a:t>
            </a:r>
            <a:r>
              <a:rPr lang="es-PE" sz="2000" dirty="0" err="1"/>
              <a:t>source</a:t>
            </a:r>
            <a:r>
              <a:rPr lang="es-PE" sz="2000" dirty="0"/>
              <a:t>” de libre acceso, que se optimizan periódicamente por una comunidad y que pueden descargarse e instalar. </a:t>
            </a:r>
          </a:p>
          <a:p>
            <a:r>
              <a:rPr lang="es-PE" sz="2000" dirty="0"/>
              <a:t>      Requiere de adecuación del servidor y programadores experimentados.</a:t>
            </a:r>
          </a:p>
          <a:p>
            <a:endParaRPr lang="es-PE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3686175" y="333375"/>
            <a:ext cx="55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800000"/>
                </a:solidFill>
              </a:rPr>
              <a:t>TIPOS DE SISTEMAS INFORMATICOS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5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552159" y="158714"/>
            <a:ext cx="9087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LMS PARA EDUCACION VIRTUAL  </a:t>
            </a:r>
          </a:p>
          <a:p>
            <a:pPr algn="ctr"/>
            <a:r>
              <a:rPr lang="es-PE" sz="2800" b="1" dirty="0">
                <a:solidFill>
                  <a:srgbClr val="800000"/>
                </a:solidFill>
              </a:rPr>
              <a:t>(</a:t>
            </a:r>
            <a:r>
              <a:rPr lang="es-PE" sz="2800" b="1" dirty="0" err="1">
                <a:solidFill>
                  <a:srgbClr val="800000"/>
                </a:solidFill>
              </a:rPr>
              <a:t>Learning</a:t>
            </a:r>
            <a:r>
              <a:rPr lang="es-PE" sz="2800" b="1" dirty="0">
                <a:solidFill>
                  <a:srgbClr val="800000"/>
                </a:solidFill>
              </a:rPr>
              <a:t> </a:t>
            </a:r>
            <a:r>
              <a:rPr lang="es-PE" sz="2800" b="1" dirty="0" err="1">
                <a:solidFill>
                  <a:srgbClr val="800000"/>
                </a:solidFill>
              </a:rPr>
              <a:t>Magamente</a:t>
            </a:r>
            <a:r>
              <a:rPr lang="es-PE" sz="2800" b="1" dirty="0">
                <a:solidFill>
                  <a:srgbClr val="800000"/>
                </a:solidFill>
              </a:rPr>
              <a:t> </a:t>
            </a:r>
            <a:r>
              <a:rPr lang="es-PE" sz="2800" b="1" dirty="0" err="1">
                <a:solidFill>
                  <a:srgbClr val="800000"/>
                </a:solidFill>
              </a:rPr>
              <a:t>System</a:t>
            </a:r>
            <a:r>
              <a:rPr lang="es-PE" sz="2800" b="1" dirty="0">
                <a:solidFill>
                  <a:srgbClr val="800000"/>
                </a:solidFill>
              </a:rPr>
              <a:t>)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7393"/>
          <a:stretch/>
        </p:blipFill>
        <p:spPr bwMode="auto">
          <a:xfrm>
            <a:off x="736933" y="1045599"/>
            <a:ext cx="10718140" cy="47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1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9" b="9414"/>
          <a:stretch/>
        </p:blipFill>
        <p:spPr bwMode="auto">
          <a:xfrm>
            <a:off x="891578" y="1020472"/>
            <a:ext cx="10631365" cy="46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01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b="8417"/>
          <a:stretch/>
        </p:blipFill>
        <p:spPr bwMode="auto">
          <a:xfrm>
            <a:off x="647699" y="1090246"/>
            <a:ext cx="11010689" cy="48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1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4996"/>
          <a:stretch/>
        </p:blipFill>
        <p:spPr bwMode="auto">
          <a:xfrm>
            <a:off x="556609" y="1101968"/>
            <a:ext cx="11078787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0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69FCBE-90D9-47EC-88A5-C0611E17CB38}"/>
              </a:ext>
            </a:extLst>
          </p:cNvPr>
          <p:cNvSpPr txBox="1"/>
          <p:nvPr/>
        </p:nvSpPr>
        <p:spPr>
          <a:xfrm>
            <a:off x="647699" y="1238250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12757-6ABB-4A93-80AB-83F6C4C0A25F}"/>
              </a:ext>
            </a:extLst>
          </p:cNvPr>
          <p:cNvSpPr txBox="1"/>
          <p:nvPr/>
        </p:nvSpPr>
        <p:spPr>
          <a:xfrm>
            <a:off x="1008809" y="158714"/>
            <a:ext cx="1017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00" b="1" dirty="0">
                <a:solidFill>
                  <a:srgbClr val="800000"/>
                </a:solidFill>
              </a:rPr>
              <a:t>SISTEMAS INFORMATICOS  “HELP DESK” PARA ATENCION VIRTUAL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b="7000"/>
          <a:stretch/>
        </p:blipFill>
        <p:spPr bwMode="auto">
          <a:xfrm>
            <a:off x="436251" y="846308"/>
            <a:ext cx="11319503" cy="500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315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519</Words>
  <Application>Microsoft Office PowerPoint</Application>
  <PresentationFormat>Panorámica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Cuadros Blas</dc:creator>
  <cp:lastModifiedBy>Jorge Cuadros Blas</cp:lastModifiedBy>
  <cp:revision>24</cp:revision>
  <dcterms:created xsi:type="dcterms:W3CDTF">2020-06-22T14:06:32Z</dcterms:created>
  <dcterms:modified xsi:type="dcterms:W3CDTF">2020-06-24T12:51:11Z</dcterms:modified>
</cp:coreProperties>
</file>