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64" r:id="rId2"/>
    <p:sldId id="1307" r:id="rId3"/>
    <p:sldId id="1278" r:id="rId4"/>
    <p:sldId id="259" r:id="rId5"/>
    <p:sldId id="1299" r:id="rId6"/>
    <p:sldId id="1306" r:id="rId7"/>
    <p:sldId id="1263" r:id="rId8"/>
    <p:sldId id="1312" r:id="rId9"/>
    <p:sldId id="1284" r:id="rId10"/>
    <p:sldId id="1300" r:id="rId11"/>
    <p:sldId id="1301" r:id="rId12"/>
    <p:sldId id="1265" r:id="rId13"/>
    <p:sldId id="1285" r:id="rId14"/>
    <p:sldId id="1302" r:id="rId15"/>
    <p:sldId id="1273" r:id="rId16"/>
    <p:sldId id="1286" r:id="rId17"/>
    <p:sldId id="1303" r:id="rId18"/>
    <p:sldId id="1304" r:id="rId19"/>
    <p:sldId id="1295" r:id="rId20"/>
    <p:sldId id="1292" r:id="rId21"/>
    <p:sldId id="1314" r:id="rId22"/>
    <p:sldId id="1315" r:id="rId23"/>
    <p:sldId id="1316" r:id="rId24"/>
    <p:sldId id="1317" r:id="rId25"/>
    <p:sldId id="1318" r:id="rId26"/>
    <p:sldId id="1320" r:id="rId27"/>
    <p:sldId id="1319" r:id="rId28"/>
    <p:sldId id="1313" r:id="rId29"/>
    <p:sldId id="1311" r:id="rId30"/>
    <p:sldId id="1293" r:id="rId31"/>
    <p:sldId id="1298" r:id="rId3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41014C3-2B07-4609-A03E-C56339A4FB8A}">
          <p14:sldIdLst>
            <p14:sldId id="1264"/>
          </p14:sldIdLst>
        </p14:section>
        <p14:section name="CONTEXTO" id="{704DEF9E-141D-4F53-A30B-EA596907C4B6}">
          <p14:sldIdLst>
            <p14:sldId id="1307"/>
            <p14:sldId id="1278"/>
            <p14:sldId id="259"/>
            <p14:sldId id="1299"/>
          </p14:sldIdLst>
        </p14:section>
        <p14:section name="PROBLEMATICA" id="{91542DB1-19D9-440A-97B7-0C84B7B8647D}">
          <p14:sldIdLst>
            <p14:sldId id="1306"/>
            <p14:sldId id="1263"/>
            <p14:sldId id="1312"/>
          </p14:sldIdLst>
        </p14:section>
        <p14:section name="CRM" id="{77830F5E-73C6-4D7A-A504-4CE0696308C0}">
          <p14:sldIdLst>
            <p14:sldId id="1284"/>
            <p14:sldId id="1300"/>
            <p14:sldId id="1301"/>
            <p14:sldId id="1265"/>
            <p14:sldId id="1285"/>
            <p14:sldId id="1302"/>
          </p14:sldIdLst>
        </p14:section>
        <p14:section name="SUITE CRM UNTELS" id="{2B6672C1-B023-492E-8FBD-9DC0C81C7055}">
          <p14:sldIdLst>
            <p14:sldId id="1273"/>
            <p14:sldId id="1286"/>
            <p14:sldId id="1303"/>
            <p14:sldId id="1304"/>
            <p14:sldId id="1295"/>
            <p14:sldId id="1292"/>
            <p14:sldId id="1314"/>
            <p14:sldId id="1315"/>
            <p14:sldId id="1316"/>
            <p14:sldId id="1317"/>
            <p14:sldId id="1318"/>
            <p14:sldId id="1320"/>
            <p14:sldId id="1319"/>
            <p14:sldId id="1313"/>
            <p14:sldId id="1311"/>
            <p14:sldId id="1293"/>
            <p14:sldId id="1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AEEE"/>
    <a:srgbClr val="E8F7E1"/>
    <a:srgbClr val="DBECFE"/>
    <a:srgbClr val="BEDFFF"/>
    <a:srgbClr val="1B4D71"/>
    <a:srgbClr val="D4AF1E"/>
    <a:srgbClr val="FFFAEB"/>
    <a:srgbClr val="FFB720"/>
    <a:srgbClr val="46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93F481-554C-583C-BDE3-019E749638F1}"/>
              </a:ext>
            </a:extLst>
          </p:cNvPr>
          <p:cNvSpPr txBox="1">
            <a:spLocks/>
          </p:cNvSpPr>
          <p:nvPr userDrawn="1"/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B01643-9BA7-1DFD-1CBE-2A1D8663CC46}"/>
              </a:ext>
            </a:extLst>
          </p:cNvPr>
          <p:cNvSpPr/>
          <p:nvPr userDrawn="1"/>
        </p:nvSpPr>
        <p:spPr>
          <a:xfrm>
            <a:off x="-1" y="0"/>
            <a:ext cx="12192001" cy="2147455"/>
          </a:xfrm>
          <a:prstGeom prst="rect">
            <a:avLst/>
          </a:prstGeom>
          <a:solidFill>
            <a:srgbClr val="0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1B843-A825-8C30-E666-BB110970B7FD}"/>
              </a:ext>
            </a:extLst>
          </p:cNvPr>
          <p:cNvSpPr/>
          <p:nvPr userDrawn="1"/>
        </p:nvSpPr>
        <p:spPr>
          <a:xfrm>
            <a:off x="-18289" y="0"/>
            <a:ext cx="12210289" cy="2147455"/>
          </a:xfrm>
          <a:prstGeom prst="rect">
            <a:avLst/>
          </a:prstGeom>
          <a:solidFill>
            <a:srgbClr val="19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3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163E0C7-B91C-46E2-B586-0E5A7C22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05" b="84145"/>
          <a:stretch/>
        </p:blipFill>
        <p:spPr>
          <a:xfrm>
            <a:off x="0" y="0"/>
            <a:ext cx="12192000" cy="7897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E60A4B-478A-970B-51C5-477581DA2AA0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4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6AD031-7D31-0C6A-272B-FEA96A3CF246}"/>
              </a:ext>
            </a:extLst>
          </p:cNvPr>
          <p:cNvSpPr/>
          <p:nvPr userDrawn="1"/>
        </p:nvSpPr>
        <p:spPr>
          <a:xfrm>
            <a:off x="-18289" y="0"/>
            <a:ext cx="12210289" cy="789709"/>
          </a:xfrm>
          <a:prstGeom prst="rect">
            <a:avLst/>
          </a:prstGeom>
          <a:solidFill>
            <a:srgbClr val="0D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8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CB343D-A0D1-6A2F-BB56-6E54BCB29351}"/>
              </a:ext>
            </a:extLst>
          </p:cNvPr>
          <p:cNvSpPr/>
          <p:nvPr userDrawn="1"/>
        </p:nvSpPr>
        <p:spPr>
          <a:xfrm>
            <a:off x="-20782" y="6356350"/>
            <a:ext cx="12212782" cy="501651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D06AC1-174E-2378-2F17-36FA3458DF80}"/>
              </a:ext>
            </a:extLst>
          </p:cNvPr>
          <p:cNvSpPr/>
          <p:nvPr userDrawn="1"/>
        </p:nvSpPr>
        <p:spPr>
          <a:xfrm>
            <a:off x="-20782" y="6356351"/>
            <a:ext cx="12212782" cy="501650"/>
          </a:xfrm>
          <a:prstGeom prst="rect">
            <a:avLst/>
          </a:prstGeom>
          <a:solidFill>
            <a:srgbClr val="F4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AC71BC-F866-CD94-2D17-C8C0B6BA0AD6}"/>
              </a:ext>
            </a:extLst>
          </p:cNvPr>
          <p:cNvSpPr/>
          <p:nvPr userDrawn="1"/>
        </p:nvSpPr>
        <p:spPr>
          <a:xfrm>
            <a:off x="-18290" y="0"/>
            <a:ext cx="12210290" cy="6356349"/>
          </a:xfrm>
          <a:prstGeom prst="rect">
            <a:avLst/>
          </a:prstGeom>
          <a:solidFill>
            <a:srgbClr val="0D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7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4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163E0C7-B91C-46E2-B586-0E5A7C22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05" b="84145"/>
          <a:stretch/>
        </p:blipFill>
        <p:spPr>
          <a:xfrm>
            <a:off x="0" y="0"/>
            <a:ext cx="12192000" cy="78970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AE3405E-D280-E9AD-A40B-CC0A10FE02DF}"/>
              </a:ext>
            </a:extLst>
          </p:cNvPr>
          <p:cNvSpPr/>
          <p:nvPr userDrawn="1"/>
        </p:nvSpPr>
        <p:spPr>
          <a:xfrm>
            <a:off x="0" y="6518521"/>
            <a:ext cx="12192000" cy="358139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B0DF2F-5031-C550-A18C-DE579479B8C4}"/>
              </a:ext>
            </a:extLst>
          </p:cNvPr>
          <p:cNvSpPr/>
          <p:nvPr userDrawn="1"/>
        </p:nvSpPr>
        <p:spPr>
          <a:xfrm>
            <a:off x="0" y="6499861"/>
            <a:ext cx="12192000" cy="376799"/>
          </a:xfrm>
          <a:prstGeom prst="rect">
            <a:avLst/>
          </a:prstGeom>
          <a:solidFill>
            <a:srgbClr val="F4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54D415-6E10-7673-35B6-62EBED9A918A}"/>
              </a:ext>
            </a:extLst>
          </p:cNvPr>
          <p:cNvSpPr/>
          <p:nvPr userDrawn="1"/>
        </p:nvSpPr>
        <p:spPr>
          <a:xfrm>
            <a:off x="-18289" y="0"/>
            <a:ext cx="12210289" cy="789709"/>
          </a:xfrm>
          <a:prstGeom prst="rect">
            <a:avLst/>
          </a:prstGeom>
          <a:solidFill>
            <a:srgbClr val="0D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00"/>
          <a:stretch/>
        </p:blipFill>
        <p:spPr>
          <a:xfrm>
            <a:off x="5413" y="0"/>
            <a:ext cx="12181173" cy="128928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ED08FBB-0D26-660C-8D56-B5C5A8FC9320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4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0E4416-D348-68B9-DF36-9929926A1482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4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BAAD66-1A9F-9CDA-C405-4E9B15B61AAF}"/>
              </a:ext>
            </a:extLst>
          </p:cNvPr>
          <p:cNvSpPr/>
          <p:nvPr userDrawn="1"/>
        </p:nvSpPr>
        <p:spPr>
          <a:xfrm>
            <a:off x="-18289" y="0"/>
            <a:ext cx="12210289" cy="1242469"/>
          </a:xfrm>
          <a:prstGeom prst="rect">
            <a:avLst/>
          </a:prstGeom>
          <a:solidFill>
            <a:srgbClr val="195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3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ugarcrm.com/es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hubspot.es/cr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www.bitrix24.es/tools/crm/" TargetMode="External"/><Relationship Id="rId4" Type="http://schemas.openxmlformats.org/officeDocument/2006/relationships/hyperlink" Target="https://www.zoho.com/es-xl/crm/" TargetMode="Externa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vtiger.com/es/open-source-cr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dolibarr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s://oroinc.com/orocrm/" TargetMode="External"/><Relationship Id="rId4" Type="http://schemas.openxmlformats.org/officeDocument/2006/relationships/hyperlink" Target="https://suitecrm.com/" TargetMode="Externa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1327E1-B437-D25C-BD64-4467EB67D379}"/>
              </a:ext>
            </a:extLst>
          </p:cNvPr>
          <p:cNvSpPr txBox="1"/>
          <p:nvPr/>
        </p:nvSpPr>
        <p:spPr>
          <a:xfrm>
            <a:off x="0" y="643015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Abril 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46D8CD-1458-8958-CC99-09845716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" y="99558"/>
            <a:ext cx="2455925" cy="24559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9174E7-7830-B1A2-1DA2-8F19E7434B8B}"/>
              </a:ext>
            </a:extLst>
          </p:cNvPr>
          <p:cNvSpPr txBox="1"/>
          <p:nvPr/>
        </p:nvSpPr>
        <p:spPr>
          <a:xfrm>
            <a:off x="1044007" y="3005426"/>
            <a:ext cx="1072707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E" sz="3600" b="1" dirty="0">
                <a:solidFill>
                  <a:schemeClr val="bg1"/>
                </a:solidFill>
              </a:rPr>
              <a:t>IMPLEMENTACIÓN DEL CRM UNTELS PARA GESTIONAR COMUNICACIÓN POR GRUPOS DE INTERES </a:t>
            </a:r>
          </a:p>
        </p:txBody>
      </p:sp>
    </p:spTree>
    <p:extLst>
      <p:ext uri="{BB962C8B-B14F-4D97-AF65-F5344CB8AC3E}">
        <p14:creationId xmlns:p14="http://schemas.microsoft.com/office/powerpoint/2010/main" val="230166730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40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Grupos de Interés UNTELS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5E910E-736C-67E4-4AFA-497FEE90F6BA}"/>
              </a:ext>
            </a:extLst>
          </p:cNvPr>
          <p:cNvSpPr txBox="1"/>
          <p:nvPr/>
        </p:nvSpPr>
        <p:spPr>
          <a:xfrm>
            <a:off x="288536" y="5545640"/>
            <a:ext cx="11614928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2400" i="1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“Organizaciones, personas que influyen y reciben impacto de las acciones de la universidad”</a:t>
            </a:r>
            <a:endParaRPr lang="es-PE" sz="3200" i="1" dirty="0">
              <a:effectLst/>
            </a:endParaRPr>
          </a:p>
        </p:txBody>
      </p:sp>
      <p:pic>
        <p:nvPicPr>
          <p:cNvPr id="2050" name="Picture 2" descr="UNTELS: conoce las carreras que ofrece la universidad más importante de  Lima Sur | El Popular">
            <a:extLst>
              <a:ext uri="{FF2B5EF4-FFF2-40B4-BE49-F238E27FC236}">
                <a16:creationId xmlns:a16="http://schemas.microsoft.com/office/drawing/2014/main" id="{9B5B8AA7-0BFE-83C3-23A0-6EB3756B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64" y="2651021"/>
            <a:ext cx="2792155" cy="15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D9DC715-D4DC-6C06-B3AD-A021F3672D50}"/>
              </a:ext>
            </a:extLst>
          </p:cNvPr>
          <p:cNvSpPr txBox="1"/>
          <p:nvPr/>
        </p:nvSpPr>
        <p:spPr>
          <a:xfrm>
            <a:off x="4803764" y="1317354"/>
            <a:ext cx="1571179" cy="39130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Universidades</a:t>
            </a:r>
            <a:endParaRPr lang="es-PE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78216DA-09F9-14DA-BB2F-0D7CCFFDAE71}"/>
              </a:ext>
            </a:extLst>
          </p:cNvPr>
          <p:cNvCxnSpPr>
            <a:cxnSpLocks/>
          </p:cNvCxnSpPr>
          <p:nvPr/>
        </p:nvCxnSpPr>
        <p:spPr>
          <a:xfrm>
            <a:off x="7433034" y="4504053"/>
            <a:ext cx="1179338" cy="491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F814995-7F6E-21A5-EBE2-0F8B78F2C281}"/>
              </a:ext>
            </a:extLst>
          </p:cNvPr>
          <p:cNvCxnSpPr>
            <a:cxnSpLocks/>
          </p:cNvCxnSpPr>
          <p:nvPr/>
        </p:nvCxnSpPr>
        <p:spPr>
          <a:xfrm flipV="1">
            <a:off x="8044169" y="2133541"/>
            <a:ext cx="897812" cy="670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0AD8E69-CC12-4917-546A-6CA1A7A168B0}"/>
              </a:ext>
            </a:extLst>
          </p:cNvPr>
          <p:cNvSpPr txBox="1"/>
          <p:nvPr/>
        </p:nvSpPr>
        <p:spPr>
          <a:xfrm>
            <a:off x="1954610" y="3631389"/>
            <a:ext cx="1132233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Egresados</a:t>
            </a:r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3EA0220-DB57-1DD2-132A-00C646C5BB99}"/>
              </a:ext>
            </a:extLst>
          </p:cNvPr>
          <p:cNvSpPr txBox="1"/>
          <p:nvPr/>
        </p:nvSpPr>
        <p:spPr>
          <a:xfrm>
            <a:off x="791834" y="4815268"/>
            <a:ext cx="26950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Asociaciones Profesionales</a:t>
            </a:r>
            <a:endParaRPr lang="es-PE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A9A1FFB-946E-5FB5-1EC0-39FEC0CBDD12}"/>
              </a:ext>
            </a:extLst>
          </p:cNvPr>
          <p:cNvSpPr txBox="1"/>
          <p:nvPr/>
        </p:nvSpPr>
        <p:spPr>
          <a:xfrm>
            <a:off x="5106645" y="5004837"/>
            <a:ext cx="1085746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Empresas</a:t>
            </a:r>
            <a:endParaRPr lang="es-PE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FBBE6E9-57E2-40BF-6069-10D75BFEA0F3}"/>
              </a:ext>
            </a:extLst>
          </p:cNvPr>
          <p:cNvSpPr txBox="1"/>
          <p:nvPr/>
        </p:nvSpPr>
        <p:spPr>
          <a:xfrm>
            <a:off x="9799442" y="3851555"/>
            <a:ext cx="1010213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Alumnos</a:t>
            </a:r>
            <a:endParaRPr lang="es-PE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CBCFBE-DC21-0ED8-F420-8BF389052B99}"/>
              </a:ext>
            </a:extLst>
          </p:cNvPr>
          <p:cNvSpPr txBox="1"/>
          <p:nvPr/>
        </p:nvSpPr>
        <p:spPr>
          <a:xfrm>
            <a:off x="8794078" y="4921434"/>
            <a:ext cx="2428742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Otros Grupos de Interés</a:t>
            </a:r>
            <a:endParaRPr lang="es-PE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573A77-BCEA-A751-DCC7-A842FDE98E73}"/>
              </a:ext>
            </a:extLst>
          </p:cNvPr>
          <p:cNvSpPr txBox="1"/>
          <p:nvPr/>
        </p:nvSpPr>
        <p:spPr>
          <a:xfrm>
            <a:off x="1106482" y="2757735"/>
            <a:ext cx="1726755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Municipalidades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0BFED6F-34D2-BEF0-E6A9-EF829BB26376}"/>
              </a:ext>
            </a:extLst>
          </p:cNvPr>
          <p:cNvSpPr txBox="1"/>
          <p:nvPr/>
        </p:nvSpPr>
        <p:spPr>
          <a:xfrm>
            <a:off x="8170587" y="1382568"/>
            <a:ext cx="2879250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Organizaciones del Gobierno</a:t>
            </a:r>
            <a:endParaRPr lang="es-PE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C07FFA-8907-20C3-276A-A1517E6ED8AB}"/>
              </a:ext>
            </a:extLst>
          </p:cNvPr>
          <p:cNvSpPr txBox="1"/>
          <p:nvPr/>
        </p:nvSpPr>
        <p:spPr>
          <a:xfrm>
            <a:off x="10008449" y="2804287"/>
            <a:ext cx="1061701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/>
              <a:t>Docentes</a:t>
            </a:r>
            <a:endParaRPr lang="es-PE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F06C533-6FE1-195A-1C1A-08201C610298}"/>
              </a:ext>
            </a:extLst>
          </p:cNvPr>
          <p:cNvSpPr txBox="1"/>
          <p:nvPr/>
        </p:nvSpPr>
        <p:spPr>
          <a:xfrm>
            <a:off x="1630877" y="1684049"/>
            <a:ext cx="1500979" cy="39130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Colegios</a:t>
            </a:r>
            <a:endParaRPr lang="es-PE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B5BA375-8859-0431-97E1-80B5038E4D6E}"/>
              </a:ext>
            </a:extLst>
          </p:cNvPr>
          <p:cNvCxnSpPr>
            <a:cxnSpLocks/>
          </p:cNvCxnSpPr>
          <p:nvPr/>
        </p:nvCxnSpPr>
        <p:spPr>
          <a:xfrm>
            <a:off x="8170587" y="3887711"/>
            <a:ext cx="1419848" cy="202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3CA1E0C-9251-0612-7C1A-641C1E997F90}"/>
              </a:ext>
            </a:extLst>
          </p:cNvPr>
          <p:cNvCxnSpPr>
            <a:cxnSpLocks/>
          </p:cNvCxnSpPr>
          <p:nvPr/>
        </p:nvCxnSpPr>
        <p:spPr>
          <a:xfrm flipV="1">
            <a:off x="8312569" y="2985307"/>
            <a:ext cx="1486873" cy="3479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6B9098F5-311D-EC88-3143-84703ED61169}"/>
              </a:ext>
            </a:extLst>
          </p:cNvPr>
          <p:cNvCxnSpPr>
            <a:cxnSpLocks/>
          </p:cNvCxnSpPr>
          <p:nvPr/>
        </p:nvCxnSpPr>
        <p:spPr>
          <a:xfrm>
            <a:off x="3323620" y="2117334"/>
            <a:ext cx="978572" cy="533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A1DBF31C-5243-382F-4ADF-31AF11EC561D}"/>
              </a:ext>
            </a:extLst>
          </p:cNvPr>
          <p:cNvCxnSpPr>
            <a:cxnSpLocks/>
          </p:cNvCxnSpPr>
          <p:nvPr/>
        </p:nvCxnSpPr>
        <p:spPr>
          <a:xfrm>
            <a:off x="3060601" y="2942401"/>
            <a:ext cx="1168495" cy="2312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7ECC836B-B592-EC6F-D396-8F759DEFF694}"/>
              </a:ext>
            </a:extLst>
          </p:cNvPr>
          <p:cNvCxnSpPr>
            <a:cxnSpLocks/>
          </p:cNvCxnSpPr>
          <p:nvPr/>
        </p:nvCxnSpPr>
        <p:spPr>
          <a:xfrm>
            <a:off x="3232187" y="3757422"/>
            <a:ext cx="1070005" cy="586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E84BB81-F3DC-4CE1-849F-D296AAFA54EF}"/>
              </a:ext>
            </a:extLst>
          </p:cNvPr>
          <p:cNvCxnSpPr>
            <a:cxnSpLocks/>
          </p:cNvCxnSpPr>
          <p:nvPr/>
        </p:nvCxnSpPr>
        <p:spPr>
          <a:xfrm flipV="1">
            <a:off x="3644848" y="4461852"/>
            <a:ext cx="927152" cy="4166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8E31E60D-ADAC-74A8-080A-6960F3A2425B}"/>
              </a:ext>
            </a:extLst>
          </p:cNvPr>
          <p:cNvCxnSpPr>
            <a:cxnSpLocks/>
          </p:cNvCxnSpPr>
          <p:nvPr/>
        </p:nvCxnSpPr>
        <p:spPr>
          <a:xfrm flipV="1">
            <a:off x="5589353" y="4454501"/>
            <a:ext cx="120331" cy="373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7E1564E4-30B3-4B26-61D3-5DF8CBF3E77D}"/>
              </a:ext>
            </a:extLst>
          </p:cNvPr>
          <p:cNvCxnSpPr>
            <a:cxnSpLocks/>
          </p:cNvCxnSpPr>
          <p:nvPr/>
        </p:nvCxnSpPr>
        <p:spPr>
          <a:xfrm flipH="1" flipV="1">
            <a:off x="5676774" y="1909558"/>
            <a:ext cx="128603" cy="55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844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QUÉ ES UN CRM (Customer Relationship Management)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0CF019-4B5C-4AD5-78A7-AC7F351B0917}"/>
              </a:ext>
            </a:extLst>
          </p:cNvPr>
          <p:cNvSpPr txBox="1"/>
          <p:nvPr/>
        </p:nvSpPr>
        <p:spPr>
          <a:xfrm>
            <a:off x="787790" y="1242930"/>
            <a:ext cx="10846191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200" dirty="0"/>
              <a:t>Es un aplicativo digital que ayuda a las organizaciones a gestionar y mejorar sus relaciones con los clientes, usuarios, grupos de interés.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200" dirty="0"/>
              <a:t>Almacena información importante sobre clientes, usuarios y grupos de interés.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200" dirty="0"/>
              <a:t>Automatiza procesos de contacto, ventas y marketing.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PE" sz="2200" dirty="0"/>
              <a:t>Permite una mejor atención a los clientes, usuarios y grupos de interés.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BDE81-39FD-425A-2FE8-5475AB9D16DF}"/>
              </a:ext>
            </a:extLst>
          </p:cNvPr>
          <p:cNvSpPr txBox="1"/>
          <p:nvPr/>
        </p:nvSpPr>
        <p:spPr>
          <a:xfrm>
            <a:off x="1378831" y="4917176"/>
            <a:ext cx="9068686" cy="1055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sz="2200" b="1" dirty="0"/>
              <a:t>Herramienta para mejorar la satisfacción del cliente, aumentar las ventas y optimizar la gestión de contactos.</a:t>
            </a:r>
          </a:p>
        </p:txBody>
      </p:sp>
    </p:spTree>
    <p:extLst>
      <p:ext uri="{BB962C8B-B14F-4D97-AF65-F5344CB8AC3E}">
        <p14:creationId xmlns:p14="http://schemas.microsoft.com/office/powerpoint/2010/main" val="24728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500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CRM COMERCIALES CONOCIDOS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9B1361-D86E-09D5-A912-9143DE8F18E4}"/>
              </a:ext>
            </a:extLst>
          </p:cNvPr>
          <p:cNvSpPr txBox="1"/>
          <p:nvPr/>
        </p:nvSpPr>
        <p:spPr>
          <a:xfrm>
            <a:off x="750830" y="766367"/>
            <a:ext cx="8482818" cy="432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PE" sz="2400" dirty="0"/>
              <a:t>HubSpot CRM: </a:t>
            </a:r>
            <a:r>
              <a:rPr lang="es-PE" sz="1600" dirty="0">
                <a:hlinkClick r:id="rId2"/>
              </a:rPr>
              <a:t>https://www.hubspot.es/crm/</a:t>
            </a:r>
            <a:endParaRPr lang="es-PE" sz="1600" dirty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PE" sz="2400" dirty="0"/>
              <a:t>Sugar CRM: </a:t>
            </a:r>
            <a:r>
              <a:rPr lang="es-PE" sz="1600" dirty="0">
                <a:hlinkClick r:id="rId3"/>
              </a:rPr>
              <a:t>https://www.sugarcrm.com/es/</a:t>
            </a:r>
            <a:endParaRPr lang="es-PE" sz="1600" dirty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PE" sz="2400" dirty="0"/>
              <a:t>Zoho CRM: </a:t>
            </a:r>
            <a:r>
              <a:rPr lang="es-PE" sz="1600" dirty="0">
                <a:hlinkClick r:id="rId4"/>
              </a:rPr>
              <a:t>https://www.zoho.com/es-xl/crm/</a:t>
            </a:r>
            <a:endParaRPr lang="es-PE" sz="1600" dirty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PE" sz="2400" dirty="0"/>
              <a:t>Bitrix24: </a:t>
            </a:r>
            <a:r>
              <a:rPr lang="es-PE" sz="1600" dirty="0">
                <a:hlinkClick r:id="rId5"/>
              </a:rPr>
              <a:t>https://www.bitrix24.es/tools/crm/</a:t>
            </a:r>
            <a:endParaRPr lang="es-PE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D14669-AECB-BB0A-8F96-1E58FD38A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276" y="1051552"/>
            <a:ext cx="2958305" cy="976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57EC43-D0A6-E094-A083-8599E02A48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564" b="21517"/>
          <a:stretch/>
        </p:blipFill>
        <p:spPr>
          <a:xfrm>
            <a:off x="5645744" y="2071848"/>
            <a:ext cx="3205370" cy="9763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EB89C3-AA4B-15C7-483E-2BEDC8B7C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211" y="3136104"/>
            <a:ext cx="3205370" cy="11539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1E96BC-D01B-2F8F-A96C-235A1DC62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276" y="4460613"/>
            <a:ext cx="2469817" cy="4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3110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CRM OPEN SOURCE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3B7E1B-F2E0-83EF-7A98-4570682D61B5}"/>
              </a:ext>
            </a:extLst>
          </p:cNvPr>
          <p:cNvSpPr txBox="1"/>
          <p:nvPr/>
        </p:nvSpPr>
        <p:spPr>
          <a:xfrm>
            <a:off x="1127652" y="1316434"/>
            <a:ext cx="7749062" cy="432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342900" indent="-342900">
              <a:lnSpc>
                <a:spcPct val="300000"/>
              </a:lnSpc>
              <a:buFont typeface="+mj-lt"/>
              <a:buAutoNum type="arabicPeriod"/>
              <a:defRPr sz="2400"/>
            </a:lvl1pPr>
          </a:lstStyle>
          <a:p>
            <a:r>
              <a:rPr lang="es-PE" dirty="0"/>
              <a:t>Dolibarr: </a:t>
            </a:r>
            <a:r>
              <a:rPr lang="es-PE" sz="1600" dirty="0">
                <a:hlinkClick r:id="rId2"/>
              </a:rPr>
              <a:t>https://www.dolibarr.org/</a:t>
            </a:r>
            <a:endParaRPr lang="es-PE" sz="1600" dirty="0"/>
          </a:p>
          <a:p>
            <a:r>
              <a:rPr lang="es-PE" dirty="0"/>
              <a:t>Vtiger: </a:t>
            </a:r>
            <a:r>
              <a:rPr lang="es-PE" sz="1600" dirty="0">
                <a:hlinkClick r:id="rId3"/>
              </a:rPr>
              <a:t>https://www.vtiger.com/es/open-source-crm/</a:t>
            </a:r>
            <a:endParaRPr lang="es-PE" sz="1600" dirty="0"/>
          </a:p>
          <a:p>
            <a:r>
              <a:rPr lang="es-PE" dirty="0"/>
              <a:t>Suite CRM: </a:t>
            </a:r>
            <a:r>
              <a:rPr lang="es-PE" sz="1600" dirty="0">
                <a:hlinkClick r:id="rId4"/>
              </a:rPr>
              <a:t>https://suitecrm.com/</a:t>
            </a:r>
            <a:endParaRPr lang="es-PE" sz="1600" dirty="0"/>
          </a:p>
          <a:p>
            <a:r>
              <a:rPr lang="es-PE" dirty="0"/>
              <a:t>Oro CRM: </a:t>
            </a:r>
            <a:r>
              <a:rPr lang="es-PE" sz="1600" dirty="0">
                <a:hlinkClick r:id="rId5"/>
              </a:rPr>
              <a:t>https://oroinc.com/orocrm/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279EF5-E3D8-FA29-162A-252B558BA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74" y="3738489"/>
            <a:ext cx="945289" cy="94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2C9281-9A90-816D-5962-D6AD145FF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74" y="1740792"/>
            <a:ext cx="2429022" cy="67472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6D0814-1845-C41C-C800-28D0E296D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139" y="2839877"/>
            <a:ext cx="2356492" cy="5891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982983-8AF1-B094-630B-DD2F4EE3EB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371" b="27512"/>
          <a:stretch/>
        </p:blipFill>
        <p:spPr>
          <a:xfrm>
            <a:off x="6300930" y="4852728"/>
            <a:ext cx="2195957" cy="7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3888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CRM EN UNIVERSIDADES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FF741F-5420-EC32-4C72-020EBADA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5" y="776651"/>
            <a:ext cx="4600771" cy="30648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ACA59B-9583-F694-7D9E-DC2CF17B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3540">
            <a:off x="6960597" y="249407"/>
            <a:ext cx="4766657" cy="14697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DE3D44-0EB2-984F-2DF8-A59434C66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8102">
            <a:off x="282220" y="3340263"/>
            <a:ext cx="4562685" cy="25665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2A993-90E2-D577-2982-2EB007031E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8" t="21756" r="11867" b="-2051"/>
          <a:stretch/>
        </p:blipFill>
        <p:spPr>
          <a:xfrm rot="231438">
            <a:off x="2296965" y="5042409"/>
            <a:ext cx="3409871" cy="16614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5770796-6E90-5D4B-7042-CBF6AF8B7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828" y="1452163"/>
            <a:ext cx="4157646" cy="2252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80937B-0DC2-BCE5-F595-A8F188427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79339">
            <a:off x="6220905" y="4066467"/>
            <a:ext cx="5984842" cy="23939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64659E-E46E-1FC7-51F4-9A2CC2D70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9019">
            <a:off x="4054353" y="1200200"/>
            <a:ext cx="3307604" cy="33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3173746-52DB-36AD-08C9-B4582BF68F99}"/>
              </a:ext>
            </a:extLst>
          </p:cNvPr>
          <p:cNvSpPr txBox="1"/>
          <p:nvPr/>
        </p:nvSpPr>
        <p:spPr>
          <a:xfrm>
            <a:off x="858128" y="3136612"/>
            <a:ext cx="801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sz="2800" dirty="0"/>
              <a:t>4. SUITE CRM UNTELS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5B42A6-2D6A-DBD8-C18D-68B7924C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01" y="4977162"/>
            <a:ext cx="837615" cy="83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01822C2-E580-A207-EBE1-2AF7DC204567}"/>
              </a:ext>
            </a:extLst>
          </p:cNvPr>
          <p:cNvGrpSpPr/>
          <p:nvPr/>
        </p:nvGrpSpPr>
        <p:grpSpPr>
          <a:xfrm>
            <a:off x="6615392" y="2508725"/>
            <a:ext cx="3007072" cy="1840550"/>
            <a:chOff x="9318029" y="352038"/>
            <a:chExt cx="2644446" cy="14165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52F88F6-110E-DB35-9D3E-C83E058D5F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2"/>
            <a:stretch/>
          </p:blipFill>
          <p:spPr bwMode="auto">
            <a:xfrm>
              <a:off x="10108440" y="352038"/>
              <a:ext cx="1854035" cy="1416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Universidad Nacional Tecnológica de Lima Sur - Wikipedia, la enciclopedia  libre">
              <a:extLst>
                <a:ext uri="{FF2B5EF4-FFF2-40B4-BE49-F238E27FC236}">
                  <a16:creationId xmlns:a16="http://schemas.microsoft.com/office/drawing/2014/main" id="{51A0B600-21B1-F952-B1BA-7E1860402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029" y="461910"/>
              <a:ext cx="790411" cy="118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26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217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ÁREAS CLAVE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903D91-6530-DE4D-DAF7-64B38320E834}"/>
              </a:ext>
            </a:extLst>
          </p:cNvPr>
          <p:cNvSpPr txBox="1"/>
          <p:nvPr/>
        </p:nvSpPr>
        <p:spPr>
          <a:xfrm>
            <a:off x="1211976" y="1325400"/>
            <a:ext cx="4529607" cy="4526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OTIC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ADMISIÓN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CEPRE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INST. IDIOMAS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RSU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COOPERACIÓN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RECTORADO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FB0D25-1F52-C1FF-7975-115F5D08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68" y="2255726"/>
            <a:ext cx="2591162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414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FUNCIONES EN SUITE CRM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CD8558-AAAF-3F71-9F4D-681AB238FB89}"/>
              </a:ext>
            </a:extLst>
          </p:cNvPr>
          <p:cNvSpPr txBox="1"/>
          <p:nvPr/>
        </p:nvSpPr>
        <p:spPr>
          <a:xfrm>
            <a:off x="1201221" y="1929742"/>
            <a:ext cx="8495672" cy="344861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Inicio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Organizaciones Potenciales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Organizaciones Registradas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Contactos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Oportunidades (campañas)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Calendario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Reuniones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Tareas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Reportes Ejecutivos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Correos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2C4397-7B00-0116-C009-B9A14DF1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4184">
            <a:off x="8718302" y="2589799"/>
            <a:ext cx="2527419" cy="1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40374" y="138885"/>
            <a:ext cx="5204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PROCESOS EN SUITE CRM UNTELS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92085-FC27-985B-A375-4965E5781A46}"/>
              </a:ext>
            </a:extLst>
          </p:cNvPr>
          <p:cNvSpPr txBox="1"/>
          <p:nvPr/>
        </p:nvSpPr>
        <p:spPr>
          <a:xfrm>
            <a:off x="885830" y="1664394"/>
            <a:ext cx="11075797" cy="387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Ingresar al CRM UNTELS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Revisar el Dashboard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Realizar las tareas pendientes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Trabajar las Organizaciones Potenciales para convertirlas en Organizaciones Registradas.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Trabajar oportunidades(campañas) en las organizaciones registradas.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PE" sz="2100" dirty="0"/>
              <a:t>Emitir reportes de productividad.</a:t>
            </a:r>
          </a:p>
        </p:txBody>
      </p:sp>
    </p:spTree>
    <p:extLst>
      <p:ext uri="{BB962C8B-B14F-4D97-AF65-F5344CB8AC3E}">
        <p14:creationId xmlns:p14="http://schemas.microsoft.com/office/powerpoint/2010/main" val="284448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ACF616-3326-5CC0-BA17-F835C3269765}"/>
              </a:ext>
            </a:extLst>
          </p:cNvPr>
          <p:cNvSpPr txBox="1"/>
          <p:nvPr/>
        </p:nvSpPr>
        <p:spPr>
          <a:xfrm>
            <a:off x="240374" y="138885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Qué es un CRM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4F3E3F-2469-374E-7C24-6EF3D3B6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836734"/>
            <a:ext cx="11441722" cy="57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8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392C2F36-B3EC-2448-DA27-D5AC2B649098}"/>
              </a:ext>
            </a:extLst>
          </p:cNvPr>
          <p:cNvSpPr txBox="1"/>
          <p:nvPr/>
        </p:nvSpPr>
        <p:spPr>
          <a:xfrm flipH="1">
            <a:off x="647072" y="3182421"/>
            <a:ext cx="587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dirty="0"/>
              <a:t>1. CONTEXTO</a:t>
            </a:r>
          </a:p>
        </p:txBody>
      </p:sp>
    </p:spTree>
    <p:extLst>
      <p:ext uri="{BB962C8B-B14F-4D97-AF65-F5344CB8AC3E}">
        <p14:creationId xmlns:p14="http://schemas.microsoft.com/office/powerpoint/2010/main" val="1146509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392C2F36-B3EC-2448-DA27-D5AC2B649098}"/>
              </a:ext>
            </a:extLst>
          </p:cNvPr>
          <p:cNvSpPr txBox="1"/>
          <p:nvPr/>
        </p:nvSpPr>
        <p:spPr>
          <a:xfrm flipH="1">
            <a:off x="811460" y="3167390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dirty="0"/>
              <a:t>5. FLUJO DE TRABAJO</a:t>
            </a:r>
          </a:p>
        </p:txBody>
      </p:sp>
    </p:spTree>
    <p:extLst>
      <p:ext uri="{BB962C8B-B14F-4D97-AF65-F5344CB8AC3E}">
        <p14:creationId xmlns:p14="http://schemas.microsoft.com/office/powerpoint/2010/main" val="151479082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66232" y="2682943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RSU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2A8AC7A-057D-5745-32C2-14BEE89E64AF}"/>
              </a:ext>
            </a:extLst>
          </p:cNvPr>
          <p:cNvSpPr/>
          <p:nvPr/>
        </p:nvSpPr>
        <p:spPr>
          <a:xfrm>
            <a:off x="4008757" y="1801955"/>
            <a:ext cx="4684542" cy="3713871"/>
          </a:xfrm>
          <a:prstGeom prst="roundRect">
            <a:avLst>
              <a:gd name="adj" fmla="val 878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Grupos de Interés</a:t>
            </a:r>
          </a:p>
          <a:p>
            <a:pPr algn="ctr"/>
            <a:endParaRPr lang="es-PE" sz="2000" b="1" dirty="0"/>
          </a:p>
          <a:p>
            <a:pPr algn="ctr"/>
            <a:endParaRPr lang="es-PE" sz="20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  <a:p>
            <a:pPr algn="ctr"/>
            <a:endParaRPr lang="es-PE" sz="2400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6CFB665-222F-630A-E3AD-77A956EEDEE9}"/>
              </a:ext>
            </a:extLst>
          </p:cNvPr>
          <p:cNvSpPr/>
          <p:nvPr/>
        </p:nvSpPr>
        <p:spPr>
          <a:xfrm>
            <a:off x="566232" y="3410946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Admisión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929412-EA46-A80E-420E-32875D544694}"/>
              </a:ext>
            </a:extLst>
          </p:cNvPr>
          <p:cNvSpPr/>
          <p:nvPr/>
        </p:nvSpPr>
        <p:spPr>
          <a:xfrm>
            <a:off x="559200" y="4138949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Cooperación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305689E-82A2-E82B-39C6-7C79A903B713}"/>
              </a:ext>
            </a:extLst>
          </p:cNvPr>
          <p:cNvSpPr/>
          <p:nvPr/>
        </p:nvSpPr>
        <p:spPr>
          <a:xfrm>
            <a:off x="559200" y="4866952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Centro de Idiomas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4538054" y="2540487"/>
            <a:ext cx="1019907" cy="478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Colegios Varios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29B5BFB-EBEB-9709-F9D1-537579BECEF7}"/>
              </a:ext>
            </a:extLst>
          </p:cNvPr>
          <p:cNvSpPr/>
          <p:nvPr/>
        </p:nvSpPr>
        <p:spPr>
          <a:xfrm>
            <a:off x="5813818" y="2559833"/>
            <a:ext cx="1188720" cy="478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Colegios Secundaria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C7E29ED-C46A-79A6-D743-57114E132024}"/>
              </a:ext>
            </a:extLst>
          </p:cNvPr>
          <p:cNvSpPr/>
          <p:nvPr/>
        </p:nvSpPr>
        <p:spPr>
          <a:xfrm>
            <a:off x="7258395" y="2536962"/>
            <a:ext cx="1070022" cy="478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Institutos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499D039-CAD6-3A3D-AB9C-BACB9D8253D8}"/>
              </a:ext>
            </a:extLst>
          </p:cNvPr>
          <p:cNvSpPr/>
          <p:nvPr/>
        </p:nvSpPr>
        <p:spPr>
          <a:xfrm>
            <a:off x="4369241" y="3317743"/>
            <a:ext cx="1444577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Universidades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5BC291-6F66-B358-46FD-1FB94F331278}"/>
              </a:ext>
            </a:extLst>
          </p:cNvPr>
          <p:cNvSpPr/>
          <p:nvPr/>
        </p:nvSpPr>
        <p:spPr>
          <a:xfrm>
            <a:off x="6089895" y="3317743"/>
            <a:ext cx="1717140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Municipalidades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D58FE8C-E845-09EC-75DD-0B5CE2A506A8}"/>
              </a:ext>
            </a:extLst>
          </p:cNvPr>
          <p:cNvSpPr/>
          <p:nvPr/>
        </p:nvSpPr>
        <p:spPr>
          <a:xfrm>
            <a:off x="4538054" y="4022875"/>
            <a:ext cx="1019907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Empresas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E495111-4348-9092-3CF1-030A8AEB5693}"/>
              </a:ext>
            </a:extLst>
          </p:cNvPr>
          <p:cNvSpPr/>
          <p:nvPr/>
        </p:nvSpPr>
        <p:spPr>
          <a:xfrm>
            <a:off x="5872287" y="4012330"/>
            <a:ext cx="1019907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CETPRO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449F5D3-1F44-5117-EA7D-EA654D9995BA}"/>
              </a:ext>
            </a:extLst>
          </p:cNvPr>
          <p:cNvSpPr/>
          <p:nvPr/>
        </p:nvSpPr>
        <p:spPr>
          <a:xfrm>
            <a:off x="7100571" y="4012330"/>
            <a:ext cx="1353578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Asociaciones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847B42E-3978-EDCE-3290-625DA67527BD}"/>
              </a:ext>
            </a:extLst>
          </p:cNvPr>
          <p:cNvSpPr/>
          <p:nvPr/>
        </p:nvSpPr>
        <p:spPr>
          <a:xfrm>
            <a:off x="5648960" y="4687587"/>
            <a:ext cx="1353578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Gobierno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4FCDE541-B2F0-0103-128D-6E6B2321410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169948" y="2536962"/>
            <a:ext cx="1788251" cy="420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CF31E21B-6BFE-3449-9355-336A6CE8451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162916" y="4413268"/>
            <a:ext cx="1795283" cy="130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49CB8E73-3209-DF07-DB4E-8FC683B4438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162916" y="5141271"/>
            <a:ext cx="1795283" cy="1499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2BA27260-29D2-85E6-3B9A-0B7D1975AF8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169948" y="3458423"/>
            <a:ext cx="1788251" cy="226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883064E-F927-C38C-EF86-291F0703289D}"/>
              </a:ext>
            </a:extLst>
          </p:cNvPr>
          <p:cNvSpPr/>
          <p:nvPr/>
        </p:nvSpPr>
        <p:spPr>
          <a:xfrm>
            <a:off x="10267990" y="2071448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Rectorado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54832E2-7061-62AF-4E90-ABF790854387}"/>
              </a:ext>
            </a:extLst>
          </p:cNvPr>
          <p:cNvSpPr/>
          <p:nvPr/>
        </p:nvSpPr>
        <p:spPr>
          <a:xfrm>
            <a:off x="10267990" y="2922565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VRA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851FC3AA-22FC-598D-3FB8-EA1C5C54A1D6}"/>
              </a:ext>
            </a:extLst>
          </p:cNvPr>
          <p:cNvSpPr/>
          <p:nvPr/>
        </p:nvSpPr>
        <p:spPr>
          <a:xfrm>
            <a:off x="10260958" y="3803573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Decano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FDC8F068-C0B2-6C16-8113-6419DB99A250}"/>
              </a:ext>
            </a:extLst>
          </p:cNvPr>
          <p:cNvSpPr/>
          <p:nvPr/>
        </p:nvSpPr>
        <p:spPr>
          <a:xfrm>
            <a:off x="10260958" y="4684581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VRI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680CC7A-D7AA-F805-07E8-26409CB922CD}"/>
              </a:ext>
            </a:extLst>
          </p:cNvPr>
          <p:cNvSpPr txBox="1"/>
          <p:nvPr/>
        </p:nvSpPr>
        <p:spPr>
          <a:xfrm>
            <a:off x="952674" y="2086775"/>
            <a:ext cx="961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Áreas que</a:t>
            </a:r>
          </a:p>
          <a:p>
            <a:pPr algn="ctr"/>
            <a:r>
              <a:rPr lang="es-PE" sz="1400" b="1" dirty="0"/>
              <a:t>gestionan: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96B44FE-F627-2BEC-FA96-3886179A2CD2}"/>
              </a:ext>
            </a:extLst>
          </p:cNvPr>
          <p:cNvSpPr txBox="1"/>
          <p:nvPr/>
        </p:nvSpPr>
        <p:spPr>
          <a:xfrm>
            <a:off x="10522772" y="1477468"/>
            <a:ext cx="117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Áreas con</a:t>
            </a:r>
          </a:p>
          <a:p>
            <a:pPr algn="ctr"/>
            <a:r>
              <a:rPr lang="es-PE" sz="1400" b="1" dirty="0"/>
              <a:t>acceso Total: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8CACC2DA-345A-FCF6-E5E1-A430ADD21E93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>
            <a:off x="9047088" y="2080049"/>
            <a:ext cx="1220902" cy="2657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A30AA300-9664-082F-B1A6-7276C009D97C}"/>
              </a:ext>
            </a:extLst>
          </p:cNvPr>
          <p:cNvCxnSpPr>
            <a:cxnSpLocks/>
          </p:cNvCxnSpPr>
          <p:nvPr/>
        </p:nvCxnSpPr>
        <p:spPr>
          <a:xfrm rot="10800000">
            <a:off x="9047088" y="3022102"/>
            <a:ext cx="1213870" cy="2837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A7AD3B36-89B9-8447-9B1D-58CB2A3C78E4}"/>
              </a:ext>
            </a:extLst>
          </p:cNvPr>
          <p:cNvCxnSpPr>
            <a:cxnSpLocks/>
          </p:cNvCxnSpPr>
          <p:nvPr/>
        </p:nvCxnSpPr>
        <p:spPr>
          <a:xfrm rot="10800000">
            <a:off x="9047088" y="3837494"/>
            <a:ext cx="1213870" cy="2824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9D1CB82B-D05D-6D4C-B063-46B3AF1F9404}"/>
              </a:ext>
            </a:extLst>
          </p:cNvPr>
          <p:cNvCxnSpPr>
            <a:cxnSpLocks/>
          </p:cNvCxnSpPr>
          <p:nvPr/>
        </p:nvCxnSpPr>
        <p:spPr>
          <a:xfrm rot="10800000">
            <a:off x="9047088" y="4849980"/>
            <a:ext cx="1220902" cy="2611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913857F3-923E-9331-6975-4B8FDC1F1134}"/>
              </a:ext>
            </a:extLst>
          </p:cNvPr>
          <p:cNvSpPr/>
          <p:nvPr/>
        </p:nvSpPr>
        <p:spPr>
          <a:xfrm>
            <a:off x="240374" y="1507022"/>
            <a:ext cx="8595360" cy="4593102"/>
          </a:xfrm>
          <a:prstGeom prst="roundRect">
            <a:avLst>
              <a:gd name="adj" fmla="val 7046"/>
            </a:avLst>
          </a:prstGeom>
          <a:noFill/>
          <a:ln>
            <a:solidFill>
              <a:srgbClr val="8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763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Concepción de la Base de datos del CRM UNTELS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C403829-FD7F-CB21-67E4-2D57754C5088}"/>
              </a:ext>
            </a:extLst>
          </p:cNvPr>
          <p:cNvSpPr txBox="1"/>
          <p:nvPr/>
        </p:nvSpPr>
        <p:spPr>
          <a:xfrm>
            <a:off x="3617770" y="977250"/>
            <a:ext cx="184056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/>
              <a:t>CRM UNTELS</a:t>
            </a:r>
          </a:p>
        </p:txBody>
      </p:sp>
    </p:spTree>
    <p:extLst>
      <p:ext uri="{BB962C8B-B14F-4D97-AF65-F5344CB8AC3E}">
        <p14:creationId xmlns:p14="http://schemas.microsoft.com/office/powerpoint/2010/main" val="426505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890910" y="2054118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RSU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6CFB665-222F-630A-E3AD-77A956EEDEE9}"/>
              </a:ext>
            </a:extLst>
          </p:cNvPr>
          <p:cNvSpPr/>
          <p:nvPr/>
        </p:nvSpPr>
        <p:spPr>
          <a:xfrm>
            <a:off x="890910" y="46102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Admisión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929412-EA46-A80E-420E-32875D544694}"/>
              </a:ext>
            </a:extLst>
          </p:cNvPr>
          <p:cNvSpPr/>
          <p:nvPr/>
        </p:nvSpPr>
        <p:spPr>
          <a:xfrm>
            <a:off x="7193138" y="2049068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Cooperación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305689E-82A2-E82B-39C6-7C79A903B713}"/>
              </a:ext>
            </a:extLst>
          </p:cNvPr>
          <p:cNvSpPr/>
          <p:nvPr/>
        </p:nvSpPr>
        <p:spPr>
          <a:xfrm>
            <a:off x="7216193" y="4454657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Centro de Idiomas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3235522" y="1467377"/>
            <a:ext cx="1742196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Colegios Varios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29B5BFB-EBEB-9709-F9D1-537579BECEF7}"/>
              </a:ext>
            </a:extLst>
          </p:cNvPr>
          <p:cNvSpPr/>
          <p:nvPr/>
        </p:nvSpPr>
        <p:spPr>
          <a:xfrm>
            <a:off x="3124346" y="4397478"/>
            <a:ext cx="2229386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Colegios Secundaria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C7E29ED-C46A-79A6-D743-57114E132024}"/>
              </a:ext>
            </a:extLst>
          </p:cNvPr>
          <p:cNvSpPr/>
          <p:nvPr/>
        </p:nvSpPr>
        <p:spPr>
          <a:xfrm>
            <a:off x="3134893" y="4973489"/>
            <a:ext cx="2031164" cy="372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Institutos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499D039-CAD6-3A3D-AB9C-BACB9D8253D8}"/>
              </a:ext>
            </a:extLst>
          </p:cNvPr>
          <p:cNvSpPr/>
          <p:nvPr/>
        </p:nvSpPr>
        <p:spPr>
          <a:xfrm>
            <a:off x="3235522" y="2050738"/>
            <a:ext cx="1603716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Universidades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5BC291-6F66-B358-46FD-1FB94F331278}"/>
              </a:ext>
            </a:extLst>
          </p:cNvPr>
          <p:cNvSpPr/>
          <p:nvPr/>
        </p:nvSpPr>
        <p:spPr>
          <a:xfrm>
            <a:off x="9560805" y="1445810"/>
            <a:ext cx="1717140" cy="3638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Municipalidades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D58FE8C-E845-09EC-75DD-0B5CE2A506A8}"/>
              </a:ext>
            </a:extLst>
          </p:cNvPr>
          <p:cNvSpPr/>
          <p:nvPr/>
        </p:nvSpPr>
        <p:spPr>
          <a:xfrm>
            <a:off x="9545198" y="1891106"/>
            <a:ext cx="1645867" cy="371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Empresas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E495111-4348-9092-3CF1-030A8AEB5693}"/>
              </a:ext>
            </a:extLst>
          </p:cNvPr>
          <p:cNvSpPr/>
          <p:nvPr/>
        </p:nvSpPr>
        <p:spPr>
          <a:xfrm>
            <a:off x="3235522" y="2673330"/>
            <a:ext cx="1603716" cy="425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CETPRO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449F5D3-1F44-5117-EA7D-EA654D9995BA}"/>
              </a:ext>
            </a:extLst>
          </p:cNvPr>
          <p:cNvSpPr/>
          <p:nvPr/>
        </p:nvSpPr>
        <p:spPr>
          <a:xfrm>
            <a:off x="9545198" y="2375582"/>
            <a:ext cx="1603715" cy="397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Asociaciones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847B42E-3978-EDCE-3290-625DA67527BD}"/>
              </a:ext>
            </a:extLst>
          </p:cNvPr>
          <p:cNvSpPr/>
          <p:nvPr/>
        </p:nvSpPr>
        <p:spPr>
          <a:xfrm>
            <a:off x="9545198" y="2889404"/>
            <a:ext cx="1603714" cy="385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Gobierno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839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Responsables de los grupos de interés del CRM UNTELS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9C64D1F0-0A7A-9AC5-D7CE-B51E2FCDAA8A}"/>
              </a:ext>
            </a:extLst>
          </p:cNvPr>
          <p:cNvSpPr/>
          <p:nvPr/>
        </p:nvSpPr>
        <p:spPr>
          <a:xfrm>
            <a:off x="2780070" y="1381910"/>
            <a:ext cx="344276" cy="18930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EF420B8E-A92B-3972-640B-21054F19AA47}"/>
              </a:ext>
            </a:extLst>
          </p:cNvPr>
          <p:cNvSpPr/>
          <p:nvPr/>
        </p:nvSpPr>
        <p:spPr>
          <a:xfrm>
            <a:off x="2744931" y="4034229"/>
            <a:ext cx="344276" cy="18930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58AC3B56-7661-AB4C-A1C3-E52368C7167B}"/>
              </a:ext>
            </a:extLst>
          </p:cNvPr>
          <p:cNvSpPr/>
          <p:nvPr/>
        </p:nvSpPr>
        <p:spPr>
          <a:xfrm>
            <a:off x="9010416" y="1381910"/>
            <a:ext cx="344276" cy="20050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681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947285" y="9828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OTIC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Coordinador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3237935" y="1770298"/>
            <a:ext cx="2013382" cy="507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Comité de Modernización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670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Organización para gestionar el CRM UNTELS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1744CD-F961-3983-6F40-C9669DCE74B2}"/>
              </a:ext>
            </a:extLst>
          </p:cNvPr>
          <p:cNvSpPr/>
          <p:nvPr/>
        </p:nvSpPr>
        <p:spPr>
          <a:xfrm>
            <a:off x="1140031" y="3003577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RSU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270DD50-EFB4-76B1-0759-579A7C627757}"/>
              </a:ext>
            </a:extLst>
          </p:cNvPr>
          <p:cNvSpPr/>
          <p:nvPr/>
        </p:nvSpPr>
        <p:spPr>
          <a:xfrm>
            <a:off x="2933205" y="3024053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Admisión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C0A6018-0F44-215F-F9A0-E78825CB9A67}"/>
              </a:ext>
            </a:extLst>
          </p:cNvPr>
          <p:cNvSpPr/>
          <p:nvPr/>
        </p:nvSpPr>
        <p:spPr>
          <a:xfrm>
            <a:off x="4726379" y="3024053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Cooperación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652E6A5-C3EA-86E7-BBBB-C9D7EC8268FE}"/>
              </a:ext>
            </a:extLst>
          </p:cNvPr>
          <p:cNvSpPr/>
          <p:nvPr/>
        </p:nvSpPr>
        <p:spPr>
          <a:xfrm>
            <a:off x="6563907" y="3024053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Centro de Idiomas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6C36138-D247-4AA2-51A7-8A3F89A3931C}"/>
              </a:ext>
            </a:extLst>
          </p:cNvPr>
          <p:cNvSpPr/>
          <p:nvPr/>
        </p:nvSpPr>
        <p:spPr>
          <a:xfrm>
            <a:off x="8202702" y="3033440"/>
            <a:ext cx="122630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Posgrado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62C22D70-9401-38DB-E422-CFDB66CAFE5D}"/>
              </a:ext>
            </a:extLst>
          </p:cNvPr>
          <p:cNvSpPr/>
          <p:nvPr/>
        </p:nvSpPr>
        <p:spPr>
          <a:xfrm>
            <a:off x="9514652" y="3033440"/>
            <a:ext cx="122630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Otros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289E21F-5575-3BDA-A353-9056B571A0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49143" y="1531478"/>
            <a:ext cx="0" cy="103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7E7236-F085-F17C-35F5-4D7F2CD4A481}"/>
              </a:ext>
            </a:extLst>
          </p:cNvPr>
          <p:cNvCxnSpPr>
            <a:cxnSpLocks/>
          </p:cNvCxnSpPr>
          <p:nvPr/>
        </p:nvCxnSpPr>
        <p:spPr>
          <a:xfrm>
            <a:off x="1892496" y="2624447"/>
            <a:ext cx="8320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DB2FE9-2411-778D-9AEF-D6E59EDA2BE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92496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AB08D3B-FE41-CD9D-F08A-3AAD4B1A81CC}"/>
              </a:ext>
            </a:extLst>
          </p:cNvPr>
          <p:cNvCxnSpPr>
            <a:cxnSpLocks/>
          </p:cNvCxnSpPr>
          <p:nvPr/>
        </p:nvCxnSpPr>
        <p:spPr>
          <a:xfrm>
            <a:off x="10205223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2F992A2-E9E0-7A78-9C56-188C2C1695F3}"/>
              </a:ext>
            </a:extLst>
          </p:cNvPr>
          <p:cNvCxnSpPr>
            <a:cxnSpLocks/>
          </p:cNvCxnSpPr>
          <p:nvPr/>
        </p:nvCxnSpPr>
        <p:spPr>
          <a:xfrm>
            <a:off x="8708932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037F4D-D2AE-5D8C-E745-00196FE27FEA}"/>
              </a:ext>
            </a:extLst>
          </p:cNvPr>
          <p:cNvCxnSpPr>
            <a:cxnSpLocks/>
          </p:cNvCxnSpPr>
          <p:nvPr/>
        </p:nvCxnSpPr>
        <p:spPr>
          <a:xfrm>
            <a:off x="721264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57D73C-6990-9F97-5BEE-E3AF49E5B450}"/>
              </a:ext>
            </a:extLst>
          </p:cNvPr>
          <p:cNvCxnSpPr>
            <a:cxnSpLocks/>
          </p:cNvCxnSpPr>
          <p:nvPr/>
        </p:nvCxnSpPr>
        <p:spPr>
          <a:xfrm>
            <a:off x="536009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22B9BE-30ED-0D78-02C1-56F5283D55B8}"/>
              </a:ext>
            </a:extLst>
          </p:cNvPr>
          <p:cNvCxnSpPr>
            <a:cxnSpLocks/>
          </p:cNvCxnSpPr>
          <p:nvPr/>
        </p:nvCxnSpPr>
        <p:spPr>
          <a:xfrm>
            <a:off x="3685670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53A0F8C-7AD1-F453-B406-343C9724AC67}"/>
              </a:ext>
            </a:extLst>
          </p:cNvPr>
          <p:cNvCxnSpPr>
            <a:cxnSpLocks/>
          </p:cNvCxnSpPr>
          <p:nvPr/>
        </p:nvCxnSpPr>
        <p:spPr>
          <a:xfrm>
            <a:off x="5251317" y="2048274"/>
            <a:ext cx="149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DA601284-7120-26FC-402A-3D2878265EC7}"/>
              </a:ext>
            </a:extLst>
          </p:cNvPr>
          <p:cNvSpPr/>
          <p:nvPr/>
        </p:nvSpPr>
        <p:spPr>
          <a:xfrm>
            <a:off x="1218314" y="3717417"/>
            <a:ext cx="1348364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A4F7BA0E-12B9-D32A-FEA9-8E6DE13375D9}"/>
              </a:ext>
            </a:extLst>
          </p:cNvPr>
          <p:cNvSpPr/>
          <p:nvPr/>
        </p:nvSpPr>
        <p:spPr>
          <a:xfrm>
            <a:off x="2896262" y="3717417"/>
            <a:ext cx="1348364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4CE5A572-0DF7-999F-4B9D-0E94626AF8CF}"/>
              </a:ext>
            </a:extLst>
          </p:cNvPr>
          <p:cNvSpPr/>
          <p:nvPr/>
        </p:nvSpPr>
        <p:spPr>
          <a:xfrm>
            <a:off x="4882945" y="3705542"/>
            <a:ext cx="1348364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3297214A-1104-B006-76B0-E78FAE356E63}"/>
              </a:ext>
            </a:extLst>
          </p:cNvPr>
          <p:cNvSpPr/>
          <p:nvPr/>
        </p:nvSpPr>
        <p:spPr>
          <a:xfrm>
            <a:off x="6560893" y="3705542"/>
            <a:ext cx="1348364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CF8E1DF-9EFF-B3AB-0954-786C7179BAF9}"/>
              </a:ext>
            </a:extLst>
          </p:cNvPr>
          <p:cNvSpPr/>
          <p:nvPr/>
        </p:nvSpPr>
        <p:spPr>
          <a:xfrm>
            <a:off x="8141673" y="3705542"/>
            <a:ext cx="1287335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BF473F60-4C85-94FA-A98B-B359647642C1}"/>
              </a:ext>
            </a:extLst>
          </p:cNvPr>
          <p:cNvSpPr/>
          <p:nvPr/>
        </p:nvSpPr>
        <p:spPr>
          <a:xfrm>
            <a:off x="9531041" y="3705542"/>
            <a:ext cx="1348364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CRM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F32603C2-7941-7E57-9208-81461AD405AD}"/>
              </a:ext>
            </a:extLst>
          </p:cNvPr>
          <p:cNvSpPr/>
          <p:nvPr/>
        </p:nvSpPr>
        <p:spPr>
          <a:xfrm>
            <a:off x="1786278" y="5273469"/>
            <a:ext cx="1019907" cy="357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Colegios Varios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DFA7CCD-8BD0-5F2C-6F42-14D4F3C20FE9}"/>
              </a:ext>
            </a:extLst>
          </p:cNvPr>
          <p:cNvSpPr/>
          <p:nvPr/>
        </p:nvSpPr>
        <p:spPr>
          <a:xfrm>
            <a:off x="2933205" y="5296942"/>
            <a:ext cx="1188720" cy="357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Colegios Secundaria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ACE25BFE-5941-4F01-7E80-B2776D4A00B9}"/>
              </a:ext>
            </a:extLst>
          </p:cNvPr>
          <p:cNvSpPr/>
          <p:nvPr/>
        </p:nvSpPr>
        <p:spPr>
          <a:xfrm>
            <a:off x="4140418" y="5276959"/>
            <a:ext cx="1070022" cy="357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Institutos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25E49179-38C2-D2BD-23CB-09CEAF744F3A}"/>
              </a:ext>
            </a:extLst>
          </p:cNvPr>
          <p:cNvSpPr/>
          <p:nvPr/>
        </p:nvSpPr>
        <p:spPr>
          <a:xfrm>
            <a:off x="5456158" y="5291498"/>
            <a:ext cx="1444577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Universidades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52E0C5D1-2424-9445-1CBF-18A1001981F7}"/>
              </a:ext>
            </a:extLst>
          </p:cNvPr>
          <p:cNvSpPr/>
          <p:nvPr/>
        </p:nvSpPr>
        <p:spPr>
          <a:xfrm>
            <a:off x="7091582" y="5273469"/>
            <a:ext cx="1717140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Municipalidades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18561114-4FE0-1FBE-2C85-CBC5530D425F}"/>
              </a:ext>
            </a:extLst>
          </p:cNvPr>
          <p:cNvSpPr/>
          <p:nvPr/>
        </p:nvSpPr>
        <p:spPr>
          <a:xfrm>
            <a:off x="8948168" y="5273469"/>
            <a:ext cx="1019907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Empresas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0BE5DCE0-BFD8-C75D-8D3A-FCB80643C17A}"/>
              </a:ext>
            </a:extLst>
          </p:cNvPr>
          <p:cNvSpPr/>
          <p:nvPr/>
        </p:nvSpPr>
        <p:spPr>
          <a:xfrm>
            <a:off x="3668490" y="5833681"/>
            <a:ext cx="1019907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CETPRO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BCA742C1-C013-DB3D-95A2-A39D04FF9482}"/>
              </a:ext>
            </a:extLst>
          </p:cNvPr>
          <p:cNvSpPr/>
          <p:nvPr/>
        </p:nvSpPr>
        <p:spPr>
          <a:xfrm>
            <a:off x="4995628" y="5837952"/>
            <a:ext cx="1353578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Asociaciones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3B7886F1-BC68-137D-4130-E1C75BB3AB51}"/>
              </a:ext>
            </a:extLst>
          </p:cNvPr>
          <p:cNvSpPr/>
          <p:nvPr/>
        </p:nvSpPr>
        <p:spPr>
          <a:xfrm>
            <a:off x="6538314" y="5833681"/>
            <a:ext cx="1353578" cy="31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Gobierno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5EED4F12-4D5D-34E6-5063-B89B9B413F0A}"/>
              </a:ext>
            </a:extLst>
          </p:cNvPr>
          <p:cNvSpPr/>
          <p:nvPr/>
        </p:nvSpPr>
        <p:spPr>
          <a:xfrm>
            <a:off x="1590825" y="5214890"/>
            <a:ext cx="8536980" cy="1079830"/>
          </a:xfrm>
          <a:prstGeom prst="roundRect">
            <a:avLst/>
          </a:prstGeom>
          <a:noFill/>
          <a:ln>
            <a:solidFill>
              <a:srgbClr val="800000"/>
            </a:solidFill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0B64641-3455-0222-398A-4666A6A0D0A3}"/>
              </a:ext>
            </a:extLst>
          </p:cNvPr>
          <p:cNvSpPr txBox="1"/>
          <p:nvPr/>
        </p:nvSpPr>
        <p:spPr>
          <a:xfrm>
            <a:off x="2647796" y="480656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A4C5536-E4A9-1417-60C2-8E93F9D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95" y="5278378"/>
            <a:ext cx="899837" cy="899837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18D67DE2-E2AE-05C2-2848-D1A6F1B9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162" y="1109484"/>
            <a:ext cx="1197940" cy="11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947285" y="9828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OTIC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Coordinador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3237935" y="1770298"/>
            <a:ext cx="2013382" cy="507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VRA - DECANATO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850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Organización para gestionar el Portafolio Digital UNTELS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1744CD-F961-3983-6F40-C9669DCE74B2}"/>
              </a:ext>
            </a:extLst>
          </p:cNvPr>
          <p:cNvSpPr/>
          <p:nvPr/>
        </p:nvSpPr>
        <p:spPr>
          <a:xfrm>
            <a:off x="1140031" y="3003577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Ambiental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289E21F-5575-3BDA-A353-9056B571A0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49143" y="1531478"/>
            <a:ext cx="0" cy="103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7E7236-F085-F17C-35F5-4D7F2CD4A481}"/>
              </a:ext>
            </a:extLst>
          </p:cNvPr>
          <p:cNvCxnSpPr>
            <a:cxnSpLocks/>
          </p:cNvCxnSpPr>
          <p:nvPr/>
        </p:nvCxnSpPr>
        <p:spPr>
          <a:xfrm>
            <a:off x="1892496" y="262444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DB2FE9-2411-778D-9AEF-D6E59EDA2BE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92496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2F992A2-E9E0-7A78-9C56-188C2C1695F3}"/>
              </a:ext>
            </a:extLst>
          </p:cNvPr>
          <p:cNvCxnSpPr>
            <a:cxnSpLocks/>
          </p:cNvCxnSpPr>
          <p:nvPr/>
        </p:nvCxnSpPr>
        <p:spPr>
          <a:xfrm>
            <a:off x="8708932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037F4D-D2AE-5D8C-E745-00196FE27FEA}"/>
              </a:ext>
            </a:extLst>
          </p:cNvPr>
          <p:cNvCxnSpPr>
            <a:cxnSpLocks/>
          </p:cNvCxnSpPr>
          <p:nvPr/>
        </p:nvCxnSpPr>
        <p:spPr>
          <a:xfrm>
            <a:off x="721264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57D73C-6990-9F97-5BEE-E3AF49E5B450}"/>
              </a:ext>
            </a:extLst>
          </p:cNvPr>
          <p:cNvCxnSpPr>
            <a:cxnSpLocks/>
          </p:cNvCxnSpPr>
          <p:nvPr/>
        </p:nvCxnSpPr>
        <p:spPr>
          <a:xfrm>
            <a:off x="536009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22B9BE-30ED-0D78-02C1-56F5283D55B8}"/>
              </a:ext>
            </a:extLst>
          </p:cNvPr>
          <p:cNvCxnSpPr>
            <a:cxnSpLocks/>
          </p:cNvCxnSpPr>
          <p:nvPr/>
        </p:nvCxnSpPr>
        <p:spPr>
          <a:xfrm>
            <a:off x="3685670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53A0F8C-7AD1-F453-B406-343C9724AC67}"/>
              </a:ext>
            </a:extLst>
          </p:cNvPr>
          <p:cNvCxnSpPr>
            <a:cxnSpLocks/>
          </p:cNvCxnSpPr>
          <p:nvPr/>
        </p:nvCxnSpPr>
        <p:spPr>
          <a:xfrm>
            <a:off x="5251317" y="2048274"/>
            <a:ext cx="149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CF8E1DF-9EFF-B3AB-0954-786C7179BAF9}"/>
              </a:ext>
            </a:extLst>
          </p:cNvPr>
          <p:cNvSpPr/>
          <p:nvPr/>
        </p:nvSpPr>
        <p:spPr>
          <a:xfrm>
            <a:off x="8244439" y="3622999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0B64641-3455-0222-398A-4666A6A0D0A3}"/>
              </a:ext>
            </a:extLst>
          </p:cNvPr>
          <p:cNvSpPr txBox="1"/>
          <p:nvPr/>
        </p:nvSpPr>
        <p:spPr>
          <a:xfrm>
            <a:off x="1077901" y="5222414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estudiantes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A4C5536-E4A9-1417-60C2-8E93F9D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06" y="5220882"/>
            <a:ext cx="899837" cy="89983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B1CCDE3-340F-CF60-6B84-F65A9BD76AA1}"/>
              </a:ext>
            </a:extLst>
          </p:cNvPr>
          <p:cNvSpPr/>
          <p:nvPr/>
        </p:nvSpPr>
        <p:spPr>
          <a:xfrm>
            <a:off x="2933205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Electrónica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063F14-5F70-3909-F830-8685C425F58D}"/>
              </a:ext>
            </a:extLst>
          </p:cNvPr>
          <p:cNvSpPr/>
          <p:nvPr/>
        </p:nvSpPr>
        <p:spPr>
          <a:xfrm>
            <a:off x="4726379" y="296746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</a:t>
            </a:r>
            <a:r>
              <a:rPr lang="es-PE" dirty="0" err="1">
                <a:solidFill>
                  <a:schemeClr val="tx1"/>
                </a:solidFill>
              </a:rPr>
              <a:t>Mec</a:t>
            </a:r>
            <a:r>
              <a:rPr lang="es-PE" dirty="0">
                <a:solidFill>
                  <a:schemeClr val="tx1"/>
                </a:solidFill>
              </a:rPr>
              <a:t> - Eléctrica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9DF7AD-E591-9DCE-2AC5-7A3928519CD5}"/>
              </a:ext>
            </a:extLst>
          </p:cNvPr>
          <p:cNvSpPr/>
          <p:nvPr/>
        </p:nvSpPr>
        <p:spPr>
          <a:xfrm>
            <a:off x="6482610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Sistemas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3F1EA92-3763-EC04-91E4-453E1082184E}"/>
              </a:ext>
            </a:extLst>
          </p:cNvPr>
          <p:cNvSpPr/>
          <p:nvPr/>
        </p:nvSpPr>
        <p:spPr>
          <a:xfrm>
            <a:off x="8141672" y="2962703"/>
            <a:ext cx="1698409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Administración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D43495F-3306-CFA7-C1F2-F49C8E14EB0C}"/>
              </a:ext>
            </a:extLst>
          </p:cNvPr>
          <p:cNvSpPr/>
          <p:nvPr/>
        </p:nvSpPr>
        <p:spPr>
          <a:xfrm>
            <a:off x="6494667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429792A-53D8-D372-EFF2-EF2D9F8A7BEE}"/>
              </a:ext>
            </a:extLst>
          </p:cNvPr>
          <p:cNvSpPr/>
          <p:nvPr/>
        </p:nvSpPr>
        <p:spPr>
          <a:xfrm>
            <a:off x="4709721" y="3624098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1853C5-E7CB-0021-CB67-36F4C8B9D6EF}"/>
              </a:ext>
            </a:extLst>
          </p:cNvPr>
          <p:cNvSpPr/>
          <p:nvPr/>
        </p:nvSpPr>
        <p:spPr>
          <a:xfrm>
            <a:off x="2913594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5CD1525-E0F5-3AC1-AA24-D1C2212B1AC5}"/>
              </a:ext>
            </a:extLst>
          </p:cNvPr>
          <p:cNvSpPr/>
          <p:nvPr/>
        </p:nvSpPr>
        <p:spPr>
          <a:xfrm>
            <a:off x="1039475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EB4E5F-0091-452B-9851-E46505DE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882" y="1138467"/>
            <a:ext cx="1991979" cy="6318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81798E-BBF7-6644-D330-27806A014FCD}"/>
              </a:ext>
            </a:extLst>
          </p:cNvPr>
          <p:cNvSpPr txBox="1"/>
          <p:nvPr/>
        </p:nvSpPr>
        <p:spPr>
          <a:xfrm>
            <a:off x="1102787" y="5836775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docentes</a:t>
            </a:r>
          </a:p>
        </p:txBody>
      </p:sp>
    </p:spTree>
    <p:extLst>
      <p:ext uri="{BB962C8B-B14F-4D97-AF65-F5344CB8AC3E}">
        <p14:creationId xmlns:p14="http://schemas.microsoft.com/office/powerpoint/2010/main" val="246352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947285" y="9828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OTIC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Coordinador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3237935" y="1770298"/>
            <a:ext cx="2013382" cy="507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VRA - DECANATO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7947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Organización para gestionar el CmapServer UNTELS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1744CD-F961-3983-6F40-C9669DCE74B2}"/>
              </a:ext>
            </a:extLst>
          </p:cNvPr>
          <p:cNvSpPr/>
          <p:nvPr/>
        </p:nvSpPr>
        <p:spPr>
          <a:xfrm>
            <a:off x="1140031" y="3003577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Ambiental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289E21F-5575-3BDA-A353-9056B571A0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49143" y="1531478"/>
            <a:ext cx="0" cy="103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7E7236-F085-F17C-35F5-4D7F2CD4A481}"/>
              </a:ext>
            </a:extLst>
          </p:cNvPr>
          <p:cNvCxnSpPr>
            <a:cxnSpLocks/>
          </p:cNvCxnSpPr>
          <p:nvPr/>
        </p:nvCxnSpPr>
        <p:spPr>
          <a:xfrm>
            <a:off x="1892496" y="262444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DB2FE9-2411-778D-9AEF-D6E59EDA2BE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92496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2F992A2-E9E0-7A78-9C56-188C2C1695F3}"/>
              </a:ext>
            </a:extLst>
          </p:cNvPr>
          <p:cNvCxnSpPr>
            <a:cxnSpLocks/>
          </p:cNvCxnSpPr>
          <p:nvPr/>
        </p:nvCxnSpPr>
        <p:spPr>
          <a:xfrm>
            <a:off x="8708932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037F4D-D2AE-5D8C-E745-00196FE27FEA}"/>
              </a:ext>
            </a:extLst>
          </p:cNvPr>
          <p:cNvCxnSpPr>
            <a:cxnSpLocks/>
          </p:cNvCxnSpPr>
          <p:nvPr/>
        </p:nvCxnSpPr>
        <p:spPr>
          <a:xfrm>
            <a:off x="721264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57D73C-6990-9F97-5BEE-E3AF49E5B450}"/>
              </a:ext>
            </a:extLst>
          </p:cNvPr>
          <p:cNvCxnSpPr>
            <a:cxnSpLocks/>
          </p:cNvCxnSpPr>
          <p:nvPr/>
        </p:nvCxnSpPr>
        <p:spPr>
          <a:xfrm>
            <a:off x="536009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22B9BE-30ED-0D78-02C1-56F5283D55B8}"/>
              </a:ext>
            </a:extLst>
          </p:cNvPr>
          <p:cNvCxnSpPr>
            <a:cxnSpLocks/>
          </p:cNvCxnSpPr>
          <p:nvPr/>
        </p:nvCxnSpPr>
        <p:spPr>
          <a:xfrm>
            <a:off x="3685670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53A0F8C-7AD1-F453-B406-343C9724AC67}"/>
              </a:ext>
            </a:extLst>
          </p:cNvPr>
          <p:cNvCxnSpPr>
            <a:cxnSpLocks/>
          </p:cNvCxnSpPr>
          <p:nvPr/>
        </p:nvCxnSpPr>
        <p:spPr>
          <a:xfrm>
            <a:off x="5251317" y="2048274"/>
            <a:ext cx="149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CF8E1DF-9EFF-B3AB-0954-786C7179BAF9}"/>
              </a:ext>
            </a:extLst>
          </p:cNvPr>
          <p:cNvSpPr/>
          <p:nvPr/>
        </p:nvSpPr>
        <p:spPr>
          <a:xfrm>
            <a:off x="8244439" y="3622999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CmapTools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0B64641-3455-0222-398A-4666A6A0D0A3}"/>
              </a:ext>
            </a:extLst>
          </p:cNvPr>
          <p:cNvSpPr txBox="1"/>
          <p:nvPr/>
        </p:nvSpPr>
        <p:spPr>
          <a:xfrm>
            <a:off x="1077901" y="5222414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estudiantes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A4C5536-E4A9-1417-60C2-8E93F9D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06" y="5220882"/>
            <a:ext cx="899837" cy="89983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B1CCDE3-340F-CF60-6B84-F65A9BD76AA1}"/>
              </a:ext>
            </a:extLst>
          </p:cNvPr>
          <p:cNvSpPr/>
          <p:nvPr/>
        </p:nvSpPr>
        <p:spPr>
          <a:xfrm>
            <a:off x="2933205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Electrónica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063F14-5F70-3909-F830-8685C425F58D}"/>
              </a:ext>
            </a:extLst>
          </p:cNvPr>
          <p:cNvSpPr/>
          <p:nvPr/>
        </p:nvSpPr>
        <p:spPr>
          <a:xfrm>
            <a:off x="4726379" y="296746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</a:t>
            </a:r>
            <a:r>
              <a:rPr lang="es-PE" dirty="0" err="1">
                <a:solidFill>
                  <a:schemeClr val="tx1"/>
                </a:solidFill>
              </a:rPr>
              <a:t>Mec</a:t>
            </a:r>
            <a:r>
              <a:rPr lang="es-PE" dirty="0">
                <a:solidFill>
                  <a:schemeClr val="tx1"/>
                </a:solidFill>
              </a:rPr>
              <a:t> - Eléctrica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9DF7AD-E591-9DCE-2AC5-7A3928519CD5}"/>
              </a:ext>
            </a:extLst>
          </p:cNvPr>
          <p:cNvSpPr/>
          <p:nvPr/>
        </p:nvSpPr>
        <p:spPr>
          <a:xfrm>
            <a:off x="6482610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Sistemas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3F1EA92-3763-EC04-91E4-453E1082184E}"/>
              </a:ext>
            </a:extLst>
          </p:cNvPr>
          <p:cNvSpPr/>
          <p:nvPr/>
        </p:nvSpPr>
        <p:spPr>
          <a:xfrm>
            <a:off x="8141672" y="2962703"/>
            <a:ext cx="1698409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Administración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D43495F-3306-CFA7-C1F2-F49C8E14EB0C}"/>
              </a:ext>
            </a:extLst>
          </p:cNvPr>
          <p:cNvSpPr/>
          <p:nvPr/>
        </p:nvSpPr>
        <p:spPr>
          <a:xfrm>
            <a:off x="6494667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CmapTools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429792A-53D8-D372-EFF2-EF2D9F8A7BEE}"/>
              </a:ext>
            </a:extLst>
          </p:cNvPr>
          <p:cNvSpPr/>
          <p:nvPr/>
        </p:nvSpPr>
        <p:spPr>
          <a:xfrm>
            <a:off x="4709721" y="3624098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CmapTools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1853C5-E7CB-0021-CB67-36F4C8B9D6EF}"/>
              </a:ext>
            </a:extLst>
          </p:cNvPr>
          <p:cNvSpPr/>
          <p:nvPr/>
        </p:nvSpPr>
        <p:spPr>
          <a:xfrm>
            <a:off x="2913594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CmapTools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5CD1525-E0F5-3AC1-AA24-D1C2212B1AC5}"/>
              </a:ext>
            </a:extLst>
          </p:cNvPr>
          <p:cNvSpPr/>
          <p:nvPr/>
        </p:nvSpPr>
        <p:spPr>
          <a:xfrm>
            <a:off x="1039475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CmapTools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81798E-BBF7-6644-D330-27806A014FCD}"/>
              </a:ext>
            </a:extLst>
          </p:cNvPr>
          <p:cNvSpPr txBox="1"/>
          <p:nvPr/>
        </p:nvSpPr>
        <p:spPr>
          <a:xfrm>
            <a:off x="1102787" y="5836775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docentes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3BAF6C-C642-6127-6BE0-2CFD2BBB5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20" y="1257159"/>
            <a:ext cx="2643878" cy="7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947285" y="9828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CmapServer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577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Organización del CmapServer UNTELS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1744CD-F961-3983-6F40-C9669DCE74B2}"/>
              </a:ext>
            </a:extLst>
          </p:cNvPr>
          <p:cNvSpPr/>
          <p:nvPr/>
        </p:nvSpPr>
        <p:spPr>
          <a:xfrm>
            <a:off x="1140031" y="3003577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Carpeta Ing. Ambiental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289E21F-5575-3BDA-A353-9056B571A0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49143" y="1531478"/>
            <a:ext cx="0" cy="103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7E7236-F085-F17C-35F5-4D7F2CD4A481}"/>
              </a:ext>
            </a:extLst>
          </p:cNvPr>
          <p:cNvCxnSpPr>
            <a:cxnSpLocks/>
          </p:cNvCxnSpPr>
          <p:nvPr/>
        </p:nvCxnSpPr>
        <p:spPr>
          <a:xfrm>
            <a:off x="1892496" y="262444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DB2FE9-2411-778D-9AEF-D6E59EDA2BE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92496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2F992A2-E9E0-7A78-9C56-188C2C1695F3}"/>
              </a:ext>
            </a:extLst>
          </p:cNvPr>
          <p:cNvCxnSpPr>
            <a:cxnSpLocks/>
          </p:cNvCxnSpPr>
          <p:nvPr/>
        </p:nvCxnSpPr>
        <p:spPr>
          <a:xfrm>
            <a:off x="8708932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037F4D-D2AE-5D8C-E745-00196FE27FEA}"/>
              </a:ext>
            </a:extLst>
          </p:cNvPr>
          <p:cNvCxnSpPr>
            <a:cxnSpLocks/>
          </p:cNvCxnSpPr>
          <p:nvPr/>
        </p:nvCxnSpPr>
        <p:spPr>
          <a:xfrm>
            <a:off x="721264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57D73C-6990-9F97-5BEE-E3AF49E5B450}"/>
              </a:ext>
            </a:extLst>
          </p:cNvPr>
          <p:cNvCxnSpPr>
            <a:cxnSpLocks/>
          </p:cNvCxnSpPr>
          <p:nvPr/>
        </p:nvCxnSpPr>
        <p:spPr>
          <a:xfrm>
            <a:off x="536009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22B9BE-30ED-0D78-02C1-56F5283D55B8}"/>
              </a:ext>
            </a:extLst>
          </p:cNvPr>
          <p:cNvCxnSpPr>
            <a:cxnSpLocks/>
          </p:cNvCxnSpPr>
          <p:nvPr/>
        </p:nvCxnSpPr>
        <p:spPr>
          <a:xfrm>
            <a:off x="3685670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n 59">
            <a:extLst>
              <a:ext uri="{FF2B5EF4-FFF2-40B4-BE49-F238E27FC236}">
                <a16:creationId xmlns:a16="http://schemas.microsoft.com/office/drawing/2014/main" id="{5A4C5536-E4A9-1417-60C2-8E93F9D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34" y="1791241"/>
            <a:ext cx="505411" cy="50541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B1CCDE3-340F-CF60-6B84-F65A9BD76AA1}"/>
              </a:ext>
            </a:extLst>
          </p:cNvPr>
          <p:cNvSpPr/>
          <p:nvPr/>
        </p:nvSpPr>
        <p:spPr>
          <a:xfrm>
            <a:off x="2933205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Carpeta Ing. Electrónica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063F14-5F70-3909-F830-8685C425F58D}"/>
              </a:ext>
            </a:extLst>
          </p:cNvPr>
          <p:cNvSpPr/>
          <p:nvPr/>
        </p:nvSpPr>
        <p:spPr>
          <a:xfrm>
            <a:off x="4614701" y="3003577"/>
            <a:ext cx="1756229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Carpeta Ing. </a:t>
            </a:r>
            <a:r>
              <a:rPr lang="es-PE" dirty="0" err="1">
                <a:solidFill>
                  <a:schemeClr val="tx1"/>
                </a:solidFill>
              </a:rPr>
              <a:t>Mec</a:t>
            </a:r>
            <a:r>
              <a:rPr lang="es-PE" dirty="0">
                <a:solidFill>
                  <a:schemeClr val="tx1"/>
                </a:solidFill>
              </a:rPr>
              <a:t> - Eléctrica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9DF7AD-E591-9DCE-2AC5-7A3928519CD5}"/>
              </a:ext>
            </a:extLst>
          </p:cNvPr>
          <p:cNvSpPr/>
          <p:nvPr/>
        </p:nvSpPr>
        <p:spPr>
          <a:xfrm>
            <a:off x="6482610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Carpeta Ing. Sistemas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3F1EA92-3763-EC04-91E4-453E1082184E}"/>
              </a:ext>
            </a:extLst>
          </p:cNvPr>
          <p:cNvSpPr/>
          <p:nvPr/>
        </p:nvSpPr>
        <p:spPr>
          <a:xfrm>
            <a:off x="8141672" y="2962703"/>
            <a:ext cx="1698409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Carpeta Administración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3BAF6C-C642-6127-6BE0-2CFD2BBB5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20" y="1257159"/>
            <a:ext cx="2643878" cy="733888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17459FB-AF52-E172-2777-7429E3BD23E4}"/>
              </a:ext>
            </a:extLst>
          </p:cNvPr>
          <p:cNvSpPr/>
          <p:nvPr/>
        </p:nvSpPr>
        <p:spPr>
          <a:xfrm>
            <a:off x="4108905" y="1785464"/>
            <a:ext cx="1908307" cy="483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Configuración de usuarios con LDAP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12458DE-AA0E-EF44-78D0-4845B931D5FF}"/>
              </a:ext>
            </a:extLst>
          </p:cNvPr>
          <p:cNvSpPr/>
          <p:nvPr/>
        </p:nvSpPr>
        <p:spPr>
          <a:xfrm>
            <a:off x="2846229" y="3677046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C86C351-72DF-BE43-82B2-D5D84E522045}"/>
              </a:ext>
            </a:extLst>
          </p:cNvPr>
          <p:cNvSpPr/>
          <p:nvPr/>
        </p:nvSpPr>
        <p:spPr>
          <a:xfrm>
            <a:off x="1056636" y="3639201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E68930D-25CC-0677-BDA8-D09A521628C7}"/>
              </a:ext>
            </a:extLst>
          </p:cNvPr>
          <p:cNvSpPr/>
          <p:nvPr/>
        </p:nvSpPr>
        <p:spPr>
          <a:xfrm>
            <a:off x="6419173" y="3634755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5B01018-8517-EF59-4DCD-70576CE59AB5}"/>
              </a:ext>
            </a:extLst>
          </p:cNvPr>
          <p:cNvSpPr/>
          <p:nvPr/>
        </p:nvSpPr>
        <p:spPr>
          <a:xfrm>
            <a:off x="4635822" y="3679572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F92A70A-4345-0EA9-4F47-0A4358F1DAF3}"/>
              </a:ext>
            </a:extLst>
          </p:cNvPr>
          <p:cNvSpPr/>
          <p:nvPr/>
        </p:nvSpPr>
        <p:spPr>
          <a:xfrm>
            <a:off x="8141672" y="3621225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7E6F3D-F89B-C211-3946-2E90E89F3760}"/>
              </a:ext>
            </a:extLst>
          </p:cNvPr>
          <p:cNvSpPr/>
          <p:nvPr/>
        </p:nvSpPr>
        <p:spPr>
          <a:xfrm>
            <a:off x="1041073" y="4627161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306580A-CC1D-9AD1-DE82-46E168FC4372}"/>
              </a:ext>
            </a:extLst>
          </p:cNvPr>
          <p:cNvSpPr/>
          <p:nvPr/>
        </p:nvSpPr>
        <p:spPr>
          <a:xfrm>
            <a:off x="1001128" y="5619567"/>
            <a:ext cx="1603888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287E953-FFBE-4A2D-7476-1D2176FF1AE0}"/>
              </a:ext>
            </a:extLst>
          </p:cNvPr>
          <p:cNvSpPr/>
          <p:nvPr/>
        </p:nvSpPr>
        <p:spPr>
          <a:xfrm>
            <a:off x="2807099" y="4627161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0BC23BD-956A-70B3-3237-FDE8CA42CA3A}"/>
              </a:ext>
            </a:extLst>
          </p:cNvPr>
          <p:cNvSpPr/>
          <p:nvPr/>
        </p:nvSpPr>
        <p:spPr>
          <a:xfrm>
            <a:off x="2767154" y="5619567"/>
            <a:ext cx="1603888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477F255-9BD5-E37E-DB9F-FABA3CDF1892}"/>
              </a:ext>
            </a:extLst>
          </p:cNvPr>
          <p:cNvSpPr/>
          <p:nvPr/>
        </p:nvSpPr>
        <p:spPr>
          <a:xfrm>
            <a:off x="6419173" y="4627161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2EE8D17-B9A2-4401-CFFA-CD0DCAC69D5A}"/>
              </a:ext>
            </a:extLst>
          </p:cNvPr>
          <p:cNvSpPr/>
          <p:nvPr/>
        </p:nvSpPr>
        <p:spPr>
          <a:xfrm>
            <a:off x="6379228" y="5619567"/>
            <a:ext cx="1603888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71BE3BD-3FBA-1B8F-0739-CB8C9BFB6C52}"/>
              </a:ext>
            </a:extLst>
          </p:cNvPr>
          <p:cNvSpPr/>
          <p:nvPr/>
        </p:nvSpPr>
        <p:spPr>
          <a:xfrm>
            <a:off x="8181617" y="4691097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7CF3E4F-6577-5909-A80E-5EDFD288B06F}"/>
              </a:ext>
            </a:extLst>
          </p:cNvPr>
          <p:cNvSpPr/>
          <p:nvPr/>
        </p:nvSpPr>
        <p:spPr>
          <a:xfrm>
            <a:off x="8141672" y="5683503"/>
            <a:ext cx="1603888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DEF1E42C-D2E9-430B-6B0D-3FE0B997960E}"/>
              </a:ext>
            </a:extLst>
          </p:cNvPr>
          <p:cNvSpPr/>
          <p:nvPr/>
        </p:nvSpPr>
        <p:spPr>
          <a:xfrm>
            <a:off x="4588228" y="4627161"/>
            <a:ext cx="1492873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Docente Curso N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E34F8990-5D79-457F-12A4-592EE448FA4C}"/>
              </a:ext>
            </a:extLst>
          </p:cNvPr>
          <p:cNvSpPr/>
          <p:nvPr/>
        </p:nvSpPr>
        <p:spPr>
          <a:xfrm>
            <a:off x="4548283" y="5619567"/>
            <a:ext cx="1603888" cy="9097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1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2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…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Alumnos Curso N</a:t>
            </a:r>
            <a:endParaRPr lang="es-P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9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704FF68-9C71-3A42-4913-72700B831BC1}"/>
              </a:ext>
            </a:extLst>
          </p:cNvPr>
          <p:cNvSpPr/>
          <p:nvPr/>
        </p:nvSpPr>
        <p:spPr>
          <a:xfrm>
            <a:off x="5947285" y="982840"/>
            <a:ext cx="1603716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OTIC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Coordinador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BD82A9-DC2B-FD34-3B67-BCB28144CB3A}"/>
              </a:ext>
            </a:extLst>
          </p:cNvPr>
          <p:cNvSpPr/>
          <p:nvPr/>
        </p:nvSpPr>
        <p:spPr>
          <a:xfrm>
            <a:off x="3237935" y="1770298"/>
            <a:ext cx="2013382" cy="507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VRA - DECANATO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FD3D02-8F54-3293-8917-CC89B6908DD3}"/>
              </a:ext>
            </a:extLst>
          </p:cNvPr>
          <p:cNvSpPr txBox="1"/>
          <p:nvPr/>
        </p:nvSpPr>
        <p:spPr>
          <a:xfrm>
            <a:off x="240374" y="138885"/>
            <a:ext cx="9010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Organización para gestionar Intranet UNTELS de SharePoint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61744CD-F961-3983-6F40-C9669DCE74B2}"/>
              </a:ext>
            </a:extLst>
          </p:cNvPr>
          <p:cNvSpPr/>
          <p:nvPr/>
        </p:nvSpPr>
        <p:spPr>
          <a:xfrm>
            <a:off x="1140031" y="3003577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Ambiental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289E21F-5575-3BDA-A353-9056B571A07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749143" y="1531478"/>
            <a:ext cx="0" cy="1033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7E7236-F085-F17C-35F5-4D7F2CD4A481}"/>
              </a:ext>
            </a:extLst>
          </p:cNvPr>
          <p:cNvCxnSpPr>
            <a:cxnSpLocks/>
          </p:cNvCxnSpPr>
          <p:nvPr/>
        </p:nvCxnSpPr>
        <p:spPr>
          <a:xfrm>
            <a:off x="1892496" y="262444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DB2FE9-2411-778D-9AEF-D6E59EDA2BE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92496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2F992A2-E9E0-7A78-9C56-188C2C1695F3}"/>
              </a:ext>
            </a:extLst>
          </p:cNvPr>
          <p:cNvCxnSpPr>
            <a:cxnSpLocks/>
          </p:cNvCxnSpPr>
          <p:nvPr/>
        </p:nvCxnSpPr>
        <p:spPr>
          <a:xfrm>
            <a:off x="8708932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8037F4D-D2AE-5D8C-E745-00196FE27FEA}"/>
              </a:ext>
            </a:extLst>
          </p:cNvPr>
          <p:cNvCxnSpPr>
            <a:cxnSpLocks/>
          </p:cNvCxnSpPr>
          <p:nvPr/>
        </p:nvCxnSpPr>
        <p:spPr>
          <a:xfrm>
            <a:off x="721264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57D73C-6990-9F97-5BEE-E3AF49E5B450}"/>
              </a:ext>
            </a:extLst>
          </p:cNvPr>
          <p:cNvCxnSpPr>
            <a:cxnSpLocks/>
          </p:cNvCxnSpPr>
          <p:nvPr/>
        </p:nvCxnSpPr>
        <p:spPr>
          <a:xfrm>
            <a:off x="5360091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22B9BE-30ED-0D78-02C1-56F5283D55B8}"/>
              </a:ext>
            </a:extLst>
          </p:cNvPr>
          <p:cNvCxnSpPr>
            <a:cxnSpLocks/>
          </p:cNvCxnSpPr>
          <p:nvPr/>
        </p:nvCxnSpPr>
        <p:spPr>
          <a:xfrm>
            <a:off x="3685670" y="2624447"/>
            <a:ext cx="0" cy="379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53A0F8C-7AD1-F453-B406-343C9724AC67}"/>
              </a:ext>
            </a:extLst>
          </p:cNvPr>
          <p:cNvCxnSpPr>
            <a:cxnSpLocks/>
          </p:cNvCxnSpPr>
          <p:nvPr/>
        </p:nvCxnSpPr>
        <p:spPr>
          <a:xfrm>
            <a:off x="5251317" y="2048274"/>
            <a:ext cx="149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CF8E1DF-9EFF-B3AB-0954-786C7179BAF9}"/>
              </a:ext>
            </a:extLst>
          </p:cNvPr>
          <p:cNvSpPr/>
          <p:nvPr/>
        </p:nvSpPr>
        <p:spPr>
          <a:xfrm>
            <a:off x="8244439" y="3622999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0B64641-3455-0222-398A-4666A6A0D0A3}"/>
              </a:ext>
            </a:extLst>
          </p:cNvPr>
          <p:cNvSpPr txBox="1"/>
          <p:nvPr/>
        </p:nvSpPr>
        <p:spPr>
          <a:xfrm>
            <a:off x="1077901" y="5222414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estudiantes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A4C5536-E4A9-1417-60C2-8E93F9D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06" y="5220882"/>
            <a:ext cx="899837" cy="89983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B1CCDE3-340F-CF60-6B84-F65A9BD76AA1}"/>
              </a:ext>
            </a:extLst>
          </p:cNvPr>
          <p:cNvSpPr/>
          <p:nvPr/>
        </p:nvSpPr>
        <p:spPr>
          <a:xfrm>
            <a:off x="2933205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Electrónica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063F14-5F70-3909-F830-8685C425F58D}"/>
              </a:ext>
            </a:extLst>
          </p:cNvPr>
          <p:cNvSpPr/>
          <p:nvPr/>
        </p:nvSpPr>
        <p:spPr>
          <a:xfrm>
            <a:off x="4726379" y="296746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</a:t>
            </a:r>
            <a:r>
              <a:rPr lang="es-PE" dirty="0" err="1">
                <a:solidFill>
                  <a:schemeClr val="tx1"/>
                </a:solidFill>
              </a:rPr>
              <a:t>Mec</a:t>
            </a:r>
            <a:r>
              <a:rPr lang="es-PE" dirty="0">
                <a:solidFill>
                  <a:schemeClr val="tx1"/>
                </a:solidFill>
              </a:rPr>
              <a:t> - Eléctrica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D9DF7AD-E591-9DCE-2AC5-7A3928519CD5}"/>
              </a:ext>
            </a:extLst>
          </p:cNvPr>
          <p:cNvSpPr/>
          <p:nvPr/>
        </p:nvSpPr>
        <p:spPr>
          <a:xfrm>
            <a:off x="6482610" y="2978228"/>
            <a:ext cx="1504930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Ing. Sistemas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3F1EA92-3763-EC04-91E4-453E1082184E}"/>
              </a:ext>
            </a:extLst>
          </p:cNvPr>
          <p:cNvSpPr/>
          <p:nvPr/>
        </p:nvSpPr>
        <p:spPr>
          <a:xfrm>
            <a:off x="8141672" y="2962703"/>
            <a:ext cx="1698409" cy="548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DE. Administración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D43495F-3306-CFA7-C1F2-F49C8E14EB0C}"/>
              </a:ext>
            </a:extLst>
          </p:cNvPr>
          <p:cNvSpPr/>
          <p:nvPr/>
        </p:nvSpPr>
        <p:spPr>
          <a:xfrm>
            <a:off x="6494667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429792A-53D8-D372-EFF2-EF2D9F8A7BEE}"/>
              </a:ext>
            </a:extLst>
          </p:cNvPr>
          <p:cNvSpPr/>
          <p:nvPr/>
        </p:nvSpPr>
        <p:spPr>
          <a:xfrm>
            <a:off x="4709721" y="3624098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1853C5-E7CB-0021-CB67-36F4C8B9D6EF}"/>
              </a:ext>
            </a:extLst>
          </p:cNvPr>
          <p:cNvSpPr/>
          <p:nvPr/>
        </p:nvSpPr>
        <p:spPr>
          <a:xfrm>
            <a:off x="2913594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5CD1525-E0F5-3AC1-AA24-D1C2212B1AC5}"/>
              </a:ext>
            </a:extLst>
          </p:cNvPr>
          <p:cNvSpPr/>
          <p:nvPr/>
        </p:nvSpPr>
        <p:spPr>
          <a:xfrm>
            <a:off x="1039475" y="3635613"/>
            <a:ext cx="1492873" cy="783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Personal 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Certificado en Portafolio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81798E-BBF7-6644-D330-27806A014FCD}"/>
              </a:ext>
            </a:extLst>
          </p:cNvPr>
          <p:cNvSpPr txBox="1"/>
          <p:nvPr/>
        </p:nvSpPr>
        <p:spPr>
          <a:xfrm>
            <a:off x="1102787" y="5836775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/>
              <a:t>Base de datos de docentes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5483FE-A462-C8C6-2976-6E1F9D52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054" y="1034486"/>
            <a:ext cx="2405279" cy="10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42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392C2F36-B3EC-2448-DA27-D5AC2B649098}"/>
              </a:ext>
            </a:extLst>
          </p:cNvPr>
          <p:cNvSpPr txBox="1"/>
          <p:nvPr/>
        </p:nvSpPr>
        <p:spPr>
          <a:xfrm flipH="1">
            <a:off x="811460" y="3167390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dirty="0"/>
              <a:t>6. 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142547815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E31725-61D4-7481-A131-5FB3C73F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193" y="1321058"/>
            <a:ext cx="12192000" cy="40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6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ABD402-6807-3DB9-A9E4-6896B466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" y="773745"/>
            <a:ext cx="11739937" cy="54590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3C4017A-74ED-ACFC-9245-F93E1CFAB315}"/>
              </a:ext>
            </a:extLst>
          </p:cNvPr>
          <p:cNvSpPr txBox="1"/>
          <p:nvPr/>
        </p:nvSpPr>
        <p:spPr>
          <a:xfrm>
            <a:off x="256052" y="227495"/>
            <a:ext cx="861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REFERENTES PARA LA  MODERNIZACIÓN DE  LA GESTIÓN PÚBLICA </a:t>
            </a:r>
          </a:p>
        </p:txBody>
      </p:sp>
    </p:spTree>
    <p:extLst>
      <p:ext uri="{BB962C8B-B14F-4D97-AF65-F5344CB8AC3E}">
        <p14:creationId xmlns:p14="http://schemas.microsoft.com/office/powerpoint/2010/main" val="235922945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ACF616-3326-5CC0-BA17-F835C3269765}"/>
              </a:ext>
            </a:extLst>
          </p:cNvPr>
          <p:cNvSpPr txBox="1"/>
          <p:nvPr/>
        </p:nvSpPr>
        <p:spPr>
          <a:xfrm>
            <a:off x="240374" y="138885"/>
            <a:ext cx="621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A</a:t>
            </a:r>
            <a:r>
              <a:rPr lang="es-PE" sz="2800" b="1" dirty="0">
                <a:solidFill>
                  <a:schemeClr val="bg1"/>
                </a:solidFill>
              </a:rPr>
              <a:t>ula Virtual para capacitaciones en CRM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36267-32D6-3F5A-A319-54F01FF9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84" y="1231872"/>
            <a:ext cx="7876231" cy="484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18541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EC0D8CA-AFFB-7F92-0DE6-D2193A585170}"/>
              </a:ext>
            </a:extLst>
          </p:cNvPr>
          <p:cNvSpPr txBox="1"/>
          <p:nvPr/>
        </p:nvSpPr>
        <p:spPr>
          <a:xfrm>
            <a:off x="240374" y="138885"/>
            <a:ext cx="63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Capacitación que termina con Certificado</a:t>
            </a:r>
            <a:endParaRPr lang="es-PE" sz="2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512B92-FC8C-BB8F-9B51-389240C41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2421786"/>
            <a:ext cx="2813641" cy="2813641"/>
          </a:xfrm>
          <a:prstGeom prst="rect">
            <a:avLst/>
          </a:prstGeom>
        </p:spPr>
      </p:pic>
      <p:pic>
        <p:nvPicPr>
          <p:cNvPr id="2052" name="Picture 4" descr="Plantillas de certificados gratis y editables | Canva">
            <a:extLst>
              <a:ext uri="{FF2B5EF4-FFF2-40B4-BE49-F238E27FC236}">
                <a16:creationId xmlns:a16="http://schemas.microsoft.com/office/drawing/2014/main" id="{3326CB48-0442-87A0-3F46-B4DDFF7C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65" y="1685260"/>
            <a:ext cx="5658486" cy="40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828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176E1C-FD8A-D221-3CCF-CCE97EFE7870}"/>
              </a:ext>
            </a:extLst>
          </p:cNvPr>
          <p:cNvSpPr txBox="1"/>
          <p:nvPr/>
        </p:nvSpPr>
        <p:spPr>
          <a:xfrm>
            <a:off x="256052" y="227495"/>
            <a:ext cx="105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PILARES DE LA POLITICA NACIONAL DE MODERNIZACIÓN DE LA GESTION PUBLICA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DA77EB5-33B8-B635-87E2-601AF7A5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" y="3497324"/>
            <a:ext cx="2746839" cy="11743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84CC433-F733-4395-61EA-B356ABD9AFBE}"/>
              </a:ext>
            </a:extLst>
          </p:cNvPr>
          <p:cNvCxnSpPr/>
          <p:nvPr/>
        </p:nvCxnSpPr>
        <p:spPr>
          <a:xfrm>
            <a:off x="3867284" y="1696070"/>
            <a:ext cx="0" cy="166986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1114A51-B614-3F57-901E-246C0E698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" t="4359" r="6969" b="15617"/>
          <a:stretch/>
        </p:blipFill>
        <p:spPr>
          <a:xfrm>
            <a:off x="3489804" y="1339364"/>
            <a:ext cx="8849208" cy="45271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E0CD48-E8DD-02C3-6ECB-F434549DA5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29"/>
          <a:stretch/>
        </p:blipFill>
        <p:spPr>
          <a:xfrm>
            <a:off x="102631" y="1132479"/>
            <a:ext cx="2746839" cy="1829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A51AF7-1004-297C-9FD3-E418968EC2E7}"/>
              </a:ext>
            </a:extLst>
          </p:cNvPr>
          <p:cNvSpPr txBox="1"/>
          <p:nvPr/>
        </p:nvSpPr>
        <p:spPr>
          <a:xfrm>
            <a:off x="1632470" y="6032864"/>
            <a:ext cx="90683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b="1" dirty="0"/>
              <a:t>En UNTELS nos falta un sistema de información para gestionar con nuestros grupos de interés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88BD33F-CB10-C216-40C5-5428AF3905B4}"/>
              </a:ext>
            </a:extLst>
          </p:cNvPr>
          <p:cNvCxnSpPr>
            <a:cxnSpLocks/>
          </p:cNvCxnSpPr>
          <p:nvPr/>
        </p:nvCxnSpPr>
        <p:spPr>
          <a:xfrm flipH="1" flipV="1">
            <a:off x="8455232" y="3497324"/>
            <a:ext cx="498764" cy="25355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171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14E455-9343-9226-1B01-BE22CA3010B0}"/>
              </a:ext>
            </a:extLst>
          </p:cNvPr>
          <p:cNvSpPr txBox="1"/>
          <p:nvPr/>
        </p:nvSpPr>
        <p:spPr>
          <a:xfrm>
            <a:off x="256052" y="227495"/>
            <a:ext cx="500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COMITÉ DE MODERNIZACIÓN UNTELS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4CF98B-1E57-8406-1CBF-8A494B151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088" y="958911"/>
            <a:ext cx="8455885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392C2F36-B3EC-2448-DA27-D5AC2B649098}"/>
              </a:ext>
            </a:extLst>
          </p:cNvPr>
          <p:cNvSpPr txBox="1"/>
          <p:nvPr/>
        </p:nvSpPr>
        <p:spPr>
          <a:xfrm flipH="1">
            <a:off x="811459" y="3429000"/>
            <a:ext cx="591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dirty="0"/>
              <a:t>2. PROBLEMÁTICA GENERAL </a:t>
            </a:r>
          </a:p>
        </p:txBody>
      </p:sp>
    </p:spTree>
    <p:extLst>
      <p:ext uri="{BB962C8B-B14F-4D97-AF65-F5344CB8AC3E}">
        <p14:creationId xmlns:p14="http://schemas.microsoft.com/office/powerpoint/2010/main" val="338220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EFC709-2AFC-5EF2-12A0-4B3CF5B0409D}"/>
              </a:ext>
            </a:extLst>
          </p:cNvPr>
          <p:cNvSpPr/>
          <p:nvPr/>
        </p:nvSpPr>
        <p:spPr>
          <a:xfrm>
            <a:off x="9269186" y="1446860"/>
            <a:ext cx="1758462" cy="4616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Universidades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5F7C20E-191D-80FF-BD41-492C811D03F2}"/>
              </a:ext>
            </a:extLst>
          </p:cNvPr>
          <p:cNvSpPr/>
          <p:nvPr/>
        </p:nvSpPr>
        <p:spPr>
          <a:xfrm>
            <a:off x="9269792" y="2157048"/>
            <a:ext cx="1758462" cy="4616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Empresas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CA39829-0B89-6067-E257-6121AB9499E3}"/>
              </a:ext>
            </a:extLst>
          </p:cNvPr>
          <p:cNvSpPr/>
          <p:nvPr/>
        </p:nvSpPr>
        <p:spPr>
          <a:xfrm>
            <a:off x="9269792" y="2890765"/>
            <a:ext cx="1758462" cy="4616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Municipalidades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8E3FB23-27F5-A596-5F3D-AA32DC4529D0}"/>
              </a:ext>
            </a:extLst>
          </p:cNvPr>
          <p:cNvSpPr/>
          <p:nvPr/>
        </p:nvSpPr>
        <p:spPr>
          <a:xfrm>
            <a:off x="9269186" y="3527364"/>
            <a:ext cx="1758462" cy="4616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Colegios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EECF0EF-F7FE-54F2-4E39-36AB507FB6FA}"/>
              </a:ext>
            </a:extLst>
          </p:cNvPr>
          <p:cNvSpPr/>
          <p:nvPr/>
        </p:nvSpPr>
        <p:spPr>
          <a:xfrm>
            <a:off x="1995727" y="1585025"/>
            <a:ext cx="1543113" cy="581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Oficina de Admisión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50BB742-63B6-6C05-5766-D054FA3A8F8E}"/>
              </a:ext>
            </a:extLst>
          </p:cNvPr>
          <p:cNvSpPr/>
          <p:nvPr/>
        </p:nvSpPr>
        <p:spPr>
          <a:xfrm>
            <a:off x="870312" y="2327884"/>
            <a:ext cx="1543113" cy="581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RSU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3519B50-CD5B-2E9B-532F-0940C42E9A47}"/>
              </a:ext>
            </a:extLst>
          </p:cNvPr>
          <p:cNvSpPr/>
          <p:nvPr/>
        </p:nvSpPr>
        <p:spPr>
          <a:xfrm>
            <a:off x="2340386" y="3351936"/>
            <a:ext cx="1543113" cy="581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CEPRE UNTELS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9F980F-F2F6-997F-C5BE-239B48FD8EE8}"/>
              </a:ext>
            </a:extLst>
          </p:cNvPr>
          <p:cNvSpPr/>
          <p:nvPr/>
        </p:nvSpPr>
        <p:spPr>
          <a:xfrm>
            <a:off x="870312" y="4145155"/>
            <a:ext cx="1543113" cy="581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Cooperación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2067145-8889-2F9B-75A0-8EE88794B242}"/>
              </a:ext>
            </a:extLst>
          </p:cNvPr>
          <p:cNvSpPr/>
          <p:nvPr/>
        </p:nvSpPr>
        <p:spPr>
          <a:xfrm>
            <a:off x="1995727" y="5270570"/>
            <a:ext cx="1543113" cy="581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Rectorado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5A04090-F2BE-80B0-ECF0-A9D74C6EEBF8}"/>
              </a:ext>
            </a:extLst>
          </p:cNvPr>
          <p:cNvSpPr/>
          <p:nvPr/>
        </p:nvSpPr>
        <p:spPr>
          <a:xfrm>
            <a:off x="5570807" y="2577413"/>
            <a:ext cx="3024553" cy="101534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A8C93A-63FE-EB62-4386-7AD8BB7768DA}"/>
              </a:ext>
            </a:extLst>
          </p:cNvPr>
          <p:cNvSpPr txBox="1"/>
          <p:nvPr/>
        </p:nvSpPr>
        <p:spPr>
          <a:xfrm>
            <a:off x="5288637" y="2415379"/>
            <a:ext cx="28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Gestión de comunicación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126235-F1D9-F74B-DCB7-269E3D538984}"/>
              </a:ext>
            </a:extLst>
          </p:cNvPr>
          <p:cNvSpPr txBox="1"/>
          <p:nvPr/>
        </p:nvSpPr>
        <p:spPr>
          <a:xfrm>
            <a:off x="5584870" y="3527364"/>
            <a:ext cx="285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sz="1600" dirty="0"/>
              <a:t>Correos diversos</a:t>
            </a:r>
          </a:p>
          <a:p>
            <a:pPr marL="342900" indent="-342900">
              <a:buAutoNum type="arabicPeriod"/>
            </a:pPr>
            <a:r>
              <a:rPr lang="es-PE" sz="1600" dirty="0"/>
              <a:t>Teléfono</a:t>
            </a:r>
          </a:p>
          <a:p>
            <a:pPr marL="342900" indent="-342900">
              <a:buAutoNum type="arabicPeriod"/>
            </a:pPr>
            <a:r>
              <a:rPr lang="es-PE" sz="1600" dirty="0"/>
              <a:t>Diversas base de datos</a:t>
            </a:r>
          </a:p>
          <a:p>
            <a:pPr marL="342900" indent="-342900">
              <a:buAutoNum type="arabicPeriod"/>
            </a:pPr>
            <a:r>
              <a:rPr lang="es-PE" sz="1600" dirty="0"/>
              <a:t>No hay procedimiento</a:t>
            </a:r>
          </a:p>
          <a:p>
            <a:pPr marL="342900" indent="-342900">
              <a:buAutoNum type="arabicPeriod"/>
            </a:pPr>
            <a:r>
              <a:rPr lang="es-PE" sz="1600" dirty="0"/>
              <a:t>No se registran actividades</a:t>
            </a:r>
          </a:p>
          <a:p>
            <a:pPr marL="342900" indent="-342900">
              <a:buAutoNum type="arabicPeriod"/>
            </a:pPr>
            <a:r>
              <a:rPr lang="es-PE" sz="1600" dirty="0"/>
              <a:t>No se registran resultados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A927FDA-B333-A500-3152-55C1A3FDBBEF}"/>
              </a:ext>
            </a:extLst>
          </p:cNvPr>
          <p:cNvSpPr/>
          <p:nvPr/>
        </p:nvSpPr>
        <p:spPr>
          <a:xfrm>
            <a:off x="9241660" y="4237552"/>
            <a:ext cx="1758462" cy="61307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Colegios Profesionales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57773A1-7DE6-0692-350C-F9F873E202B0}"/>
              </a:ext>
            </a:extLst>
          </p:cNvPr>
          <p:cNvSpPr/>
          <p:nvPr/>
        </p:nvSpPr>
        <p:spPr>
          <a:xfrm>
            <a:off x="9241660" y="5099146"/>
            <a:ext cx="1758462" cy="4616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Otros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4A2B92A-69ED-8BA2-AEED-270C2D0D7D27}"/>
              </a:ext>
            </a:extLst>
          </p:cNvPr>
          <p:cNvCxnSpPr>
            <a:cxnSpLocks/>
          </p:cNvCxnSpPr>
          <p:nvPr/>
        </p:nvCxnSpPr>
        <p:spPr>
          <a:xfrm>
            <a:off x="3633591" y="1971873"/>
            <a:ext cx="989810" cy="44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54DB32A-F651-6A49-E4CB-6EEF4324D1C9}"/>
              </a:ext>
            </a:extLst>
          </p:cNvPr>
          <p:cNvCxnSpPr>
            <a:cxnSpLocks/>
          </p:cNvCxnSpPr>
          <p:nvPr/>
        </p:nvCxnSpPr>
        <p:spPr>
          <a:xfrm>
            <a:off x="2652576" y="2743444"/>
            <a:ext cx="1402844" cy="25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D38C253-C8BC-07D6-BB67-84920B400FCB}"/>
              </a:ext>
            </a:extLst>
          </p:cNvPr>
          <p:cNvCxnSpPr>
            <a:cxnSpLocks/>
          </p:cNvCxnSpPr>
          <p:nvPr/>
        </p:nvCxnSpPr>
        <p:spPr>
          <a:xfrm flipV="1">
            <a:off x="3784209" y="5270570"/>
            <a:ext cx="1181196" cy="51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5DA49A6-5AFD-6A14-EBB0-03AF3484AA2D}"/>
              </a:ext>
            </a:extLst>
          </p:cNvPr>
          <p:cNvCxnSpPr>
            <a:cxnSpLocks/>
          </p:cNvCxnSpPr>
          <p:nvPr/>
        </p:nvCxnSpPr>
        <p:spPr>
          <a:xfrm>
            <a:off x="4055420" y="3702760"/>
            <a:ext cx="1149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A314F02-2243-CD9D-589C-8E5252AD493C}"/>
              </a:ext>
            </a:extLst>
          </p:cNvPr>
          <p:cNvCxnSpPr>
            <a:cxnSpLocks/>
          </p:cNvCxnSpPr>
          <p:nvPr/>
        </p:nvCxnSpPr>
        <p:spPr>
          <a:xfrm flipV="1">
            <a:off x="2512307" y="4474332"/>
            <a:ext cx="2111094" cy="20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3F084C-DD44-87B3-CFAE-8068B65661D9}"/>
              </a:ext>
            </a:extLst>
          </p:cNvPr>
          <p:cNvSpPr txBox="1"/>
          <p:nvPr/>
        </p:nvSpPr>
        <p:spPr>
          <a:xfrm>
            <a:off x="261672" y="138161"/>
            <a:ext cx="848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COMUNICACIÓN NO ORGANIZADA CON LOS GRUPOS DE INTERÉS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DBD202-1BCC-CB83-EB5B-83B0CF11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12" y="1685204"/>
            <a:ext cx="365092" cy="3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mail - Iconos gratis de comunicaciones">
            <a:extLst>
              <a:ext uri="{FF2B5EF4-FFF2-40B4-BE49-F238E27FC236}">
                <a16:creationId xmlns:a16="http://schemas.microsoft.com/office/drawing/2014/main" id="{D2DC0C15-AC13-3DD1-EE62-86E5CE77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3" y="4237552"/>
            <a:ext cx="404529" cy="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per prints stack - Free education icons">
            <a:extLst>
              <a:ext uri="{FF2B5EF4-FFF2-40B4-BE49-F238E27FC236}">
                <a16:creationId xmlns:a16="http://schemas.microsoft.com/office/drawing/2014/main" id="{7B502D77-82B5-87B8-BEFC-65D28E1F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8" y="2390112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lder Payungkead Lineal Color icon">
            <a:extLst>
              <a:ext uri="{FF2B5EF4-FFF2-40B4-BE49-F238E27FC236}">
                <a16:creationId xmlns:a16="http://schemas.microsoft.com/office/drawing/2014/main" id="{516D9B26-5D96-A651-988E-F8B71051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2" y="5354051"/>
            <a:ext cx="430362" cy="4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cuments, files, page, personal, text icon - Download on Iconfinder">
            <a:extLst>
              <a:ext uri="{FF2B5EF4-FFF2-40B4-BE49-F238E27FC236}">
                <a16:creationId xmlns:a16="http://schemas.microsoft.com/office/drawing/2014/main" id="{03ED20C3-8926-A651-8B93-95BC4E8E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83" y="3453299"/>
            <a:ext cx="442060" cy="4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6FFC9D-F6B5-5753-29DC-EDC168BDE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9" y="811016"/>
            <a:ext cx="10089222" cy="56751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836373-EE9F-7822-CC11-9348DA1BA983}"/>
              </a:ext>
            </a:extLst>
          </p:cNvPr>
          <p:cNvSpPr txBox="1"/>
          <p:nvPr/>
        </p:nvSpPr>
        <p:spPr>
          <a:xfrm>
            <a:off x="472611" y="195209"/>
            <a:ext cx="1136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APLICATIVO DIGITAL PARA CONTROLAR LA MODERNIZACION DE  LAS UNIDADES UNTELS</a:t>
            </a:r>
          </a:p>
        </p:txBody>
      </p:sp>
    </p:spTree>
    <p:extLst>
      <p:ext uri="{BB962C8B-B14F-4D97-AF65-F5344CB8AC3E}">
        <p14:creationId xmlns:p14="http://schemas.microsoft.com/office/powerpoint/2010/main" val="20231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392C2F36-B3EC-2448-DA27-D5AC2B649098}"/>
              </a:ext>
            </a:extLst>
          </p:cNvPr>
          <p:cNvSpPr txBox="1"/>
          <p:nvPr/>
        </p:nvSpPr>
        <p:spPr>
          <a:xfrm flipH="1">
            <a:off x="811460" y="3167390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es-PE" dirty="0"/>
              <a:t>3. QUE ES UN CRM</a:t>
            </a:r>
          </a:p>
        </p:txBody>
      </p:sp>
    </p:spTree>
    <p:extLst>
      <p:ext uri="{BB962C8B-B14F-4D97-AF65-F5344CB8AC3E}">
        <p14:creationId xmlns:p14="http://schemas.microsoft.com/office/powerpoint/2010/main" val="1869436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970</Words>
  <Application>Microsoft Office PowerPoint</Application>
  <PresentationFormat>Panorámica</PresentationFormat>
  <Paragraphs>298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Angie Rojas Alcantara</cp:lastModifiedBy>
  <cp:revision>25</cp:revision>
  <dcterms:created xsi:type="dcterms:W3CDTF">2024-03-13T10:18:27Z</dcterms:created>
  <dcterms:modified xsi:type="dcterms:W3CDTF">2024-04-23T17:59:43Z</dcterms:modified>
</cp:coreProperties>
</file>