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723" r:id="rId2"/>
    <p:sldId id="1526" r:id="rId3"/>
    <p:sldId id="1680" r:id="rId4"/>
    <p:sldId id="1681" r:id="rId5"/>
    <p:sldId id="1674" r:id="rId6"/>
    <p:sldId id="1724" r:id="rId7"/>
    <p:sldId id="1725" r:id="rId8"/>
    <p:sldId id="1726" r:id="rId9"/>
    <p:sldId id="1727" r:id="rId1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993F481-554C-583C-BDE3-019E749638F1}"/>
              </a:ext>
            </a:extLst>
          </p:cNvPr>
          <p:cNvSpPr txBox="1">
            <a:spLocks/>
          </p:cNvSpPr>
          <p:nvPr userDrawn="1"/>
        </p:nvSpPr>
        <p:spPr>
          <a:xfrm>
            <a:off x="983673" y="365125"/>
            <a:ext cx="103701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5F1113E-D100-2073-2CF9-A9FBC1C8D6AB}"/>
              </a:ext>
            </a:extLst>
          </p:cNvPr>
          <p:cNvSpPr/>
          <p:nvPr userDrawn="1"/>
        </p:nvSpPr>
        <p:spPr>
          <a:xfrm rot="16200000">
            <a:off x="-2585132" y="3874414"/>
            <a:ext cx="5286378" cy="116114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3B62F5-9F1F-B564-5C56-A27C8AE0F59F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B01643-9BA7-1DFD-1CBE-2A1D8663CC46}"/>
              </a:ext>
            </a:extLst>
          </p:cNvPr>
          <p:cNvSpPr/>
          <p:nvPr userDrawn="1"/>
        </p:nvSpPr>
        <p:spPr>
          <a:xfrm>
            <a:off x="-1" y="-1"/>
            <a:ext cx="12192001" cy="2147455"/>
          </a:xfrm>
          <a:prstGeom prst="rect">
            <a:avLst/>
          </a:prstGeom>
          <a:solidFill>
            <a:srgbClr val="06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8421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54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E386D-D596-43F8-8F7F-EC29E2E0A8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EDE4D-DC37-4180-B29E-77B367E2BC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F21E018-BD05-E343-36FB-918070FF7855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86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tángulo&#10;&#10;Descripción generada automáticamente con confianza media">
            <a:extLst>
              <a:ext uri="{FF2B5EF4-FFF2-40B4-BE49-F238E27FC236}">
                <a16:creationId xmlns:a16="http://schemas.microsoft.com/office/drawing/2014/main" id="{D163E0C7-B91C-46E2-B586-0E5A7C224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4905" b="84145"/>
          <a:stretch/>
        </p:blipFill>
        <p:spPr>
          <a:xfrm>
            <a:off x="0" y="0"/>
            <a:ext cx="12192000" cy="78970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AE3405E-D280-E9AD-A40B-CC0A10FE02DF}"/>
              </a:ext>
            </a:extLst>
          </p:cNvPr>
          <p:cNvSpPr/>
          <p:nvPr userDrawn="1"/>
        </p:nvSpPr>
        <p:spPr>
          <a:xfrm>
            <a:off x="0" y="6499860"/>
            <a:ext cx="12192000" cy="358139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64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E386D-D596-43F8-8F7F-EC29E2E0A8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EDE4D-DC37-4180-B29E-77B367E2BC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1171D7FC-8F0B-1C49-A79D-9ACE11AF7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" t="1437" r="658" b="1726"/>
          <a:stretch/>
        </p:blipFill>
        <p:spPr>
          <a:xfrm>
            <a:off x="-20782" y="0"/>
            <a:ext cx="12212782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CCB343D-A0D1-6A2F-BB56-6E54BCB29351}"/>
              </a:ext>
            </a:extLst>
          </p:cNvPr>
          <p:cNvSpPr/>
          <p:nvPr userDrawn="1"/>
        </p:nvSpPr>
        <p:spPr>
          <a:xfrm>
            <a:off x="-20782" y="6356350"/>
            <a:ext cx="12212782" cy="501651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85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267A38-EE22-425B-9B88-B59926C4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A804A-8422-4AD8-8A10-E050D425B3CC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15/05/2024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DC5BDD-756A-4ACA-B57E-4E166FCD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20A000-77AB-4BC2-A6E6-EE7B522A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361B1-157A-45E8-905F-6F7E70D18C1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64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200"/>
          <a:stretch/>
        </p:blipFill>
        <p:spPr>
          <a:xfrm>
            <a:off x="5413" y="0"/>
            <a:ext cx="12181173" cy="12892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3673" y="365125"/>
            <a:ext cx="103701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672" y="1825625"/>
            <a:ext cx="103701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E386D-D596-43F8-8F7F-EC29E2E0A8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EDE4D-DC37-4180-B29E-77B367E2BC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ED08FBB-0D26-660C-8D56-B5C5A8FC9320}"/>
              </a:ext>
            </a:extLst>
          </p:cNvPr>
          <p:cNvSpPr/>
          <p:nvPr userDrawn="1"/>
        </p:nvSpPr>
        <p:spPr>
          <a:xfrm rot="16200000">
            <a:off x="-2585132" y="3874414"/>
            <a:ext cx="5286378" cy="116114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0E4416-D348-68B9-DF36-9929926A1482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A8CA5FE-58D6-4E07-9826-41596A5F9A7A}"/>
              </a:ext>
            </a:extLst>
          </p:cNvPr>
          <p:cNvGrpSpPr/>
          <p:nvPr userDrawn="1"/>
        </p:nvGrpSpPr>
        <p:grpSpPr>
          <a:xfrm>
            <a:off x="9117496" y="5897216"/>
            <a:ext cx="2478156" cy="556051"/>
            <a:chOff x="551329" y="443753"/>
            <a:chExt cx="5768789" cy="128381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8D67FEE7-E736-4046-B75E-BAF52F319D2F}"/>
                </a:ext>
              </a:extLst>
            </p:cNvPr>
            <p:cNvSpPr/>
            <p:nvPr/>
          </p:nvSpPr>
          <p:spPr>
            <a:xfrm>
              <a:off x="551329" y="443753"/>
              <a:ext cx="5768789" cy="1283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9" name="Picture 8" descr="I Congreso Internacional de Matemática y Estadística Aplicada a la  Ingeniería y Gestión">
              <a:extLst>
                <a:ext uri="{FF2B5EF4-FFF2-40B4-BE49-F238E27FC236}">
                  <a16:creationId xmlns:a16="http://schemas.microsoft.com/office/drawing/2014/main" id="{0FFD5A39-B5F6-4889-BBEE-753FAEE11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64" y="473280"/>
              <a:ext cx="5745354" cy="117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191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AD4A1CD-4BE6-4461-9F6D-BA7F1C60BB41}"/>
              </a:ext>
            </a:extLst>
          </p:cNvPr>
          <p:cNvSpPr/>
          <p:nvPr/>
        </p:nvSpPr>
        <p:spPr>
          <a:xfrm>
            <a:off x="1166192" y="1172815"/>
            <a:ext cx="2146852" cy="79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1. PRESENTACIÓN DEL PORTAFOLIO</a:t>
            </a:r>
            <a:endParaRPr lang="es-PE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22479FC-7433-4118-BFB5-3D5AC080FFFF}"/>
              </a:ext>
            </a:extLst>
          </p:cNvPr>
          <p:cNvSpPr/>
          <p:nvPr/>
        </p:nvSpPr>
        <p:spPr>
          <a:xfrm>
            <a:off x="1166192" y="2123661"/>
            <a:ext cx="2146852" cy="79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2. CÓMO USAR EL PORTAFOLIO DIGITAL</a:t>
            </a:r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80FCE4-3B87-4654-A7A5-142F87767AEC}"/>
              </a:ext>
            </a:extLst>
          </p:cNvPr>
          <p:cNvSpPr/>
          <p:nvPr/>
        </p:nvSpPr>
        <p:spPr>
          <a:xfrm>
            <a:off x="1166192" y="3071194"/>
            <a:ext cx="2146852" cy="79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3. CÓMO APLICARLO EN EL PORTAFOLIO</a:t>
            </a:r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EF64113-656C-4F50-A77E-5C4026AD0B95}"/>
              </a:ext>
            </a:extLst>
          </p:cNvPr>
          <p:cNvSpPr/>
          <p:nvPr/>
        </p:nvSpPr>
        <p:spPr>
          <a:xfrm>
            <a:off x="1093305" y="4018727"/>
            <a:ext cx="2292625" cy="79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4. TALLER DE RETROALIMENTACIÓN</a:t>
            </a:r>
            <a:endParaRPr lang="es-PE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70CC81B-5635-4AE7-8C32-C3E925187FFC}"/>
              </a:ext>
            </a:extLst>
          </p:cNvPr>
          <p:cNvSpPr/>
          <p:nvPr/>
        </p:nvSpPr>
        <p:spPr>
          <a:xfrm>
            <a:off x="1093305" y="4966260"/>
            <a:ext cx="2365511" cy="79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5. REVISIÓN FINAL DEL PORTAFOLIO DIGITAL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4866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8A14BD7-2BA2-4731-9996-9EC38805C813}"/>
              </a:ext>
            </a:extLst>
          </p:cNvPr>
          <p:cNvSpPr/>
          <p:nvPr/>
        </p:nvSpPr>
        <p:spPr>
          <a:xfrm>
            <a:off x="9218040" y="614471"/>
            <a:ext cx="2470111" cy="1075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D51D70-3386-8EB5-AC14-4CB2720134B0}"/>
              </a:ext>
            </a:extLst>
          </p:cNvPr>
          <p:cNvSpPr txBox="1"/>
          <p:nvPr/>
        </p:nvSpPr>
        <p:spPr>
          <a:xfrm>
            <a:off x="2994992" y="3038129"/>
            <a:ext cx="8697226" cy="3034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PE" sz="4400" b="1" dirty="0">
                <a:solidFill>
                  <a:schemeClr val="bg1"/>
                </a:solidFill>
              </a:rPr>
              <a:t>PRESENTACIÓN DEL PORTAFOLIO DIGITAL A LOS ALUMNOS MAYO – DICIEMBRE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8567CF-9762-453B-94B2-7E849A6482FE}"/>
              </a:ext>
            </a:extLst>
          </p:cNvPr>
          <p:cNvSpPr txBox="1"/>
          <p:nvPr/>
        </p:nvSpPr>
        <p:spPr>
          <a:xfrm>
            <a:off x="0" y="6336671"/>
            <a:ext cx="60960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PE" sz="1800" b="1" dirty="0"/>
              <a:t>Mayo 2024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AAC7727-E39E-4D49-B1CE-BB34276E5E18}"/>
              </a:ext>
            </a:extLst>
          </p:cNvPr>
          <p:cNvGrpSpPr/>
          <p:nvPr/>
        </p:nvGrpSpPr>
        <p:grpSpPr>
          <a:xfrm>
            <a:off x="600635" y="530019"/>
            <a:ext cx="4894730" cy="1075765"/>
            <a:chOff x="551329" y="443753"/>
            <a:chExt cx="5768789" cy="1283818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D265D4D9-B27B-4689-946D-A519BDE2EBD1}"/>
                </a:ext>
              </a:extLst>
            </p:cNvPr>
            <p:cNvSpPr/>
            <p:nvPr/>
          </p:nvSpPr>
          <p:spPr>
            <a:xfrm>
              <a:off x="551329" y="443753"/>
              <a:ext cx="5768789" cy="1283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032" name="Picture 8" descr="I Congreso Internacional de Matemática y Estadística Aplicada a la  Ingeniería y Gestión">
              <a:extLst>
                <a:ext uri="{FF2B5EF4-FFF2-40B4-BE49-F238E27FC236}">
                  <a16:creationId xmlns:a16="http://schemas.microsoft.com/office/drawing/2014/main" id="{7E93A7DD-0D46-4BD9-AB0D-484F5FD73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64" y="473280"/>
              <a:ext cx="5745354" cy="117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Acerca de - Mahara">
            <a:extLst>
              <a:ext uri="{FF2B5EF4-FFF2-40B4-BE49-F238E27FC236}">
                <a16:creationId xmlns:a16="http://schemas.microsoft.com/office/drawing/2014/main" id="{66B65A71-CC9E-459B-9CE5-DACDD4F33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824" y="554761"/>
            <a:ext cx="2276541" cy="119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4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933998-3F0B-4633-88F1-76D43652932F}"/>
              </a:ext>
            </a:extLst>
          </p:cNvPr>
          <p:cNvSpPr txBox="1"/>
          <p:nvPr/>
        </p:nvSpPr>
        <p:spPr>
          <a:xfrm>
            <a:off x="142127" y="142460"/>
            <a:ext cx="10847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1. PREGUNTAS REFLEXIVAS</a:t>
            </a:r>
            <a:endParaRPr lang="es-PE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Lo mejor en la categoría «Estudiante pensando» de imágenes, fotos de stock  e ilustraciones libres de regalías | Shutterstock">
            <a:extLst>
              <a:ext uri="{FF2B5EF4-FFF2-40B4-BE49-F238E27FC236}">
                <a16:creationId xmlns:a16="http://schemas.microsoft.com/office/drawing/2014/main" id="{00FD3ECC-64A2-453E-8FEB-D85D097C1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0"/>
          <a:stretch/>
        </p:blipFill>
        <p:spPr bwMode="auto">
          <a:xfrm>
            <a:off x="4319747" y="2524539"/>
            <a:ext cx="3322542" cy="22031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D64B0F7-C99A-4744-918A-C1E7E987689A}"/>
              </a:ext>
            </a:extLst>
          </p:cNvPr>
          <p:cNvSpPr/>
          <p:nvPr/>
        </p:nvSpPr>
        <p:spPr>
          <a:xfrm>
            <a:off x="945839" y="2130287"/>
            <a:ext cx="3077503" cy="128546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i="0">
                <a:solidFill>
                  <a:srgbClr val="ECECEC"/>
                </a:solidFill>
                <a:effectLst/>
                <a:latin typeface="Söhne"/>
              </a:rPr>
              <a:t>¿De qué manera te gustaría que tus profesores y compañeros pudieran ver y comentar tu trabajo?</a:t>
            </a:r>
            <a:endParaRPr lang="es-PE" sz="160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53E8A2D-7258-44F4-8310-91F576D90E41}"/>
              </a:ext>
            </a:extLst>
          </p:cNvPr>
          <p:cNvSpPr/>
          <p:nvPr/>
        </p:nvSpPr>
        <p:spPr>
          <a:xfrm>
            <a:off x="945839" y="3839575"/>
            <a:ext cx="3077503" cy="128546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i="0">
                <a:solidFill>
                  <a:srgbClr val="ECECEC"/>
                </a:solidFill>
                <a:effectLst/>
                <a:latin typeface="Söhne"/>
              </a:rPr>
              <a:t>¿Cómo te sientes al saber que puedes compartir fácilmente tu trabajo con potenciales empleadores o instituciones educativas?</a:t>
            </a:r>
            <a:endParaRPr lang="es-PE" sz="160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AAA1122-8409-4631-86FE-A5188CA7F48F}"/>
              </a:ext>
            </a:extLst>
          </p:cNvPr>
          <p:cNvSpPr/>
          <p:nvPr/>
        </p:nvSpPr>
        <p:spPr>
          <a:xfrm>
            <a:off x="7938698" y="2130287"/>
            <a:ext cx="3077503" cy="128546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i="0">
                <a:solidFill>
                  <a:srgbClr val="ECECEC"/>
                </a:solidFill>
                <a:effectLst/>
                <a:latin typeface="Söhne"/>
              </a:rPr>
              <a:t>¿Cuál crees que es la mayor ventaja de tener un portafolio digital en comparación con uno tradicional en papel?</a:t>
            </a:r>
            <a:endParaRPr lang="es-PE" sz="160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AA3FA32-A7FE-4232-A033-422FEB2B074F}"/>
              </a:ext>
            </a:extLst>
          </p:cNvPr>
          <p:cNvSpPr/>
          <p:nvPr/>
        </p:nvSpPr>
        <p:spPr>
          <a:xfrm>
            <a:off x="7938698" y="3839575"/>
            <a:ext cx="3077503" cy="128546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i="0">
                <a:solidFill>
                  <a:srgbClr val="ECECEC"/>
                </a:solidFill>
                <a:effectLst/>
                <a:latin typeface="Söhne"/>
              </a:rPr>
              <a:t>¿Cómo te gustaría que tu trabajo académico sea recordado y valorado después de graduarte?</a:t>
            </a:r>
            <a:endParaRPr lang="es-PE" sz="160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16A04DB-835D-468C-9F98-603047985210}"/>
              </a:ext>
            </a:extLst>
          </p:cNvPr>
          <p:cNvSpPr/>
          <p:nvPr/>
        </p:nvSpPr>
        <p:spPr>
          <a:xfrm>
            <a:off x="4442267" y="5125036"/>
            <a:ext cx="3077503" cy="128546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i="0">
                <a:solidFill>
                  <a:srgbClr val="ECECEC"/>
                </a:solidFill>
                <a:effectLst/>
                <a:latin typeface="Söhne"/>
              </a:rPr>
              <a:t>¿Qué impacto crees que puede tener en tu motivación y compromiso ver tu progreso académico visualizado en un portafolio digital?</a:t>
            </a:r>
            <a:endParaRPr lang="es-PE" sz="160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18C0CB4-EE1E-438D-BB65-9801CF77FB3A}"/>
              </a:ext>
            </a:extLst>
          </p:cNvPr>
          <p:cNvSpPr/>
          <p:nvPr/>
        </p:nvSpPr>
        <p:spPr>
          <a:xfrm>
            <a:off x="4442267" y="844826"/>
            <a:ext cx="3077503" cy="128546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i="0" dirty="0">
                <a:solidFill>
                  <a:srgbClr val="ECECEC"/>
                </a:solidFill>
                <a:effectLst/>
                <a:latin typeface="Söhne"/>
              </a:rPr>
              <a:t>¿Cómo crees que un portafolio digital puede ayudarte a identificar y mostrar tus fortalezas y áreas de mejora?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104472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0F80AA-DB0B-4714-AD4C-05D094320FA8}"/>
              </a:ext>
            </a:extLst>
          </p:cNvPr>
          <p:cNvSpPr txBox="1"/>
          <p:nvPr/>
        </p:nvSpPr>
        <p:spPr>
          <a:xfrm>
            <a:off x="142127" y="142460"/>
            <a:ext cx="10847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2. PROBLEMÁTICA EN LA UNTELS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D73C2C9-F000-4EF9-A42F-8929D20883B5}"/>
              </a:ext>
            </a:extLst>
          </p:cNvPr>
          <p:cNvSpPr/>
          <p:nvPr/>
        </p:nvSpPr>
        <p:spPr>
          <a:xfrm>
            <a:off x="1735899" y="1709203"/>
            <a:ext cx="2376646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1. Desorganización y dispersión del trabajo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BE2BE11-B6F4-46C2-BCB4-53B28FB54240}"/>
              </a:ext>
            </a:extLst>
          </p:cNvPr>
          <p:cNvSpPr/>
          <p:nvPr/>
        </p:nvSpPr>
        <p:spPr>
          <a:xfrm>
            <a:off x="4907677" y="930344"/>
            <a:ext cx="2376646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7. Dificultad para realizar un seguimiento del progreso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A6A57B6-6782-4BEE-A04A-41AE532A2DD1}"/>
              </a:ext>
            </a:extLst>
          </p:cNvPr>
          <p:cNvSpPr/>
          <p:nvPr/>
        </p:nvSpPr>
        <p:spPr>
          <a:xfrm>
            <a:off x="7836409" y="1709203"/>
            <a:ext cx="2376646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6. Dificultades para preparar currículums y presentaciones profesionales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A8DF7E-2D2D-4D21-B827-41D93FF55E3A}"/>
              </a:ext>
            </a:extLst>
          </p:cNvPr>
          <p:cNvSpPr/>
          <p:nvPr/>
        </p:nvSpPr>
        <p:spPr>
          <a:xfrm>
            <a:off x="1403618" y="3421833"/>
            <a:ext cx="2376646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2. Falta de una herramienta para recibir retroalimentación y monitoreo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01CF359-9038-43ED-B0FC-E3C643B754AF}"/>
              </a:ext>
            </a:extLst>
          </p:cNvPr>
          <p:cNvSpPr/>
          <p:nvPr/>
        </p:nvSpPr>
        <p:spPr>
          <a:xfrm>
            <a:off x="8411736" y="3421833"/>
            <a:ext cx="2376646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5. Problemas de accesibilidad y pérdida de trabajos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BED265F-423C-4732-9377-EAE0595AAAA7}"/>
              </a:ext>
            </a:extLst>
          </p:cNvPr>
          <p:cNvSpPr/>
          <p:nvPr/>
        </p:nvSpPr>
        <p:spPr>
          <a:xfrm>
            <a:off x="3211262" y="5022062"/>
            <a:ext cx="2376646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3. Desafíos para demostrar competencias y habilidades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85986379-07FB-4587-92FD-22A696F928DD}"/>
              </a:ext>
            </a:extLst>
          </p:cNvPr>
          <p:cNvSpPr/>
          <p:nvPr/>
        </p:nvSpPr>
        <p:spPr>
          <a:xfrm>
            <a:off x="6648086" y="5022062"/>
            <a:ext cx="2376646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4. Falta de herramientas para la colaboración en proyectos grupales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6EE13F6-6F40-4EA8-A2EC-15AD8287F6B4}"/>
              </a:ext>
            </a:extLst>
          </p:cNvPr>
          <p:cNvCxnSpPr/>
          <p:nvPr/>
        </p:nvCxnSpPr>
        <p:spPr>
          <a:xfrm flipV="1">
            <a:off x="6096000" y="2043756"/>
            <a:ext cx="0" cy="1385244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8DCFA95-BC0E-4299-9FA8-3D6C889CDA0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229350" y="2265909"/>
            <a:ext cx="1607059" cy="1296441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9FC37FA-2AB8-45D4-95D6-0606D1D853E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248400" y="3581400"/>
            <a:ext cx="2163336" cy="397139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06FADB9D-CC1C-4879-AB9A-89CE01B94B8D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248400" y="3581400"/>
            <a:ext cx="1588009" cy="1440662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A0C74B83-50B5-4153-B88B-576604C7EE7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399585" y="3581400"/>
            <a:ext cx="1848816" cy="1440662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091384DA-F1F4-4029-94E9-427C97A95C47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3780264" y="3581400"/>
            <a:ext cx="2468136" cy="397139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5DD3B51E-2602-45C4-830D-E96CD4DA00D1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4112545" y="2265909"/>
            <a:ext cx="2135856" cy="1315492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Estrés universitario? » UDEP Hoy">
            <a:extLst>
              <a:ext uri="{FF2B5EF4-FFF2-40B4-BE49-F238E27FC236}">
                <a16:creationId xmlns:a16="http://schemas.microsoft.com/office/drawing/2014/main" id="{BBE7A2CB-841D-4BCB-9C25-6DD90DA6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47" y="2461691"/>
            <a:ext cx="3812305" cy="21424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70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C59D8F-CFC0-4DE8-BC83-D3DFDADE9241}"/>
              </a:ext>
            </a:extLst>
          </p:cNvPr>
          <p:cNvSpPr txBox="1"/>
          <p:nvPr/>
        </p:nvSpPr>
        <p:spPr>
          <a:xfrm>
            <a:off x="142127" y="142460"/>
            <a:ext cx="10847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3. SOLUCIÓN: PORTAFOLIO DIGITAL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789030A-AB4A-4592-A5C3-E5624F5C820F}"/>
              </a:ext>
            </a:extLst>
          </p:cNvPr>
          <p:cNvSpPr/>
          <p:nvPr/>
        </p:nvSpPr>
        <p:spPr>
          <a:xfrm>
            <a:off x="1589346" y="1709203"/>
            <a:ext cx="2724514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1. </a:t>
            </a:r>
            <a:r>
              <a:rPr lang="es-MX" sz="1600" b="0" i="0" dirty="0">
                <a:solidFill>
                  <a:srgbClr val="ECECEC"/>
                </a:solidFill>
                <a:effectLst/>
                <a:latin typeface="Söhne"/>
              </a:rPr>
              <a:t>Un portafolio digital centraliza todos los trabajos y proyectos en un solo lugar.</a:t>
            </a:r>
            <a:endParaRPr lang="es-PE" sz="1600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515F4D-E3BA-4F8B-A5E7-24CBF45E4A7E}"/>
              </a:ext>
            </a:extLst>
          </p:cNvPr>
          <p:cNvSpPr/>
          <p:nvPr/>
        </p:nvSpPr>
        <p:spPr>
          <a:xfrm>
            <a:off x="4761124" y="930344"/>
            <a:ext cx="2724514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7. </a:t>
            </a:r>
            <a:r>
              <a:rPr lang="es-MX" sz="1600" dirty="0"/>
              <a:t>Permite documentar y visualizar el progreso y los logros a lo largo del tiempo.</a:t>
            </a:r>
            <a:endParaRPr lang="es-PE" sz="1600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085620B-A78C-42CD-96E2-31CFAB19D8FD}"/>
              </a:ext>
            </a:extLst>
          </p:cNvPr>
          <p:cNvSpPr/>
          <p:nvPr/>
        </p:nvSpPr>
        <p:spPr>
          <a:xfrm>
            <a:off x="7689856" y="1709203"/>
            <a:ext cx="2724514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6. Ayuda en la creación con </a:t>
            </a:r>
            <a:r>
              <a:rPr lang="es-MX" sz="1600" dirty="0"/>
              <a:t>presentaciones claras, con las competencias y logros organizadas.</a:t>
            </a:r>
            <a:endParaRPr lang="es-PE" sz="160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74CE1B4-95E9-4F93-91A6-D20E441CEFA1}"/>
              </a:ext>
            </a:extLst>
          </p:cNvPr>
          <p:cNvSpPr/>
          <p:nvPr/>
        </p:nvSpPr>
        <p:spPr>
          <a:xfrm>
            <a:off x="1257065" y="3421833"/>
            <a:ext cx="2724514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2. </a:t>
            </a:r>
            <a:r>
              <a:rPr lang="es-MX" sz="1600" dirty="0"/>
              <a:t>Facilita la retroalimentación continua y estructurada de profesores, compañeros y evaluadores.</a:t>
            </a:r>
            <a:endParaRPr lang="es-PE" sz="160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FBCFF21-3D29-46D6-8981-45138746EDCA}"/>
              </a:ext>
            </a:extLst>
          </p:cNvPr>
          <p:cNvSpPr/>
          <p:nvPr/>
        </p:nvSpPr>
        <p:spPr>
          <a:xfrm>
            <a:off x="8265183" y="3421833"/>
            <a:ext cx="2724514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5.</a:t>
            </a:r>
            <a:r>
              <a:rPr lang="es-MX" sz="1600" dirty="0"/>
              <a:t> Ofrece un almacenamiento en la nube, accesible desde cualquier lugar y dispositivo</a:t>
            </a:r>
            <a:r>
              <a:rPr lang="es-PE" sz="1600" dirty="0"/>
              <a:t>.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D22DCCD-9054-4938-AE26-DB112BB11A9B}"/>
              </a:ext>
            </a:extLst>
          </p:cNvPr>
          <p:cNvSpPr/>
          <p:nvPr/>
        </p:nvSpPr>
        <p:spPr>
          <a:xfrm>
            <a:off x="3064709" y="5022062"/>
            <a:ext cx="2724514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3. Proporciona una plataforma para mostrar evidencias.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4083FFA-684E-42AF-A0CF-05F1FC2CCBBB}"/>
              </a:ext>
            </a:extLst>
          </p:cNvPr>
          <p:cNvSpPr/>
          <p:nvPr/>
        </p:nvSpPr>
        <p:spPr>
          <a:xfrm>
            <a:off x="6402779" y="5022062"/>
            <a:ext cx="2724514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4. </a:t>
            </a:r>
            <a:r>
              <a:rPr lang="es-MX" sz="1600" b="0" i="0" dirty="0">
                <a:solidFill>
                  <a:srgbClr val="ECECEC"/>
                </a:solidFill>
                <a:effectLst/>
                <a:latin typeface="Söhne"/>
              </a:rPr>
              <a:t>Facilita la colaboración en línea, permitiendo trabajar de manera eficiente y coordinada.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FF3B2E5-1587-40FB-BB6B-1694FB08B6E2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6096000" y="2043756"/>
            <a:ext cx="27381" cy="1385244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F66EA8A1-F26B-499E-97B8-05FB5AC093FE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096000" y="2265909"/>
            <a:ext cx="1593856" cy="1163092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BF7DA223-12DB-49CB-B38F-FAA61C4BD025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096000" y="3429000"/>
            <a:ext cx="2169183" cy="549539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87E0A9C0-B81B-41C3-B62D-35B25ADE7015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096000" y="3429000"/>
            <a:ext cx="1669036" cy="1593062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038C327-FBEE-4D0B-BC84-B53655AC7C82}"/>
              </a:ext>
            </a:extLst>
          </p:cNvPr>
          <p:cNvCxnSpPr>
            <a:cxnSpLocks/>
          </p:cNvCxnSpPr>
          <p:nvPr/>
        </p:nvCxnSpPr>
        <p:spPr>
          <a:xfrm flipH="1">
            <a:off x="4357486" y="3429000"/>
            <a:ext cx="1738514" cy="1593062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7F6C8EF1-57B3-49B1-9F21-21513E1F02DB}"/>
              </a:ext>
            </a:extLst>
          </p:cNvPr>
          <p:cNvCxnSpPr>
            <a:cxnSpLocks/>
          </p:cNvCxnSpPr>
          <p:nvPr/>
        </p:nvCxnSpPr>
        <p:spPr>
          <a:xfrm flipH="1">
            <a:off x="3981579" y="3429000"/>
            <a:ext cx="2114421" cy="549539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31CE0F16-80E6-4C62-8B0E-E98F57AB0B2C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4313860" y="2265909"/>
            <a:ext cx="1782140" cy="1163092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Estudiante Universitario Indio Mujer Usando La Computadora Portátil En La  Sala De Conferencia Fotos, retratos, imágenes y fotografía de archivo  libres de derecho. Image 28971364">
            <a:extLst>
              <a:ext uri="{FF2B5EF4-FFF2-40B4-BE49-F238E27FC236}">
                <a16:creationId xmlns:a16="http://schemas.microsoft.com/office/drawing/2014/main" id="{CA64A3EE-10DA-4929-ADD3-646832032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86" y="2384322"/>
            <a:ext cx="3531790" cy="23527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6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70FD456-BA6A-4765-8CC9-8CE8A390CC64}"/>
              </a:ext>
            </a:extLst>
          </p:cNvPr>
          <p:cNvSpPr txBox="1"/>
          <p:nvPr/>
        </p:nvSpPr>
        <p:spPr>
          <a:xfrm>
            <a:off x="142127" y="142460"/>
            <a:ext cx="10847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4. QUÉ ES UN PORTAFOLIO DIGITAL</a:t>
            </a:r>
            <a:endParaRPr lang="es-PE" sz="2800" b="1" dirty="0">
              <a:solidFill>
                <a:schemeClr val="bg1"/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D90612C-AD0D-4A57-A47D-B9645299AEB3}"/>
              </a:ext>
            </a:extLst>
          </p:cNvPr>
          <p:cNvGrpSpPr/>
          <p:nvPr/>
        </p:nvGrpSpPr>
        <p:grpSpPr>
          <a:xfrm>
            <a:off x="445380" y="1820340"/>
            <a:ext cx="4337748" cy="3732883"/>
            <a:chOff x="828121" y="1820340"/>
            <a:chExt cx="4337748" cy="3732883"/>
          </a:xfrm>
        </p:grpSpPr>
        <p:pic>
          <p:nvPicPr>
            <p:cNvPr id="5124" name="Picture 4" descr="Mayor Sí misma mantener portafolio digital Pigmalión tanque factible">
              <a:extLst>
                <a:ext uri="{FF2B5EF4-FFF2-40B4-BE49-F238E27FC236}">
                  <a16:creationId xmlns:a16="http://schemas.microsoft.com/office/drawing/2014/main" id="{8A2867B0-1C51-4B49-AD00-1149C3A9F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121" y="1820340"/>
              <a:ext cx="4337748" cy="3732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B9BF315-78D7-4E95-AC41-E003C2EB4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81" y="3637935"/>
              <a:ext cx="1629884" cy="333668"/>
            </a:xfrm>
            <a:prstGeom prst="rect">
              <a:avLst/>
            </a:prstGeom>
          </p:spPr>
        </p:pic>
      </p:grp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2D73203-C838-47A1-B870-E1B046D0BFD9}"/>
              </a:ext>
            </a:extLst>
          </p:cNvPr>
          <p:cNvSpPr/>
          <p:nvPr/>
        </p:nvSpPr>
        <p:spPr>
          <a:xfrm>
            <a:off x="9013249" y="1558135"/>
            <a:ext cx="2376646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Ayuda a preparar un currículum y presentar laos documentos ordenados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14CF060-1136-446F-A7E1-079B04F5E2F9}"/>
              </a:ext>
            </a:extLst>
          </p:cNvPr>
          <p:cNvSpPr/>
          <p:nvPr/>
        </p:nvSpPr>
        <p:spPr>
          <a:xfrm>
            <a:off x="9013251" y="2998973"/>
            <a:ext cx="2376646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Promueve la colaboración en proyectos grupales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B67E168-D189-438D-A061-A318DB7BC3BF}"/>
              </a:ext>
            </a:extLst>
          </p:cNvPr>
          <p:cNvSpPr/>
          <p:nvPr/>
        </p:nvSpPr>
        <p:spPr>
          <a:xfrm>
            <a:off x="9013249" y="4413952"/>
            <a:ext cx="2376646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0" i="0" dirty="0">
                <a:solidFill>
                  <a:srgbClr val="ECECEC"/>
                </a:solidFill>
                <a:effectLst/>
                <a:latin typeface="Söhne"/>
              </a:rPr>
              <a:t>Facilita el acceso en línea a documentos, videos, audios etc. desde cualquier dispositivo</a:t>
            </a:r>
            <a:endParaRPr lang="es-PE" sz="1600" dirty="0"/>
          </a:p>
        </p:txBody>
      </p: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37513F00-F86E-49C6-9114-81D0D11FCCC9}"/>
              </a:ext>
            </a:extLst>
          </p:cNvPr>
          <p:cNvCxnSpPr>
            <a:cxnSpLocks/>
            <a:stCxn id="5124" idx="3"/>
            <a:endCxn id="8" idx="1"/>
          </p:cNvCxnSpPr>
          <p:nvPr/>
        </p:nvCxnSpPr>
        <p:spPr>
          <a:xfrm flipV="1">
            <a:off x="4783128" y="2114841"/>
            <a:ext cx="1015949" cy="1571941"/>
          </a:xfrm>
          <a:prstGeom prst="bentConnector3">
            <a:avLst/>
          </a:prstGeom>
          <a:ln w="38100"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2544E6A1-2301-4BCA-B782-14229F4D12CD}"/>
              </a:ext>
            </a:extLst>
          </p:cNvPr>
          <p:cNvCxnSpPr>
            <a:cxnSpLocks/>
            <a:stCxn id="5124" idx="3"/>
            <a:endCxn id="14" idx="1"/>
          </p:cNvCxnSpPr>
          <p:nvPr/>
        </p:nvCxnSpPr>
        <p:spPr>
          <a:xfrm>
            <a:off x="4783128" y="3686782"/>
            <a:ext cx="1015948" cy="1309735"/>
          </a:xfrm>
          <a:prstGeom prst="bentConnector3">
            <a:avLst/>
          </a:prstGeom>
          <a:ln w="38100"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EFEBA6F-79A4-4D93-8720-9CC0CC485A7F}"/>
              </a:ext>
            </a:extLst>
          </p:cNvPr>
          <p:cNvCxnSpPr>
            <a:stCxn id="5124" idx="3"/>
          </p:cNvCxnSpPr>
          <p:nvPr/>
        </p:nvCxnSpPr>
        <p:spPr>
          <a:xfrm flipV="1">
            <a:off x="4783128" y="3686781"/>
            <a:ext cx="907741" cy="1"/>
          </a:xfrm>
          <a:prstGeom prst="straightConnector1">
            <a:avLst/>
          </a:prstGeom>
          <a:ln w="38100"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2F140E2-8FFC-498F-B8CB-6BEA612E6C36}"/>
              </a:ext>
            </a:extLst>
          </p:cNvPr>
          <p:cNvCxnSpPr>
            <a:cxnSpLocks/>
          </p:cNvCxnSpPr>
          <p:nvPr/>
        </p:nvCxnSpPr>
        <p:spPr>
          <a:xfrm flipV="1">
            <a:off x="7997301" y="3616042"/>
            <a:ext cx="1010928" cy="3"/>
          </a:xfrm>
          <a:prstGeom prst="straightConnector1">
            <a:avLst/>
          </a:prstGeom>
          <a:ln w="38100"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2282D61-8CD3-441E-A969-1E41DE17ACC0}"/>
              </a:ext>
            </a:extLst>
          </p:cNvPr>
          <p:cNvCxnSpPr>
            <a:cxnSpLocks/>
          </p:cNvCxnSpPr>
          <p:nvPr/>
        </p:nvCxnSpPr>
        <p:spPr>
          <a:xfrm flipV="1">
            <a:off x="7997301" y="2114839"/>
            <a:ext cx="1010928" cy="3"/>
          </a:xfrm>
          <a:prstGeom prst="straightConnector1">
            <a:avLst/>
          </a:prstGeom>
          <a:ln w="38100"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820802CA-AB53-4D49-A1CD-AE90D8305E37}"/>
              </a:ext>
            </a:extLst>
          </p:cNvPr>
          <p:cNvCxnSpPr>
            <a:cxnSpLocks/>
          </p:cNvCxnSpPr>
          <p:nvPr/>
        </p:nvCxnSpPr>
        <p:spPr>
          <a:xfrm flipV="1">
            <a:off x="8051404" y="4996516"/>
            <a:ext cx="1010928" cy="3"/>
          </a:xfrm>
          <a:prstGeom prst="straightConnector1">
            <a:avLst/>
          </a:prstGeom>
          <a:ln w="38100"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81DFD8B-7DD6-49F0-877A-C3A5F1D30805}"/>
              </a:ext>
            </a:extLst>
          </p:cNvPr>
          <p:cNvSpPr/>
          <p:nvPr/>
        </p:nvSpPr>
        <p:spPr>
          <a:xfrm>
            <a:off x="5799077" y="1558135"/>
            <a:ext cx="2376646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Permite recopilar, organizar y mostrar trabajos y logros en formato digital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59631DD-7103-4BA1-B4D9-2B49A9D507C4}"/>
              </a:ext>
            </a:extLst>
          </p:cNvPr>
          <p:cNvSpPr/>
          <p:nvPr/>
        </p:nvSpPr>
        <p:spPr>
          <a:xfrm>
            <a:off x="5799077" y="2998973"/>
            <a:ext cx="2376646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Subir evidencias para observar el progreso diario</a:t>
            </a:r>
            <a:endParaRPr lang="es-PE" sz="160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9D1ABFD-1956-4279-8C9E-5A343945F013}"/>
              </a:ext>
            </a:extLst>
          </p:cNvPr>
          <p:cNvSpPr/>
          <p:nvPr/>
        </p:nvSpPr>
        <p:spPr>
          <a:xfrm>
            <a:off x="5799076" y="4439811"/>
            <a:ext cx="2376646" cy="111341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Mejora la organización, presentación, reflexión y autoevaluación profesional y académica</a:t>
            </a:r>
          </a:p>
        </p:txBody>
      </p:sp>
    </p:spTree>
    <p:extLst>
      <p:ext uri="{BB962C8B-B14F-4D97-AF65-F5344CB8AC3E}">
        <p14:creationId xmlns:p14="http://schemas.microsoft.com/office/powerpoint/2010/main" val="55496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7699C9-2957-4869-A55F-C9369A1A6D80}"/>
              </a:ext>
            </a:extLst>
          </p:cNvPr>
          <p:cNvSpPr txBox="1"/>
          <p:nvPr/>
        </p:nvSpPr>
        <p:spPr>
          <a:xfrm>
            <a:off x="142127" y="142460"/>
            <a:ext cx="10847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5. OBJETIVOS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29E31A-052E-4A5D-B248-5C6E47107282}"/>
              </a:ext>
            </a:extLst>
          </p:cNvPr>
          <p:cNvSpPr txBox="1"/>
          <p:nvPr/>
        </p:nvSpPr>
        <p:spPr>
          <a:xfrm>
            <a:off x="744404" y="1098362"/>
            <a:ext cx="10703192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/>
              <a:t>Los principales objetivos que buscamos son: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PE" sz="2000" dirty="0"/>
              <a:t>El alumno pueda subir sus evidencias diarias, así el pueda observar su proceso diario.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PE" sz="2000" dirty="0"/>
              <a:t>El alumno pueda almacenar sus documentos importantes en su portafolio digital, creando una biblioteca.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PE" sz="2000" dirty="0"/>
              <a:t>Los profesores puedan monitorear y retroalimentar el trabajo de sus alumnos. </a:t>
            </a:r>
          </a:p>
        </p:txBody>
      </p:sp>
      <p:pic>
        <p:nvPicPr>
          <p:cNvPr id="4098" name="Picture 2" descr="La retroalimentación en el aprendizaje | Scala Learning">
            <a:extLst>
              <a:ext uri="{FF2B5EF4-FFF2-40B4-BE49-F238E27FC236}">
                <a16:creationId xmlns:a16="http://schemas.microsoft.com/office/drawing/2014/main" id="{FD52848F-C936-4471-97E2-4BA06A95C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632" y="3883996"/>
            <a:ext cx="3033450" cy="192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mpartir evidencias y recursos | Programa Brújula20">
            <a:extLst>
              <a:ext uri="{FF2B5EF4-FFF2-40B4-BE49-F238E27FC236}">
                <a16:creationId xmlns:a16="http://schemas.microsoft.com/office/drawing/2014/main" id="{85E8CD29-3177-4311-B64A-C14EDCDB3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06" y="3883996"/>
            <a:ext cx="2713584" cy="192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ubir archivos a la nube ¿Cómo hacerlo correctamente? - VidaBytes |  VidaBytes">
            <a:extLst>
              <a:ext uri="{FF2B5EF4-FFF2-40B4-BE49-F238E27FC236}">
                <a16:creationId xmlns:a16="http://schemas.microsoft.com/office/drawing/2014/main" id="{768FE41C-73C4-4138-A896-54E7CF2D0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" y="3883996"/>
            <a:ext cx="2646412" cy="192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6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5BE123-67CD-479C-854C-0BDB1B80B444}"/>
              </a:ext>
            </a:extLst>
          </p:cNvPr>
          <p:cNvSpPr txBox="1"/>
          <p:nvPr/>
        </p:nvSpPr>
        <p:spPr>
          <a:xfrm>
            <a:off x="142127" y="142460"/>
            <a:ext cx="10847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6. BENEFICIOS 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4D932C-12C8-4399-BB9D-25DB01FC394A}"/>
              </a:ext>
            </a:extLst>
          </p:cNvPr>
          <p:cNvSpPr txBox="1"/>
          <p:nvPr/>
        </p:nvSpPr>
        <p:spPr>
          <a:xfrm>
            <a:off x="744404" y="1098362"/>
            <a:ext cx="10703192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MX" sz="2000" dirty="0"/>
              <a:t>Programa gratuito.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MX" sz="2000" dirty="0"/>
              <a:t>La información que vas agregando a tu portafolio es privado.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MX" sz="2000" dirty="0"/>
              <a:t>Cuenta con varios artefactos que te ayudarán en la creación del contenido de tus páginas.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MX" sz="2000" dirty="0"/>
              <a:t>Uso en celular y en computadora, ambos dispositivos están conectados.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MX" sz="2000" dirty="0"/>
              <a:t>Puedes compartir tus colecciones y páginas a tus compañeros o profesores.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PE" sz="2000" dirty="0"/>
              <a:t>Puedes recibir comentarios y retroalimentación de tus trabajos.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PE" sz="2000" dirty="0"/>
              <a:t>Organizar, ordenar y almacenar mejor los documentos, videos, imágenes, etc.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PE" sz="2000" dirty="0"/>
              <a:t>Puedes crear y actualizar diariamente un plan de tareas y un diario de aprendizaje.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PE" sz="2000" dirty="0"/>
              <a:t>Crear un CV en donde puedes ir subiendo tus evidencias.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PE" sz="2000" dirty="0"/>
              <a:t>Crear grupos con compañeros y trabajar en conjunto.</a:t>
            </a:r>
          </a:p>
        </p:txBody>
      </p:sp>
    </p:spTree>
    <p:extLst>
      <p:ext uri="{BB962C8B-B14F-4D97-AF65-F5344CB8AC3E}">
        <p14:creationId xmlns:p14="http://schemas.microsoft.com/office/powerpoint/2010/main" val="335601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5BE123-67CD-479C-854C-0BDB1B80B444}"/>
              </a:ext>
            </a:extLst>
          </p:cNvPr>
          <p:cNvSpPr txBox="1"/>
          <p:nvPr/>
        </p:nvSpPr>
        <p:spPr>
          <a:xfrm>
            <a:off x="142127" y="142460"/>
            <a:ext cx="10847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7. INTRODUCCIÓN DEL MAHARA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C3C1B36-89EF-4F57-868E-23FFACCDEF51}"/>
              </a:ext>
            </a:extLst>
          </p:cNvPr>
          <p:cNvSpPr/>
          <p:nvPr/>
        </p:nvSpPr>
        <p:spPr>
          <a:xfrm>
            <a:off x="897780" y="2791906"/>
            <a:ext cx="10396439" cy="34105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676A6C9-E705-47F2-8A9E-AF2A3EAD4746}"/>
              </a:ext>
            </a:extLst>
          </p:cNvPr>
          <p:cNvSpPr/>
          <p:nvPr/>
        </p:nvSpPr>
        <p:spPr>
          <a:xfrm>
            <a:off x="2361950" y="4191950"/>
            <a:ext cx="2594079" cy="17196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BA9DFE4-9161-4508-B28B-31E43F2F822E}"/>
              </a:ext>
            </a:extLst>
          </p:cNvPr>
          <p:cNvSpPr/>
          <p:nvPr/>
        </p:nvSpPr>
        <p:spPr>
          <a:xfrm>
            <a:off x="5449193" y="3842628"/>
            <a:ext cx="5138137" cy="16097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Picture 2" descr="Home - Mahara">
            <a:extLst>
              <a:ext uri="{FF2B5EF4-FFF2-40B4-BE49-F238E27FC236}">
                <a16:creationId xmlns:a16="http://schemas.microsoft.com/office/drawing/2014/main" id="{B692855E-BAB7-45A7-8CD1-961668628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6" b="22870"/>
          <a:stretch/>
        </p:blipFill>
        <p:spPr bwMode="auto">
          <a:xfrm>
            <a:off x="897780" y="1357508"/>
            <a:ext cx="2382424" cy="75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F6A17B0-9062-4DB2-AD64-85CD3E590C24}"/>
              </a:ext>
            </a:extLst>
          </p:cNvPr>
          <p:cNvSpPr/>
          <p:nvPr/>
        </p:nvSpPr>
        <p:spPr>
          <a:xfrm>
            <a:off x="2457686" y="3005212"/>
            <a:ext cx="2469488" cy="9362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Es una palabra Maorí que significa “</a:t>
            </a:r>
            <a:r>
              <a:rPr lang="es-ES" b="1" i="1" dirty="0">
                <a:solidFill>
                  <a:schemeClr val="tx1"/>
                </a:solidFill>
              </a:rPr>
              <a:t>pensar, pensando, pensado</a:t>
            </a:r>
            <a:r>
              <a:rPr lang="es-ES" dirty="0">
                <a:solidFill>
                  <a:schemeClr val="tx1"/>
                </a:solidFill>
              </a:rPr>
              <a:t>”</a:t>
            </a: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9" name="Picture 8" descr="Bandera de de Nueva Zelanda.eps Royalty Free Stock SVG Vector">
            <a:extLst>
              <a:ext uri="{FF2B5EF4-FFF2-40B4-BE49-F238E27FC236}">
                <a16:creationId xmlns:a16="http://schemas.microsoft.com/office/drawing/2014/main" id="{BDF10F48-C9B0-46EC-A322-7803D7841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27250" r="2837" b="28132"/>
          <a:stretch/>
        </p:blipFill>
        <p:spPr bwMode="auto">
          <a:xfrm>
            <a:off x="2562980" y="4571360"/>
            <a:ext cx="2131531" cy="99997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5C3C096-AACB-4149-BDC2-10CD0E017416}"/>
              </a:ext>
            </a:extLst>
          </p:cNvPr>
          <p:cNvSpPr txBox="1"/>
          <p:nvPr/>
        </p:nvSpPr>
        <p:spPr>
          <a:xfrm>
            <a:off x="2558987" y="4263582"/>
            <a:ext cx="2197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Proveniente de </a:t>
            </a:r>
            <a:endParaRPr lang="es-PE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9B4FFC-59FF-468E-8A16-320D70AE8379}"/>
              </a:ext>
            </a:extLst>
          </p:cNvPr>
          <p:cNvSpPr txBox="1"/>
          <p:nvPr/>
        </p:nvSpPr>
        <p:spPr>
          <a:xfrm>
            <a:off x="2864263" y="5573006"/>
            <a:ext cx="1586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Nueva Zelanda</a:t>
            </a:r>
            <a:endParaRPr lang="es-PE" sz="16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69A2B1-EEA4-4A8D-86B2-9836C369CFB7}"/>
              </a:ext>
            </a:extLst>
          </p:cNvPr>
          <p:cNvSpPr txBox="1"/>
          <p:nvPr/>
        </p:nvSpPr>
        <p:spPr>
          <a:xfrm>
            <a:off x="5666801" y="4678073"/>
            <a:ext cx="4858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Son los principales desarrolladores y mantenedores del proyecto </a:t>
            </a:r>
            <a:r>
              <a:rPr lang="es-ES" dirty="0" err="1"/>
              <a:t>Mahara</a:t>
            </a:r>
            <a:r>
              <a:rPr lang="es-ES" dirty="0"/>
              <a:t> desde 2006.</a:t>
            </a:r>
            <a:endParaRPr lang="es-PE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1B5C98B-C73A-4A26-A240-B7188408A757}"/>
              </a:ext>
            </a:extLst>
          </p:cNvPr>
          <p:cNvSpPr/>
          <p:nvPr/>
        </p:nvSpPr>
        <p:spPr>
          <a:xfrm>
            <a:off x="1546010" y="3144482"/>
            <a:ext cx="497078" cy="42741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  <a:endParaRPr lang="es-PE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F0BBC83-C9F2-4A8C-9381-62F8DF20ED91}"/>
              </a:ext>
            </a:extLst>
          </p:cNvPr>
          <p:cNvSpPr/>
          <p:nvPr/>
        </p:nvSpPr>
        <p:spPr>
          <a:xfrm>
            <a:off x="1546010" y="4550691"/>
            <a:ext cx="497078" cy="42741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  <a:endParaRPr lang="es-PE" dirty="0"/>
          </a:p>
        </p:txBody>
      </p:sp>
      <p:pic>
        <p:nvPicPr>
          <p:cNvPr id="15" name="Picture 2" descr="TI catalizador">
            <a:extLst>
              <a:ext uri="{FF2B5EF4-FFF2-40B4-BE49-F238E27FC236}">
                <a16:creationId xmlns:a16="http://schemas.microsoft.com/office/drawing/2014/main" id="{723E3F6A-C7D1-4A82-B624-6D52B6866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78" y="4040706"/>
            <a:ext cx="28575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1D6C87C4-C9C3-4F16-A341-11665D0E1F9F}"/>
              </a:ext>
            </a:extLst>
          </p:cNvPr>
          <p:cNvSpPr/>
          <p:nvPr/>
        </p:nvSpPr>
        <p:spPr>
          <a:xfrm>
            <a:off x="7731841" y="3148414"/>
            <a:ext cx="572842" cy="526093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  <a:endParaRPr lang="es-PE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425B9F4A-2C3B-43B4-9A1A-F3BEEB0D9FA6}"/>
              </a:ext>
            </a:extLst>
          </p:cNvPr>
          <p:cNvSpPr/>
          <p:nvPr/>
        </p:nvSpPr>
        <p:spPr>
          <a:xfrm>
            <a:off x="4133844" y="1135921"/>
            <a:ext cx="7160375" cy="13451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Aplicación web en código abierto y libre para gestionar </a:t>
            </a:r>
            <a:r>
              <a:rPr lang="es-ES" sz="1400" dirty="0" err="1"/>
              <a:t>ePortafolio</a:t>
            </a:r>
            <a:r>
              <a:rPr lang="es-ES" sz="1400" dirty="0"/>
              <a:t> y Redes sociales.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Ofrece herramientas para crear y mantener un portafolio digital sobre su 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Compartir su contenido con el público, añadirlos como individuos o como miembros de un grupo o comunidad.</a:t>
            </a:r>
            <a:endParaRPr lang="es-PE" sz="1400" dirty="0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2D081783-C3F5-4EE1-A5B7-EFBD3C3BAAAC}"/>
              </a:ext>
            </a:extLst>
          </p:cNvPr>
          <p:cNvSpPr/>
          <p:nvPr/>
        </p:nvSpPr>
        <p:spPr>
          <a:xfrm>
            <a:off x="3359069" y="1580702"/>
            <a:ext cx="695910" cy="455569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62937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669</Words>
  <Application>Microsoft Office PowerPoint</Application>
  <PresentationFormat>Panorámica</PresentationFormat>
  <Paragraphs>64</Paragraphs>
  <Slides>9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Söhne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Cuadros Blas</dc:creator>
  <cp:lastModifiedBy>PC01</cp:lastModifiedBy>
  <cp:revision>169</cp:revision>
  <dcterms:created xsi:type="dcterms:W3CDTF">2023-04-18T15:50:45Z</dcterms:created>
  <dcterms:modified xsi:type="dcterms:W3CDTF">2024-05-16T04:47:30Z</dcterms:modified>
</cp:coreProperties>
</file>