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26" r:id="rId2"/>
    <p:sldId id="1498" r:id="rId3"/>
    <p:sldId id="1517" r:id="rId4"/>
    <p:sldId id="1518" r:id="rId5"/>
    <p:sldId id="1520" r:id="rId6"/>
    <p:sldId id="1521" r:id="rId7"/>
    <p:sldId id="1522" r:id="rId8"/>
    <p:sldId id="1524" r:id="rId9"/>
    <p:sldId id="1525" r:id="rId10"/>
    <p:sldId id="1527" r:id="rId11"/>
    <p:sldId id="1503" r:id="rId12"/>
    <p:sldId id="1512" r:id="rId13"/>
    <p:sldId id="1516" r:id="rId14"/>
    <p:sldId id="1528" r:id="rId1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TORIALES GENERALES" id="{6BF23AEA-A321-47F3-ADC8-691235F04904}">
          <p14:sldIdLst>
            <p14:sldId id="1526"/>
            <p14:sldId id="1498"/>
            <p14:sldId id="1517"/>
            <p14:sldId id="1518"/>
            <p14:sldId id="1520"/>
            <p14:sldId id="1521"/>
            <p14:sldId id="1522"/>
            <p14:sldId id="1524"/>
            <p14:sldId id="1525"/>
          </p14:sldIdLst>
        </p14:section>
        <p14:section name="TUTORIALES APLICATIVOS" id="{9FF251D2-63C0-4763-93D6-67E6F7BD5AD5}">
          <p14:sldIdLst>
            <p14:sldId id="1527"/>
            <p14:sldId id="1503"/>
            <p14:sldId id="1512"/>
            <p14:sldId id="1516"/>
            <p14:sldId id="152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6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993F481-554C-583C-BDE3-019E749638F1}"/>
              </a:ext>
            </a:extLst>
          </p:cNvPr>
          <p:cNvSpPr txBox="1">
            <a:spLocks/>
          </p:cNvSpPr>
          <p:nvPr userDrawn="1"/>
        </p:nvSpPr>
        <p:spPr>
          <a:xfrm>
            <a:off x="983673" y="365125"/>
            <a:ext cx="103701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5F1113E-D100-2073-2CF9-A9FBC1C8D6AB}"/>
              </a:ext>
            </a:extLst>
          </p:cNvPr>
          <p:cNvSpPr/>
          <p:nvPr userDrawn="1"/>
        </p:nvSpPr>
        <p:spPr>
          <a:xfrm rot="16200000">
            <a:off x="-2585132" y="3874414"/>
            <a:ext cx="5286378" cy="116114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D3B62F5-9F1F-B564-5C56-A27C8AE0F59F}"/>
              </a:ext>
            </a:extLst>
          </p:cNvPr>
          <p:cNvSpPr/>
          <p:nvPr userDrawn="1"/>
        </p:nvSpPr>
        <p:spPr>
          <a:xfrm>
            <a:off x="0" y="6622473"/>
            <a:ext cx="12192000" cy="235527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8B01643-9BA7-1DFD-1CBE-2A1D8663CC46}"/>
              </a:ext>
            </a:extLst>
          </p:cNvPr>
          <p:cNvSpPr/>
          <p:nvPr userDrawn="1"/>
        </p:nvSpPr>
        <p:spPr>
          <a:xfrm>
            <a:off x="-1" y="-1"/>
            <a:ext cx="12192001" cy="2147455"/>
          </a:xfrm>
          <a:prstGeom prst="rect">
            <a:avLst/>
          </a:prstGeom>
          <a:solidFill>
            <a:srgbClr val="065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8421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354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E386D-D596-43F8-8F7F-EC29E2E0A8BB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EDE4D-DC37-4180-B29E-77B367E2BC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F21E018-BD05-E343-36FB-918070FF7855}"/>
              </a:ext>
            </a:extLst>
          </p:cNvPr>
          <p:cNvSpPr/>
          <p:nvPr userDrawn="1"/>
        </p:nvSpPr>
        <p:spPr>
          <a:xfrm>
            <a:off x="0" y="6622473"/>
            <a:ext cx="12192000" cy="235527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86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Rectángulo&#10;&#10;Descripción generada automáticamente con confianza media">
            <a:extLst>
              <a:ext uri="{FF2B5EF4-FFF2-40B4-BE49-F238E27FC236}">
                <a16:creationId xmlns:a16="http://schemas.microsoft.com/office/drawing/2014/main" id="{D163E0C7-B91C-46E2-B586-0E5A7C224F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 t="4905" b="84145"/>
          <a:stretch/>
        </p:blipFill>
        <p:spPr>
          <a:xfrm>
            <a:off x="0" y="0"/>
            <a:ext cx="12192000" cy="789709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BAE3405E-D280-E9AD-A40B-CC0A10FE02DF}"/>
              </a:ext>
            </a:extLst>
          </p:cNvPr>
          <p:cNvSpPr/>
          <p:nvPr userDrawn="1"/>
        </p:nvSpPr>
        <p:spPr>
          <a:xfrm>
            <a:off x="0" y="6499860"/>
            <a:ext cx="12192000" cy="358139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649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E386D-D596-43F8-8F7F-EC29E2E0A8BB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EDE4D-DC37-4180-B29E-77B367E2BC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A picture containing bird&#10;&#10;Description automatically generated">
            <a:extLst>
              <a:ext uri="{FF2B5EF4-FFF2-40B4-BE49-F238E27FC236}">
                <a16:creationId xmlns:a16="http://schemas.microsoft.com/office/drawing/2014/main" id="{1171D7FC-8F0B-1C49-A79D-9ACE11AF70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02" t="1437" r="658" b="1726"/>
          <a:stretch/>
        </p:blipFill>
        <p:spPr>
          <a:xfrm>
            <a:off x="-20782" y="0"/>
            <a:ext cx="12212782" cy="6858000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0CCB343D-A0D1-6A2F-BB56-6E54BCB29351}"/>
              </a:ext>
            </a:extLst>
          </p:cNvPr>
          <p:cNvSpPr/>
          <p:nvPr userDrawn="1"/>
        </p:nvSpPr>
        <p:spPr>
          <a:xfrm>
            <a:off x="-20782" y="6356350"/>
            <a:ext cx="12212782" cy="501651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185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C267A38-EE22-425B-9B88-B59926C45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3A804A-8422-4AD8-8A10-E050D425B3CC}" type="datetimeFigureOut">
              <a:rPr kumimoji="0" lang="es-P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3/10/2023</a:t>
            </a:fld>
            <a:endParaRPr kumimoji="0" lang="es-P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ADC5BDD-756A-4ACA-B57E-4E166FCD7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20A000-77AB-4BC2-A6E6-EE7B522AD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3361B1-157A-45E8-905F-6F7E70D18C16}" type="slidenum">
              <a:rPr kumimoji="0" lang="es-P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P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64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1200"/>
          <a:stretch/>
        </p:blipFill>
        <p:spPr>
          <a:xfrm>
            <a:off x="5413" y="0"/>
            <a:ext cx="12181173" cy="128928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3673" y="365125"/>
            <a:ext cx="103701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3672" y="1825625"/>
            <a:ext cx="103701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4E386D-D596-43F8-8F7F-EC29E2E0A8BB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10/3/2023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EDE4D-DC37-4180-B29E-77B367E2BC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ED08FBB-0D26-660C-8D56-B5C5A8FC9320}"/>
              </a:ext>
            </a:extLst>
          </p:cNvPr>
          <p:cNvSpPr/>
          <p:nvPr userDrawn="1"/>
        </p:nvSpPr>
        <p:spPr>
          <a:xfrm rot="16200000">
            <a:off x="-2585132" y="3874414"/>
            <a:ext cx="5286378" cy="116114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60E4416-D348-68B9-DF36-9929926A1482}"/>
              </a:ext>
            </a:extLst>
          </p:cNvPr>
          <p:cNvSpPr/>
          <p:nvPr userDrawn="1"/>
        </p:nvSpPr>
        <p:spPr>
          <a:xfrm>
            <a:off x="0" y="6622473"/>
            <a:ext cx="12192000" cy="235527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P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 descr="Forma&#10;&#10;Descripción generada automáticamente con confianza media">
            <a:extLst>
              <a:ext uri="{FF2B5EF4-FFF2-40B4-BE49-F238E27FC236}">
                <a16:creationId xmlns:a16="http://schemas.microsoft.com/office/drawing/2014/main" id="{FDA52D6E-DB9A-BF6C-2A21-BC82A11ADAC4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51175" y="5932118"/>
            <a:ext cx="2596007" cy="64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91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74DE357-5464-FDA0-F75C-FD1EE3D46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100" y="1605800"/>
            <a:ext cx="2621879" cy="305515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12D51D70-3386-8EB5-AC14-4CB2720134B0}"/>
              </a:ext>
            </a:extLst>
          </p:cNvPr>
          <p:cNvSpPr txBox="1"/>
          <p:nvPr/>
        </p:nvSpPr>
        <p:spPr>
          <a:xfrm>
            <a:off x="4978400" y="1749923"/>
            <a:ext cx="6108700" cy="2766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PE" sz="4000" b="1" dirty="0">
                <a:solidFill>
                  <a:schemeClr val="bg1"/>
                </a:solidFill>
              </a:rPr>
              <a:t>TUTORIALES GENERALES </a:t>
            </a:r>
          </a:p>
          <a:p>
            <a:pPr algn="ctr">
              <a:lnSpc>
                <a:spcPct val="150000"/>
              </a:lnSpc>
            </a:pPr>
            <a:r>
              <a:rPr lang="es-PE" sz="4000" b="1" dirty="0">
                <a:solidFill>
                  <a:schemeClr val="bg1"/>
                </a:solidFill>
              </a:rPr>
              <a:t>PARA USO DEL </a:t>
            </a:r>
          </a:p>
          <a:p>
            <a:pPr algn="ctr">
              <a:lnSpc>
                <a:spcPct val="150000"/>
              </a:lnSpc>
            </a:pPr>
            <a:r>
              <a:rPr lang="es-PE" sz="4000" b="1" dirty="0">
                <a:solidFill>
                  <a:schemeClr val="bg1"/>
                </a:solidFill>
              </a:rPr>
              <a:t>PORTAFOLIO DIGITAL</a:t>
            </a:r>
          </a:p>
        </p:txBody>
      </p:sp>
    </p:spTree>
    <p:extLst>
      <p:ext uri="{BB962C8B-B14F-4D97-AF65-F5344CB8AC3E}">
        <p14:creationId xmlns:p14="http://schemas.microsoft.com/office/powerpoint/2010/main" val="318044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74DE357-5464-FDA0-F75C-FD1EE3D46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100" y="1605800"/>
            <a:ext cx="2621879" cy="305515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12D51D70-3386-8EB5-AC14-4CB2720134B0}"/>
              </a:ext>
            </a:extLst>
          </p:cNvPr>
          <p:cNvSpPr txBox="1"/>
          <p:nvPr/>
        </p:nvSpPr>
        <p:spPr>
          <a:xfrm>
            <a:off x="4978400" y="1749923"/>
            <a:ext cx="6108700" cy="2766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PE" sz="4000" b="1" dirty="0">
                <a:solidFill>
                  <a:schemeClr val="bg1"/>
                </a:solidFill>
              </a:rPr>
              <a:t>TUTORIALES APLICATIVOS</a:t>
            </a:r>
          </a:p>
          <a:p>
            <a:pPr algn="ctr">
              <a:lnSpc>
                <a:spcPct val="150000"/>
              </a:lnSpc>
            </a:pPr>
            <a:r>
              <a:rPr lang="es-PE" sz="4000" b="1" dirty="0">
                <a:solidFill>
                  <a:schemeClr val="bg1"/>
                </a:solidFill>
              </a:rPr>
              <a:t>PARA USO DEL </a:t>
            </a:r>
          </a:p>
          <a:p>
            <a:pPr algn="ctr">
              <a:lnSpc>
                <a:spcPct val="150000"/>
              </a:lnSpc>
            </a:pPr>
            <a:r>
              <a:rPr lang="es-PE" sz="4000" b="1" dirty="0">
                <a:solidFill>
                  <a:schemeClr val="bg1"/>
                </a:solidFill>
              </a:rPr>
              <a:t>PORTAFOLIO DIGITAL</a:t>
            </a:r>
          </a:p>
        </p:txBody>
      </p:sp>
    </p:spTree>
    <p:extLst>
      <p:ext uri="{BB962C8B-B14F-4D97-AF65-F5344CB8AC3E}">
        <p14:creationId xmlns:p14="http://schemas.microsoft.com/office/powerpoint/2010/main" val="310690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69044" y="336989"/>
            <a:ext cx="11653911" cy="643543"/>
          </a:xfrm>
        </p:spPr>
        <p:txBody>
          <a:bodyPr>
            <a:normAutofit fontScale="90000"/>
          </a:bodyPr>
          <a:lstStyle/>
          <a:p>
            <a:r>
              <a:rPr lang="es-PE" b="1" dirty="0">
                <a:latin typeface="+mn-lt"/>
              </a:rPr>
              <a:t>TUTORIAL 1: ESTRUCTURAR COMPETENCIAS DE UN ESTUDIANTE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960002" y="1874728"/>
            <a:ext cx="738671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PE" sz="2800" dirty="0"/>
              <a:t>Cómo estructurar nuestro perfil de egreso.</a:t>
            </a:r>
          </a:p>
          <a:p>
            <a:pPr marL="342900" indent="-342900">
              <a:buAutoNum type="arabicPeriod"/>
            </a:pPr>
            <a:endParaRPr lang="es-PE" sz="2800" dirty="0"/>
          </a:p>
          <a:p>
            <a:pPr marL="342900" indent="-342900">
              <a:buAutoNum type="arabicPeriod"/>
            </a:pPr>
            <a:r>
              <a:rPr lang="es-PE" sz="2800" dirty="0"/>
              <a:t>Cómo estructurar nuestras competencias por curso.</a:t>
            </a:r>
          </a:p>
          <a:p>
            <a:pPr marL="342900" indent="-342900">
              <a:buAutoNum type="arabicPeriod"/>
            </a:pPr>
            <a:endParaRPr lang="es-PE" sz="2800" dirty="0"/>
          </a:p>
          <a:p>
            <a:pPr marL="342900" indent="-342900">
              <a:buFontTx/>
              <a:buAutoNum type="arabicPeriod"/>
            </a:pPr>
            <a:r>
              <a:rPr lang="es-PE" sz="2800" dirty="0"/>
              <a:t>Cómo estructurar nuestras competencias personales.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790" y="2257586"/>
            <a:ext cx="2621879" cy="3055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03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09849" cy="643543"/>
          </a:xfrm>
        </p:spPr>
        <p:txBody>
          <a:bodyPr>
            <a:normAutofit fontScale="90000"/>
          </a:bodyPr>
          <a:lstStyle/>
          <a:p>
            <a:r>
              <a:rPr lang="es-PE" b="1" dirty="0">
                <a:latin typeface="+mn-lt"/>
              </a:rPr>
              <a:t>TUTORIAL 2: REGISTRAR EVIDENCIAS DE COMPETENCIAS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790" y="2257586"/>
            <a:ext cx="2621879" cy="305515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2F18A89-83EB-6805-5122-9748F417EC9B}"/>
              </a:ext>
            </a:extLst>
          </p:cNvPr>
          <p:cNvSpPr txBox="1"/>
          <p:nvPr/>
        </p:nvSpPr>
        <p:spPr>
          <a:xfrm>
            <a:off x="3960002" y="1874728"/>
            <a:ext cx="738671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s-PE" sz="2800" dirty="0"/>
              <a:t>Cómo registrar evidencias en nuestras competencias por curso. - Ejemplo</a:t>
            </a:r>
          </a:p>
          <a:p>
            <a:pPr marL="342900" indent="-342900">
              <a:buAutoNum type="arabicPeriod"/>
            </a:pPr>
            <a:endParaRPr lang="es-PE" sz="2800" dirty="0"/>
          </a:p>
          <a:p>
            <a:pPr marL="342900" indent="-342900">
              <a:buAutoNum type="arabicPeriod"/>
            </a:pPr>
            <a:r>
              <a:rPr lang="es-PE" sz="2800" dirty="0"/>
              <a:t>Cómo registrar evidencias en nuestro perfil de egreso. - Ejemplo</a:t>
            </a:r>
          </a:p>
          <a:p>
            <a:pPr marL="342900" indent="-342900">
              <a:buAutoNum type="arabicPeriod"/>
            </a:pPr>
            <a:endParaRPr lang="es-PE" sz="2800" dirty="0"/>
          </a:p>
          <a:p>
            <a:pPr marL="342900" indent="-342900">
              <a:buFontTx/>
              <a:buAutoNum type="arabicPeriod"/>
            </a:pPr>
            <a:r>
              <a:rPr lang="es-PE" sz="2800" dirty="0"/>
              <a:t>Cómo registrar evidencias en nuestras competencias personales. - Ejemplo</a:t>
            </a:r>
          </a:p>
        </p:txBody>
      </p:sp>
    </p:spTree>
    <p:extLst>
      <p:ext uri="{BB962C8B-B14F-4D97-AF65-F5344CB8AC3E}">
        <p14:creationId xmlns:p14="http://schemas.microsoft.com/office/powerpoint/2010/main" val="2295267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09849" cy="643543"/>
          </a:xfrm>
        </p:spPr>
        <p:txBody>
          <a:bodyPr>
            <a:normAutofit fontScale="90000"/>
          </a:bodyPr>
          <a:lstStyle/>
          <a:p>
            <a:r>
              <a:rPr lang="es-PE" b="1" dirty="0">
                <a:latin typeface="+mn-lt"/>
              </a:rPr>
              <a:t>TUTORIAL 3: ENVIAR EVIDENCIAS DE COMPETENCIAS AL DOCENTE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790" y="2257586"/>
            <a:ext cx="2621879" cy="305515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2F18A89-83EB-6805-5122-9748F417EC9B}"/>
              </a:ext>
            </a:extLst>
          </p:cNvPr>
          <p:cNvSpPr txBox="1"/>
          <p:nvPr/>
        </p:nvSpPr>
        <p:spPr>
          <a:xfrm>
            <a:off x="3973005" y="2670104"/>
            <a:ext cx="738671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s-PE" sz="2800" dirty="0"/>
              <a:t>Cómo enviar evidencias en nuestras competencias por curso. - Ejemplo</a:t>
            </a:r>
          </a:p>
          <a:p>
            <a:pPr marL="342900" indent="-342900">
              <a:buAutoNum type="arabicPeriod"/>
            </a:pPr>
            <a:endParaRPr lang="es-PE" sz="2800" dirty="0"/>
          </a:p>
          <a:p>
            <a:pPr marL="342900" indent="-342900">
              <a:buAutoNum type="arabicPeriod"/>
            </a:pPr>
            <a:r>
              <a:rPr lang="es-PE" sz="2800" dirty="0"/>
              <a:t>Cómo enviar evidencias en nuestro</a:t>
            </a:r>
          </a:p>
          <a:p>
            <a:r>
              <a:rPr lang="es-PE" sz="2800" dirty="0"/>
              <a:t>perfil de egreso. - Ejemplo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9901646" y="2670104"/>
            <a:ext cx="1746402" cy="87292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GRUPO: CURSO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9901646" y="4180903"/>
            <a:ext cx="1725640" cy="87292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GRUPO: PERFIL DE EGRESO</a:t>
            </a:r>
          </a:p>
        </p:txBody>
      </p:sp>
    </p:spTree>
    <p:extLst>
      <p:ext uri="{BB962C8B-B14F-4D97-AF65-F5344CB8AC3E}">
        <p14:creationId xmlns:p14="http://schemas.microsoft.com/office/powerpoint/2010/main" val="176347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49866" y="327025"/>
            <a:ext cx="10809849" cy="643543"/>
          </a:xfrm>
        </p:spPr>
        <p:txBody>
          <a:bodyPr>
            <a:normAutofit/>
          </a:bodyPr>
          <a:lstStyle/>
          <a:p>
            <a:r>
              <a:rPr lang="es-PE" b="1" dirty="0">
                <a:latin typeface="+mn-lt"/>
              </a:rPr>
              <a:t>TUTORIAL 4: COMO REVISAR RETROALIMENTACIÓN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790" y="2257586"/>
            <a:ext cx="2621879" cy="305515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2F18A89-83EB-6805-5122-9748F417EC9B}"/>
              </a:ext>
            </a:extLst>
          </p:cNvPr>
          <p:cNvSpPr txBox="1"/>
          <p:nvPr/>
        </p:nvSpPr>
        <p:spPr>
          <a:xfrm>
            <a:off x="3973005" y="3343872"/>
            <a:ext cx="7386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s-PE" sz="2800" dirty="0"/>
              <a:t>Revisar retroalimentación del docente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10104846" y="3229845"/>
            <a:ext cx="1746402" cy="87292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/>
              <a:t>GRUPO: CURSO</a:t>
            </a:r>
          </a:p>
        </p:txBody>
      </p:sp>
    </p:spTree>
    <p:extLst>
      <p:ext uri="{BB962C8B-B14F-4D97-AF65-F5344CB8AC3E}">
        <p14:creationId xmlns:p14="http://schemas.microsoft.com/office/powerpoint/2010/main" val="15286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>
                <a:latin typeface="+mn-lt"/>
              </a:rPr>
              <a:t>TUTORIAL 1: INGRESO Y PERFIL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189159" y="1749923"/>
            <a:ext cx="716464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s-PE" sz="3200" dirty="0"/>
              <a:t>Ingreso</a:t>
            </a:r>
          </a:p>
          <a:p>
            <a:pPr marL="342900" indent="-342900">
              <a:buFontTx/>
              <a:buAutoNum type="arabicPeriod"/>
            </a:pPr>
            <a:endParaRPr lang="es-PE" sz="3200" dirty="0"/>
          </a:p>
          <a:p>
            <a:pPr marL="342900" indent="-342900">
              <a:buAutoNum type="arabicPeriod"/>
            </a:pPr>
            <a:r>
              <a:rPr lang="es-PE" sz="3200" dirty="0"/>
              <a:t>Cómo completar mi perfil</a:t>
            </a:r>
          </a:p>
          <a:p>
            <a:pPr marL="342900" indent="-342900">
              <a:buAutoNum type="arabicPeriod"/>
            </a:pPr>
            <a:endParaRPr lang="es-PE" sz="3200" dirty="0"/>
          </a:p>
          <a:p>
            <a:pPr marL="342900" indent="-342900">
              <a:buAutoNum type="arabicPeriod"/>
            </a:pPr>
            <a:r>
              <a:rPr lang="es-PE" sz="3200" dirty="0"/>
              <a:t>Cómo subir mi foto en mi perfil</a:t>
            </a:r>
          </a:p>
          <a:p>
            <a:pPr marL="342900" indent="-342900">
              <a:buAutoNum type="arabicPeriod"/>
            </a:pPr>
            <a:endParaRPr lang="es-PE" sz="3200" dirty="0"/>
          </a:p>
          <a:p>
            <a:pPr marL="342900" indent="-342900">
              <a:buAutoNum type="arabicPeriod"/>
            </a:pPr>
            <a:r>
              <a:rPr lang="es-PE" sz="3200" dirty="0"/>
              <a:t>Cómo registrar mi resumen personal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49923"/>
            <a:ext cx="2621879" cy="305515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531720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2">
            <a:extLst>
              <a:ext uri="{FF2B5EF4-FFF2-40B4-BE49-F238E27FC236}">
                <a16:creationId xmlns:a16="http://schemas.microsoft.com/office/drawing/2014/main" id="{95ECCEB6-4D54-EF22-F554-34352C6B55EA}"/>
              </a:ext>
            </a:extLst>
          </p:cNvPr>
          <p:cNvSpPr txBox="1">
            <a:spLocks/>
          </p:cNvSpPr>
          <p:nvPr/>
        </p:nvSpPr>
        <p:spPr>
          <a:xfrm>
            <a:off x="0" y="693842"/>
            <a:ext cx="8856434" cy="64354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PE" sz="2800" b="1" dirty="0">
                <a:latin typeface="+mn-lt"/>
              </a:rPr>
              <a:t>TUTORIAL 2: PÁGINA</a:t>
            </a:r>
          </a:p>
          <a:p>
            <a:pPr>
              <a:lnSpc>
                <a:spcPct val="150000"/>
              </a:lnSpc>
            </a:pPr>
            <a:r>
              <a:rPr lang="es-PE" sz="2800" b="1" dirty="0">
                <a:latin typeface="+mn-lt"/>
              </a:rPr>
              <a:t>PRINCIPAL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C49450C-0438-5EB7-B5E2-FD5F23347695}"/>
              </a:ext>
            </a:extLst>
          </p:cNvPr>
          <p:cNvSpPr txBox="1"/>
          <p:nvPr/>
        </p:nvSpPr>
        <p:spPr>
          <a:xfrm>
            <a:off x="218581" y="2236801"/>
            <a:ext cx="3791872" cy="39273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s-PE" dirty="0"/>
              <a:t>Presentación de la Universidad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PE" dirty="0"/>
              <a:t>Atajo: Crear, Compartir y Participar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PE" dirty="0"/>
              <a:t>Mi Tablero Principal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E" dirty="0"/>
              <a:t>Resumen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E" dirty="0"/>
              <a:t>Portafolios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E" dirty="0"/>
              <a:t>Tareas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E" dirty="0"/>
              <a:t>Diario de Aprendizaje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E" dirty="0"/>
              <a:t>Proyectos en Equipo, etc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PE" dirty="0"/>
              <a:t>Menú 1 (Mensajes)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PE" dirty="0"/>
              <a:t>Menú 2 (Mi Cuenta)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s-PE" dirty="0"/>
              <a:t>Menú 3 (Gestor del Portafolio)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C36562-FC44-ECB6-C506-B655098E32B7}"/>
              </a:ext>
            </a:extLst>
          </p:cNvPr>
          <p:cNvSpPr txBox="1"/>
          <p:nvPr/>
        </p:nvSpPr>
        <p:spPr>
          <a:xfrm>
            <a:off x="71666" y="6423395"/>
            <a:ext cx="6108700" cy="38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PE" sz="1400" i="1" dirty="0"/>
              <a:t>Se presentan los títulos y una idea general sin desglosar</a:t>
            </a:r>
          </a:p>
        </p:txBody>
      </p:sp>
      <p:pic>
        <p:nvPicPr>
          <p:cNvPr id="3" name="Imagen 2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286" y="784537"/>
            <a:ext cx="6313714" cy="6061431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5917474" y="1015613"/>
            <a:ext cx="4493623" cy="296855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Rectángulo 6"/>
          <p:cNvSpPr/>
          <p:nvPr/>
        </p:nvSpPr>
        <p:spPr>
          <a:xfrm>
            <a:off x="5917474" y="4097514"/>
            <a:ext cx="4532811" cy="53796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Rectángulo 7"/>
          <p:cNvSpPr/>
          <p:nvPr/>
        </p:nvSpPr>
        <p:spPr>
          <a:xfrm>
            <a:off x="5878286" y="4818743"/>
            <a:ext cx="4571999" cy="203925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Rectángulo 8"/>
          <p:cNvSpPr/>
          <p:nvPr/>
        </p:nvSpPr>
        <p:spPr>
          <a:xfrm>
            <a:off x="11320585" y="828431"/>
            <a:ext cx="158540" cy="136769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Rectángulo 10"/>
          <p:cNvSpPr/>
          <p:nvPr/>
        </p:nvSpPr>
        <p:spPr>
          <a:xfrm>
            <a:off x="11512061" y="828431"/>
            <a:ext cx="265723" cy="136769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Rectángulo 11"/>
          <p:cNvSpPr/>
          <p:nvPr/>
        </p:nvSpPr>
        <p:spPr>
          <a:xfrm>
            <a:off x="11793415" y="828430"/>
            <a:ext cx="152401" cy="136769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Elipse 12"/>
          <p:cNvSpPr/>
          <p:nvPr/>
        </p:nvSpPr>
        <p:spPr>
          <a:xfrm>
            <a:off x="5491852" y="4097514"/>
            <a:ext cx="366840" cy="316986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2</a:t>
            </a:r>
            <a:endParaRPr lang="es-PE" dirty="0"/>
          </a:p>
        </p:txBody>
      </p:sp>
      <p:sp>
        <p:nvSpPr>
          <p:cNvPr id="15" name="Elipse 14"/>
          <p:cNvSpPr/>
          <p:nvPr/>
        </p:nvSpPr>
        <p:spPr>
          <a:xfrm>
            <a:off x="5505198" y="1015613"/>
            <a:ext cx="366840" cy="316986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1</a:t>
            </a:r>
            <a:endParaRPr lang="es-PE" dirty="0"/>
          </a:p>
        </p:txBody>
      </p:sp>
      <p:sp>
        <p:nvSpPr>
          <p:cNvPr id="16" name="Elipse 15"/>
          <p:cNvSpPr/>
          <p:nvPr/>
        </p:nvSpPr>
        <p:spPr>
          <a:xfrm>
            <a:off x="5477680" y="4824000"/>
            <a:ext cx="366840" cy="316986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3</a:t>
            </a:r>
            <a:endParaRPr lang="es-PE" dirty="0"/>
          </a:p>
        </p:txBody>
      </p:sp>
      <p:sp>
        <p:nvSpPr>
          <p:cNvPr id="17" name="Elipse 16"/>
          <p:cNvSpPr/>
          <p:nvPr/>
        </p:nvSpPr>
        <p:spPr>
          <a:xfrm>
            <a:off x="10995320" y="428220"/>
            <a:ext cx="366840" cy="316986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4</a:t>
            </a:r>
            <a:endParaRPr lang="es-PE" dirty="0"/>
          </a:p>
        </p:txBody>
      </p:sp>
      <p:sp>
        <p:nvSpPr>
          <p:cNvPr id="18" name="Elipse 17"/>
          <p:cNvSpPr/>
          <p:nvPr/>
        </p:nvSpPr>
        <p:spPr>
          <a:xfrm>
            <a:off x="11461502" y="1015613"/>
            <a:ext cx="366840" cy="316986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5</a:t>
            </a:r>
            <a:endParaRPr lang="es-PE" dirty="0"/>
          </a:p>
        </p:txBody>
      </p:sp>
      <p:sp>
        <p:nvSpPr>
          <p:cNvPr id="19" name="Elipse 18"/>
          <p:cNvSpPr/>
          <p:nvPr/>
        </p:nvSpPr>
        <p:spPr>
          <a:xfrm>
            <a:off x="11818912" y="428220"/>
            <a:ext cx="366840" cy="316986"/>
          </a:xfrm>
          <a:prstGeom prst="ellipse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6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88530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>
                <a:latin typeface="+mn-lt"/>
              </a:rPr>
              <a:t>TUTORIAL 3: MI TABLERO PRINCIPAL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62990"/>
            <a:ext cx="2620800" cy="305389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AE38A43D-3895-20F9-55F2-FC0A2A7BC6FE}"/>
              </a:ext>
            </a:extLst>
          </p:cNvPr>
          <p:cNvSpPr txBox="1"/>
          <p:nvPr/>
        </p:nvSpPr>
        <p:spPr>
          <a:xfrm>
            <a:off x="0" y="6492875"/>
            <a:ext cx="6096000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PE" sz="1800" i="1" dirty="0"/>
              <a:t>Explicar todo lo que se pueda incluir en el tablero ´principal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E959883-E398-5688-E785-D7975ABE68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042" t="14691" r="43646" b="12389"/>
          <a:stretch/>
        </p:blipFill>
        <p:spPr>
          <a:xfrm>
            <a:off x="5854700" y="1494443"/>
            <a:ext cx="2476500" cy="499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69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b="1" dirty="0">
                <a:latin typeface="+mn-lt"/>
              </a:rPr>
              <a:t>TUTORIAL 4: MENÚ DE MENSAJES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823351" y="2619102"/>
            <a:ext cx="6997467" cy="196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dirty="0"/>
              <a:t>Bandeja de Entrada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dirty="0"/>
              <a:t>Notificaciones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dirty="0"/>
              <a:t>Redactar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40279"/>
            <a:ext cx="2620800" cy="305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607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b="1" dirty="0">
                <a:latin typeface="+mn-lt"/>
              </a:rPr>
              <a:t>TUTORIAL 5: MENÚ MI CUENTA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993169" y="2305594"/>
            <a:ext cx="6997467" cy="2610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dirty="0"/>
              <a:t>Perfil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dirty="0"/>
              <a:t>Íconos  de perfil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dirty="0"/>
              <a:t>Ajustes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dirty="0"/>
              <a:t>Cerrar sesión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05594"/>
            <a:ext cx="2620800" cy="305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288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b="1" dirty="0">
                <a:latin typeface="+mn-lt"/>
              </a:rPr>
              <a:t>TUTORIAL 6: MENÚ GESTOR DEL PORTAFOLIO - 1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836051" y="1898287"/>
            <a:ext cx="6997467" cy="3903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b="1" dirty="0">
                <a:solidFill>
                  <a:srgbClr val="800000"/>
                </a:solidFill>
              </a:rPr>
              <a:t>Inicio </a:t>
            </a:r>
            <a:r>
              <a:rPr lang="es-PE" sz="2800" dirty="0"/>
              <a:t>(Página Principal)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r>
              <a:rPr lang="es-PE" sz="2800" b="1" dirty="0">
                <a:solidFill>
                  <a:srgbClr val="800000"/>
                </a:solidFill>
              </a:rPr>
              <a:t>Crear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PE" sz="2800" b="1" dirty="0">
                <a:solidFill>
                  <a:srgbClr val="800000"/>
                </a:solidFill>
              </a:rPr>
              <a:t>Páginas </a:t>
            </a: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PE" sz="2800" dirty="0"/>
              <a:t>Incluir Artefactos en páginas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PE" sz="2800" b="1" dirty="0">
                <a:solidFill>
                  <a:srgbClr val="800000"/>
                </a:solidFill>
              </a:rPr>
              <a:t>Colecciones</a:t>
            </a:r>
          </a:p>
          <a:p>
            <a:pPr marL="342900" indent="-342900" algn="just">
              <a:lnSpc>
                <a:spcPct val="150000"/>
              </a:lnSpc>
              <a:buFontTx/>
              <a:buAutoNum type="arabicPeriod"/>
            </a:pPr>
            <a:endParaRPr lang="es-PE" sz="2800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23089"/>
            <a:ext cx="2620800" cy="305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92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b="1" dirty="0">
                <a:latin typeface="+mn-lt"/>
              </a:rPr>
              <a:t>TUTORIAL 6: MENÚ GESTOR DEL PORTAFOLIO - 2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136900" y="1922416"/>
            <a:ext cx="880110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PE" sz="2800" b="1" dirty="0">
                <a:solidFill>
                  <a:srgbClr val="800000"/>
                </a:solidFill>
              </a:rPr>
              <a:t>3. Compartir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PE" sz="2800" b="1" dirty="0">
                <a:solidFill>
                  <a:srgbClr val="800000"/>
                </a:solidFill>
              </a:rPr>
              <a:t>Compartidos por mi </a:t>
            </a:r>
            <a:r>
              <a:rPr lang="es-PE" sz="2800" dirty="0"/>
              <a:t>(a compañeros, empresas)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PE" sz="2800" b="1" dirty="0">
                <a:solidFill>
                  <a:srgbClr val="800000"/>
                </a:solidFill>
              </a:rPr>
              <a:t>Compartidos conmigo </a:t>
            </a:r>
            <a:r>
              <a:rPr lang="es-PE" sz="2800" dirty="0"/>
              <a:t>(de mis compañeros, grupos)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PE" sz="2800" b="1" dirty="0">
                <a:solidFill>
                  <a:srgbClr val="800000"/>
                </a:solidFill>
              </a:rPr>
              <a:t>Entregas</a:t>
            </a:r>
            <a:r>
              <a:rPr lang="es-PE" sz="2800" dirty="0">
                <a:solidFill>
                  <a:srgbClr val="800000"/>
                </a:solidFill>
              </a:rPr>
              <a:t> </a:t>
            </a:r>
            <a:r>
              <a:rPr lang="es-PE" sz="2800" dirty="0"/>
              <a:t>(ver lista de portafolios enviados al Docente o compañeros)</a:t>
            </a: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00" y="2382252"/>
            <a:ext cx="2620800" cy="305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8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b="1" dirty="0">
                <a:latin typeface="+mn-lt"/>
              </a:rPr>
              <a:t>TUTORIAL 6: MENÚ GESTOR DEL PORTAFOLIO - 3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206336" y="1248647"/>
            <a:ext cx="880110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2800" b="1" dirty="0">
                <a:solidFill>
                  <a:srgbClr val="800000"/>
                </a:solidFill>
              </a:rPr>
              <a:t>4. Participar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PE" sz="2800" dirty="0"/>
              <a:t>People (gestionar red de amigos)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PE" sz="2800" dirty="0"/>
              <a:t>Grupos (gestionar y crear grupos de trabajo)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es-PE" sz="2000" dirty="0"/>
              <a:t>Revisar grupos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es-PE" sz="2000" dirty="0"/>
              <a:t>Crear Grupos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Acerca de(</a:t>
            </a:r>
            <a:r>
              <a:rPr lang="es-PE" sz="1600" dirty="0" err="1"/>
              <a:t>tab</a:t>
            </a:r>
            <a:r>
              <a:rPr lang="es-PE" sz="1600" dirty="0"/>
              <a:t> </a:t>
            </a:r>
            <a:r>
              <a:rPr lang="es-PE" sz="1600" dirty="0" err="1"/>
              <a:t>selected</a:t>
            </a:r>
            <a:r>
              <a:rPr lang="es-PE" sz="1600" dirty="0"/>
              <a:t>)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Miembros(</a:t>
            </a:r>
            <a:r>
              <a:rPr lang="es-PE" sz="1600" dirty="0" err="1"/>
              <a:t>tab</a:t>
            </a:r>
            <a:r>
              <a:rPr lang="es-PE" sz="1600" dirty="0"/>
              <a:t>)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Foros(</a:t>
            </a:r>
            <a:r>
              <a:rPr lang="es-PE" sz="1600" dirty="0" err="1"/>
              <a:t>tab</a:t>
            </a:r>
            <a:r>
              <a:rPr lang="es-PE" sz="1600" dirty="0"/>
              <a:t>)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Portfolios(</a:t>
            </a:r>
            <a:r>
              <a:rPr lang="es-PE" sz="1600" dirty="0" err="1"/>
              <a:t>tab</a:t>
            </a:r>
            <a:r>
              <a:rPr lang="es-PE" sz="1600" dirty="0"/>
              <a:t>)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Diarios(</a:t>
            </a:r>
            <a:r>
              <a:rPr lang="es-PE" sz="1600" dirty="0" err="1"/>
              <a:t>tab</a:t>
            </a:r>
            <a:r>
              <a:rPr lang="es-PE" sz="1600" dirty="0"/>
              <a:t>)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Compartir(</a:t>
            </a:r>
            <a:r>
              <a:rPr lang="es-PE" sz="1600" dirty="0" err="1"/>
              <a:t>tab</a:t>
            </a:r>
            <a:r>
              <a:rPr lang="es-PE" sz="1600" dirty="0"/>
              <a:t>)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Ficheros(</a:t>
            </a:r>
            <a:r>
              <a:rPr lang="es-PE" sz="1600" dirty="0" err="1"/>
              <a:t>tab</a:t>
            </a:r>
            <a:r>
              <a:rPr lang="es-PE" sz="1600" dirty="0"/>
              <a:t>)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Planes</a:t>
            </a:r>
          </a:p>
          <a:p>
            <a:pPr marL="1828800" lvl="3" indent="-457200" algn="just">
              <a:buFont typeface="Arial" panose="020B0604020202020204" pitchFamily="34" charset="0"/>
              <a:buChar char="•"/>
            </a:pPr>
            <a:r>
              <a:rPr lang="es-PE" sz="1600" dirty="0"/>
              <a:t>Foros de Debate</a:t>
            </a:r>
          </a:p>
          <a:p>
            <a:pPr algn="just"/>
            <a:r>
              <a:rPr lang="es-PE" sz="2800" b="1" dirty="0">
                <a:solidFill>
                  <a:srgbClr val="800000"/>
                </a:solidFill>
              </a:rPr>
              <a:t>5. Administrar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PE" sz="2400" dirty="0"/>
              <a:t>Exportar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PE" sz="2400" dirty="0"/>
              <a:t>Importar</a:t>
            </a:r>
            <a:endParaRPr lang="es-PE" sz="2800" b="1" dirty="0">
              <a:solidFill>
                <a:srgbClr val="800000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536" y="2414743"/>
            <a:ext cx="2620800" cy="3053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06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382</Words>
  <Application>Microsoft Office PowerPoint</Application>
  <PresentationFormat>Panorámica</PresentationFormat>
  <Paragraphs>96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1_Office Theme</vt:lpstr>
      <vt:lpstr>Presentación de PowerPoint</vt:lpstr>
      <vt:lpstr>TUTORIAL 1: INGRESO Y PERFIL</vt:lpstr>
      <vt:lpstr>Presentación de PowerPoint</vt:lpstr>
      <vt:lpstr>TUTORIAL 3: MI TABLERO PRINCIPAL</vt:lpstr>
      <vt:lpstr>TUTORIAL 4: MENÚ DE MENSAJES</vt:lpstr>
      <vt:lpstr>TUTORIAL 5: MENÚ MI CUENTA</vt:lpstr>
      <vt:lpstr>TUTORIAL 6: MENÚ GESTOR DEL PORTAFOLIO - 1</vt:lpstr>
      <vt:lpstr>TUTORIAL 6: MENÚ GESTOR DEL PORTAFOLIO - 2</vt:lpstr>
      <vt:lpstr>TUTORIAL 6: MENÚ GESTOR DEL PORTAFOLIO - 3</vt:lpstr>
      <vt:lpstr>Presentación de PowerPoint</vt:lpstr>
      <vt:lpstr>TUTORIAL 1: ESTRUCTURAR COMPETENCIAS DE UN ESTUDIANTE</vt:lpstr>
      <vt:lpstr>TUTORIAL 2: REGISTRAR EVIDENCIAS DE COMPETENCIAS</vt:lpstr>
      <vt:lpstr>TUTORIAL 3: ENVIAR EVIDENCIAS DE COMPETENCIAS AL DOCENTE</vt:lpstr>
      <vt:lpstr>TUTORIAL 4: COMO REVISAR RETROALIMENTACIÓN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Cuadros Blas</dc:creator>
  <cp:lastModifiedBy>Usuario de Windows</cp:lastModifiedBy>
  <cp:revision>38</cp:revision>
  <dcterms:created xsi:type="dcterms:W3CDTF">2023-04-18T15:50:45Z</dcterms:created>
  <dcterms:modified xsi:type="dcterms:W3CDTF">2023-10-03T16:55:18Z</dcterms:modified>
</cp:coreProperties>
</file>