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26" r:id="rId2"/>
    <p:sldId id="1536" r:id="rId3"/>
    <p:sldId id="1537" r:id="rId4"/>
    <p:sldId id="1534" r:id="rId5"/>
    <p:sldId id="1517" r:id="rId6"/>
    <p:sldId id="1520" r:id="rId7"/>
    <p:sldId id="1531" r:id="rId8"/>
    <p:sldId id="1498" r:id="rId9"/>
    <p:sldId id="1533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UTORIALES" id="{6BF23AEA-A321-47F3-ADC8-691235F04904}">
          <p14:sldIdLst>
            <p14:sldId id="1526"/>
            <p14:sldId id="1536"/>
            <p14:sldId id="1537"/>
            <p14:sldId id="1534"/>
            <p14:sldId id="1517"/>
            <p14:sldId id="1520"/>
            <p14:sldId id="1531"/>
            <p14:sldId id="1498"/>
            <p14:sldId id="15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993F481-554C-583C-BDE3-019E749638F1}"/>
              </a:ext>
            </a:extLst>
          </p:cNvPr>
          <p:cNvSpPr txBox="1">
            <a:spLocks/>
          </p:cNvSpPr>
          <p:nvPr userDrawn="1"/>
        </p:nvSpPr>
        <p:spPr>
          <a:xfrm>
            <a:off x="983673" y="365125"/>
            <a:ext cx="10370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F1113E-D100-2073-2CF9-A9FBC1C8D6AB}"/>
              </a:ext>
            </a:extLst>
          </p:cNvPr>
          <p:cNvSpPr/>
          <p:nvPr userDrawn="1"/>
        </p:nvSpPr>
        <p:spPr>
          <a:xfrm rot="16200000">
            <a:off x="-2585132" y="3874414"/>
            <a:ext cx="5286378" cy="116114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D3B62F5-9F1F-B564-5C56-A27C8AE0F59F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B01643-9BA7-1DFD-1CBE-2A1D8663CC46}"/>
              </a:ext>
            </a:extLst>
          </p:cNvPr>
          <p:cNvSpPr/>
          <p:nvPr userDrawn="1"/>
        </p:nvSpPr>
        <p:spPr>
          <a:xfrm>
            <a:off x="-1" y="-1"/>
            <a:ext cx="12192001" cy="2147455"/>
          </a:xfrm>
          <a:prstGeom prst="rect">
            <a:avLst/>
          </a:prstGeom>
          <a:solidFill>
            <a:srgbClr val="065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8421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F21E018-BD05-E343-36FB-918070FF7855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86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ctángulo&#10;&#10;Descripción generada automáticamente con confianza media">
            <a:extLst>
              <a:ext uri="{FF2B5EF4-FFF2-40B4-BE49-F238E27FC236}">
                <a16:creationId xmlns:a16="http://schemas.microsoft.com/office/drawing/2014/main" id="{D163E0C7-B91C-46E2-B586-0E5A7C224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t="4905" b="84145"/>
          <a:stretch/>
        </p:blipFill>
        <p:spPr>
          <a:xfrm>
            <a:off x="0" y="0"/>
            <a:ext cx="12192000" cy="78970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AE3405E-D280-E9AD-A40B-CC0A10FE02DF}"/>
              </a:ext>
            </a:extLst>
          </p:cNvPr>
          <p:cNvSpPr/>
          <p:nvPr userDrawn="1"/>
        </p:nvSpPr>
        <p:spPr>
          <a:xfrm>
            <a:off x="0" y="6499860"/>
            <a:ext cx="12192000" cy="358139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4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1171D7FC-8F0B-1C49-A79D-9ACE11AF7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2" t="1437" r="658" b="1726"/>
          <a:stretch/>
        </p:blipFill>
        <p:spPr>
          <a:xfrm>
            <a:off x="-20782" y="0"/>
            <a:ext cx="12212782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CB343D-A0D1-6A2F-BB56-6E54BCB29351}"/>
              </a:ext>
            </a:extLst>
          </p:cNvPr>
          <p:cNvSpPr/>
          <p:nvPr userDrawn="1"/>
        </p:nvSpPr>
        <p:spPr>
          <a:xfrm>
            <a:off x="-20782" y="6356350"/>
            <a:ext cx="12212782" cy="501651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858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267A38-EE22-425B-9B88-B59926C4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A804A-8422-4AD8-8A10-E050D425B3CC}" type="datetimeFigureOut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3/10/2023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DC5BDD-756A-4ACA-B57E-4E166FCD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120A000-77AB-4BC2-A6E6-EE7B522AD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361B1-157A-45E8-905F-6F7E70D18C16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64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200"/>
          <a:stretch/>
        </p:blipFill>
        <p:spPr>
          <a:xfrm>
            <a:off x="5413" y="0"/>
            <a:ext cx="12181173" cy="12892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3673" y="365125"/>
            <a:ext cx="10370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672" y="1825625"/>
            <a:ext cx="10370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E386D-D596-43F8-8F7F-EC29E2E0A8B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EDE4D-DC37-4180-B29E-77B367E2BC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ED08FBB-0D26-660C-8D56-B5C5A8FC9320}"/>
              </a:ext>
            </a:extLst>
          </p:cNvPr>
          <p:cNvSpPr/>
          <p:nvPr userDrawn="1"/>
        </p:nvSpPr>
        <p:spPr>
          <a:xfrm rot="16200000">
            <a:off x="-2585132" y="3874414"/>
            <a:ext cx="5286378" cy="116114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60E4416-D348-68B9-DF36-9929926A1482}"/>
              </a:ext>
            </a:extLst>
          </p:cNvPr>
          <p:cNvSpPr/>
          <p:nvPr userDrawn="1"/>
        </p:nvSpPr>
        <p:spPr>
          <a:xfrm>
            <a:off x="0" y="6622473"/>
            <a:ext cx="12192000" cy="235527"/>
          </a:xfrm>
          <a:prstGeom prst="rect">
            <a:avLst/>
          </a:prstGeom>
          <a:solidFill>
            <a:srgbClr val="FFD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FDA52D6E-DB9A-BF6C-2A21-BC82A11ADA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51175" y="5932118"/>
            <a:ext cx="2596007" cy="64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1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microsoft.com/office/2007/relationships/hdphoto" Target="../media/hdphoto6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2D51D70-3386-8EB5-AC14-4CB2720134B0}"/>
              </a:ext>
            </a:extLst>
          </p:cNvPr>
          <p:cNvSpPr txBox="1"/>
          <p:nvPr/>
        </p:nvSpPr>
        <p:spPr>
          <a:xfrm>
            <a:off x="4346369" y="2016623"/>
            <a:ext cx="72430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PE" sz="4000" b="1" dirty="0">
                <a:solidFill>
                  <a:schemeClr val="bg1"/>
                </a:solidFill>
              </a:rPr>
              <a:t>CAPACITACIÓN PARA EL USO DEL PORTAFOLIO DIGITAL </a:t>
            </a:r>
            <a:r>
              <a:rPr lang="es-PE" sz="4000" b="1" dirty="0" smtClean="0">
                <a:solidFill>
                  <a:schemeClr val="bg1"/>
                </a:solidFill>
              </a:rPr>
              <a:t>MOBILE </a:t>
            </a:r>
            <a:endParaRPr lang="es-PE" sz="40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5A4A27-E978-60F5-F0BE-05C3807A438D}"/>
              </a:ext>
            </a:extLst>
          </p:cNvPr>
          <p:cNvSpPr txBox="1"/>
          <p:nvPr/>
        </p:nvSpPr>
        <p:spPr>
          <a:xfrm>
            <a:off x="6315874" y="4139224"/>
            <a:ext cx="361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bg1"/>
                </a:solidFill>
              </a:rPr>
              <a:t>Usuario: Estudiante Universitario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8248AAD-8CB7-6988-C086-07A49679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79" y="1754794"/>
            <a:ext cx="276172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49E6E07-0409-2EF8-751F-8F8AF0833D9E}"/>
              </a:ext>
            </a:extLst>
          </p:cNvPr>
          <p:cNvSpPr txBox="1"/>
          <p:nvPr/>
        </p:nvSpPr>
        <p:spPr>
          <a:xfrm>
            <a:off x="1226766" y="5496893"/>
            <a:ext cx="975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Estudiante</a:t>
            </a:r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id="{A623F57F-8AE4-6DA4-7134-987102AF30B1}"/>
              </a:ext>
            </a:extLst>
          </p:cNvPr>
          <p:cNvCxnSpPr>
            <a:cxnSpLocks/>
            <a:stCxn id="149" idx="3"/>
          </p:cNvCxnSpPr>
          <p:nvPr/>
        </p:nvCxnSpPr>
        <p:spPr>
          <a:xfrm>
            <a:off x="2491112" y="3828029"/>
            <a:ext cx="1657678" cy="1348347"/>
          </a:xfrm>
          <a:prstGeom prst="bentConnector3">
            <a:avLst>
              <a:gd name="adj1" fmla="val 601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2038194F-992E-53D9-5C0D-93956EB27594}"/>
              </a:ext>
            </a:extLst>
          </p:cNvPr>
          <p:cNvCxnSpPr>
            <a:cxnSpLocks/>
            <a:stCxn id="149" idx="3"/>
            <a:endCxn id="28" idx="1"/>
          </p:cNvCxnSpPr>
          <p:nvPr/>
        </p:nvCxnSpPr>
        <p:spPr>
          <a:xfrm flipV="1">
            <a:off x="2491112" y="2493712"/>
            <a:ext cx="1534647" cy="1334317"/>
          </a:xfrm>
          <a:prstGeom prst="bentConnector3">
            <a:avLst>
              <a:gd name="adj1" fmla="val 655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upo 48">
            <a:extLst>
              <a:ext uri="{FF2B5EF4-FFF2-40B4-BE49-F238E27FC236}">
                <a16:creationId xmlns:a16="http://schemas.microsoft.com/office/drawing/2014/main" id="{1B6F1759-5398-D618-3D12-AA76FC4F457A}"/>
              </a:ext>
            </a:extLst>
          </p:cNvPr>
          <p:cNvGrpSpPr/>
          <p:nvPr/>
        </p:nvGrpSpPr>
        <p:grpSpPr>
          <a:xfrm>
            <a:off x="4025759" y="1963024"/>
            <a:ext cx="1628903" cy="1061375"/>
            <a:chOff x="3080386" y="1555851"/>
            <a:chExt cx="2307116" cy="135455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14CD05DF-1B4D-1E97-2403-D6047A912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2609" y1="68108" x2="31087" y2="72568"/>
                          <a14:foregroundMark x1="49783" y1="57838" x2="55109" y2="57027"/>
                          <a14:foregroundMark x1="80000" y1="70811" x2="82826" y2="71757"/>
                        </a14:backgroundRemoval>
                      </a14:imgEffect>
                    </a14:imgLayer>
                  </a14:imgProps>
                </a:ext>
              </a:extLst>
            </a:blip>
            <a:srcRect l="11501" t="21022" r="12106" b="23217"/>
            <a:stretch/>
          </p:blipFill>
          <p:spPr>
            <a:xfrm>
              <a:off x="3080386" y="1555851"/>
              <a:ext cx="2307116" cy="135455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8735B426-6D1C-02D8-F7A3-0E222C9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5365" y="1850678"/>
              <a:ext cx="1052029" cy="334019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159872EB-0667-C97B-CFF6-E3A2E8255C74}"/>
              </a:ext>
            </a:extLst>
          </p:cNvPr>
          <p:cNvGrpSpPr/>
          <p:nvPr/>
        </p:nvGrpSpPr>
        <p:grpSpPr>
          <a:xfrm>
            <a:off x="4187944" y="4481732"/>
            <a:ext cx="1272073" cy="1593924"/>
            <a:chOff x="2870598" y="4032607"/>
            <a:chExt cx="1272073" cy="1593924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E56478F6-5B4C-ADA0-14F9-EDA495E7E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38" r="14257"/>
            <a:stretch/>
          </p:blipFill>
          <p:spPr>
            <a:xfrm rot="490871">
              <a:off x="2870598" y="4032607"/>
              <a:ext cx="1272073" cy="1593924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67C4EA0-CAF6-C3ED-2605-84603918E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949"/>
            <a:stretch/>
          </p:blipFill>
          <p:spPr>
            <a:xfrm rot="472739">
              <a:off x="3267386" y="4293009"/>
              <a:ext cx="591370" cy="1052733"/>
            </a:xfrm>
            <a:prstGeom prst="rect">
              <a:avLst/>
            </a:prstGeom>
          </p:spPr>
        </p:pic>
      </p:grp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D9660A7D-30A3-45D6-B162-7A450285F30E}"/>
              </a:ext>
            </a:extLst>
          </p:cNvPr>
          <p:cNvSpPr/>
          <p:nvPr/>
        </p:nvSpPr>
        <p:spPr>
          <a:xfrm>
            <a:off x="7023677" y="5650782"/>
            <a:ext cx="1299674" cy="4434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Imágenes</a:t>
            </a:r>
          </a:p>
        </p:txBody>
      </p:sp>
      <p:sp>
        <p:nvSpPr>
          <p:cNvPr id="52" name="Rectángulo: esquinas redondeadas 7">
            <a:extLst>
              <a:ext uri="{FF2B5EF4-FFF2-40B4-BE49-F238E27FC236}">
                <a16:creationId xmlns:a16="http://schemas.microsoft.com/office/drawing/2014/main" id="{A52486B6-4B80-4548-ECB1-53CC44ED4E4B}"/>
              </a:ext>
            </a:extLst>
          </p:cNvPr>
          <p:cNvSpPr/>
          <p:nvPr/>
        </p:nvSpPr>
        <p:spPr>
          <a:xfrm>
            <a:off x="7031701" y="4303469"/>
            <a:ext cx="1299672" cy="53263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err="1"/>
              <a:t>Journals</a:t>
            </a:r>
            <a:r>
              <a:rPr lang="es-PE" sz="1600" dirty="0"/>
              <a:t> </a:t>
            </a:r>
          </a:p>
          <a:p>
            <a:pPr algn="ctr"/>
            <a:r>
              <a:rPr lang="es-PE" sz="1600" dirty="0"/>
              <a:t>-  Diario</a:t>
            </a:r>
          </a:p>
        </p:txBody>
      </p:sp>
      <p:sp>
        <p:nvSpPr>
          <p:cNvPr id="53" name="Rectángulo: esquinas redondeadas 8">
            <a:extLst>
              <a:ext uri="{FF2B5EF4-FFF2-40B4-BE49-F238E27FC236}">
                <a16:creationId xmlns:a16="http://schemas.microsoft.com/office/drawing/2014/main" id="{7F5A8476-6729-6D6B-FEC1-86C3F8816971}"/>
              </a:ext>
            </a:extLst>
          </p:cNvPr>
          <p:cNvSpPr/>
          <p:nvPr/>
        </p:nvSpPr>
        <p:spPr>
          <a:xfrm>
            <a:off x="7023678" y="5005997"/>
            <a:ext cx="1299674" cy="3948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Archivos</a:t>
            </a:r>
          </a:p>
        </p:txBody>
      </p: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1816CE53-F53D-3AFD-6D0E-B20D6B7457A7}"/>
              </a:ext>
            </a:extLst>
          </p:cNvPr>
          <p:cNvCxnSpPr>
            <a:cxnSpLocks/>
            <a:stCxn id="33" idx="3"/>
            <a:endCxn id="52" idx="1"/>
          </p:cNvCxnSpPr>
          <p:nvPr/>
        </p:nvCxnSpPr>
        <p:spPr>
          <a:xfrm flipV="1">
            <a:off x="5453544" y="4569786"/>
            <a:ext cx="1578157" cy="799418"/>
          </a:xfrm>
          <a:prstGeom prst="bentConnector3">
            <a:avLst>
              <a:gd name="adj1" fmla="val 667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95679195-858A-CA8A-55D0-EF7BC8ED0950}"/>
              </a:ext>
            </a:extLst>
          </p:cNvPr>
          <p:cNvCxnSpPr>
            <a:cxnSpLocks/>
            <a:stCxn id="33" idx="3"/>
            <a:endCxn id="53" idx="1"/>
          </p:cNvCxnSpPr>
          <p:nvPr/>
        </p:nvCxnSpPr>
        <p:spPr>
          <a:xfrm flipV="1">
            <a:off x="5453544" y="5203421"/>
            <a:ext cx="1570134" cy="165783"/>
          </a:xfrm>
          <a:prstGeom prst="bentConnector3">
            <a:avLst>
              <a:gd name="adj1" fmla="val 668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: angular 63">
            <a:extLst>
              <a:ext uri="{FF2B5EF4-FFF2-40B4-BE49-F238E27FC236}">
                <a16:creationId xmlns:a16="http://schemas.microsoft.com/office/drawing/2014/main" id="{D8FB2870-50C9-8547-E6D7-C903EE4CB6FD}"/>
              </a:ext>
            </a:extLst>
          </p:cNvPr>
          <p:cNvCxnSpPr>
            <a:cxnSpLocks/>
            <a:stCxn id="33" idx="3"/>
            <a:endCxn id="51" idx="1"/>
          </p:cNvCxnSpPr>
          <p:nvPr/>
        </p:nvCxnSpPr>
        <p:spPr>
          <a:xfrm>
            <a:off x="5453544" y="5369204"/>
            <a:ext cx="1570133" cy="503317"/>
          </a:xfrm>
          <a:prstGeom prst="bentConnector3">
            <a:avLst>
              <a:gd name="adj1" fmla="val 683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: esquinas redondeadas 7">
            <a:extLst>
              <a:ext uri="{FF2B5EF4-FFF2-40B4-BE49-F238E27FC236}">
                <a16:creationId xmlns:a16="http://schemas.microsoft.com/office/drawing/2014/main" id="{3674201D-0D12-BA03-2B8D-D1DC91822965}"/>
              </a:ext>
            </a:extLst>
          </p:cNvPr>
          <p:cNvSpPr/>
          <p:nvPr/>
        </p:nvSpPr>
        <p:spPr>
          <a:xfrm>
            <a:off x="7039906" y="2540178"/>
            <a:ext cx="1299672" cy="45259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Colecciones</a:t>
            </a:r>
          </a:p>
        </p:txBody>
      </p:sp>
      <p:sp>
        <p:nvSpPr>
          <p:cNvPr id="69" name="Rectángulo: esquinas redondeadas 8">
            <a:extLst>
              <a:ext uri="{FF2B5EF4-FFF2-40B4-BE49-F238E27FC236}">
                <a16:creationId xmlns:a16="http://schemas.microsoft.com/office/drawing/2014/main" id="{A7491450-B745-B53F-1ACE-48A68ED34FE6}"/>
              </a:ext>
            </a:extLst>
          </p:cNvPr>
          <p:cNvSpPr/>
          <p:nvPr/>
        </p:nvSpPr>
        <p:spPr>
          <a:xfrm>
            <a:off x="7039906" y="1811160"/>
            <a:ext cx="1299672" cy="3948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Páginas</a:t>
            </a:r>
          </a:p>
        </p:txBody>
      </p:sp>
      <p:cxnSp>
        <p:nvCxnSpPr>
          <p:cNvPr id="71" name="Conector: angular 70">
            <a:extLst>
              <a:ext uri="{FF2B5EF4-FFF2-40B4-BE49-F238E27FC236}">
                <a16:creationId xmlns:a16="http://schemas.microsoft.com/office/drawing/2014/main" id="{A6700045-D879-7DFE-5392-48A50CC9CF6D}"/>
              </a:ext>
            </a:extLst>
          </p:cNvPr>
          <p:cNvCxnSpPr>
            <a:stCxn id="28" idx="3"/>
            <a:endCxn id="68" idx="1"/>
          </p:cNvCxnSpPr>
          <p:nvPr/>
        </p:nvCxnSpPr>
        <p:spPr>
          <a:xfrm>
            <a:off x="5654662" y="2493712"/>
            <a:ext cx="1385244" cy="272761"/>
          </a:xfrm>
          <a:prstGeom prst="bentConnector3">
            <a:avLst>
              <a:gd name="adj1" fmla="val 63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: angular 72">
            <a:extLst>
              <a:ext uri="{FF2B5EF4-FFF2-40B4-BE49-F238E27FC236}">
                <a16:creationId xmlns:a16="http://schemas.microsoft.com/office/drawing/2014/main" id="{8DB0A0CD-40EC-38D9-FF33-D10DB1A7DB58}"/>
              </a:ext>
            </a:extLst>
          </p:cNvPr>
          <p:cNvCxnSpPr>
            <a:stCxn id="28" idx="3"/>
            <a:endCxn id="69" idx="1"/>
          </p:cNvCxnSpPr>
          <p:nvPr/>
        </p:nvCxnSpPr>
        <p:spPr>
          <a:xfrm flipV="1">
            <a:off x="5654662" y="2008584"/>
            <a:ext cx="1385244" cy="485128"/>
          </a:xfrm>
          <a:prstGeom prst="bentConnector3">
            <a:avLst>
              <a:gd name="adj1" fmla="val 63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: esquinas redondeadas 7">
            <a:extLst>
              <a:ext uri="{FF2B5EF4-FFF2-40B4-BE49-F238E27FC236}">
                <a16:creationId xmlns:a16="http://schemas.microsoft.com/office/drawing/2014/main" id="{9DE0F7BA-9958-E7EC-0DD9-16A31D679F1F}"/>
              </a:ext>
            </a:extLst>
          </p:cNvPr>
          <p:cNvSpPr/>
          <p:nvPr/>
        </p:nvSpPr>
        <p:spPr>
          <a:xfrm>
            <a:off x="8813972" y="1678853"/>
            <a:ext cx="910466" cy="3606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Planes</a:t>
            </a:r>
          </a:p>
        </p:txBody>
      </p:sp>
      <p:sp>
        <p:nvSpPr>
          <p:cNvPr id="86" name="Rectángulo: esquinas redondeadas 7">
            <a:extLst>
              <a:ext uri="{FF2B5EF4-FFF2-40B4-BE49-F238E27FC236}">
                <a16:creationId xmlns:a16="http://schemas.microsoft.com/office/drawing/2014/main" id="{C8E568BD-A1D4-4D09-C451-369AC1A4F05A}"/>
              </a:ext>
            </a:extLst>
          </p:cNvPr>
          <p:cNvSpPr/>
          <p:nvPr/>
        </p:nvSpPr>
        <p:spPr>
          <a:xfrm>
            <a:off x="8813972" y="2217461"/>
            <a:ext cx="910466" cy="45259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err="1"/>
              <a:t>Journals</a:t>
            </a:r>
            <a:r>
              <a:rPr lang="es-PE" sz="1400" dirty="0"/>
              <a:t> </a:t>
            </a:r>
          </a:p>
          <a:p>
            <a:pPr algn="ctr"/>
            <a:r>
              <a:rPr lang="es-PE" sz="1400" dirty="0"/>
              <a:t>-  Diario</a:t>
            </a:r>
          </a:p>
        </p:txBody>
      </p:sp>
      <p:cxnSp>
        <p:nvCxnSpPr>
          <p:cNvPr id="94" name="Conector: angular 93">
            <a:extLst>
              <a:ext uri="{FF2B5EF4-FFF2-40B4-BE49-F238E27FC236}">
                <a16:creationId xmlns:a16="http://schemas.microsoft.com/office/drawing/2014/main" id="{26D38E96-209D-DCF5-479D-551043F59578}"/>
              </a:ext>
            </a:extLst>
          </p:cNvPr>
          <p:cNvCxnSpPr>
            <a:cxnSpLocks/>
            <a:stCxn id="52" idx="3"/>
            <a:endCxn id="86" idx="3"/>
          </p:cNvCxnSpPr>
          <p:nvPr/>
        </p:nvCxnSpPr>
        <p:spPr>
          <a:xfrm flipV="1">
            <a:off x="8331373" y="2443756"/>
            <a:ext cx="1393065" cy="2126030"/>
          </a:xfrm>
          <a:prstGeom prst="bentConnector3">
            <a:avLst>
              <a:gd name="adj1" fmla="val 116410"/>
            </a:avLst>
          </a:prstGeom>
          <a:ln>
            <a:solidFill>
              <a:srgbClr val="8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: angular 96">
            <a:extLst>
              <a:ext uri="{FF2B5EF4-FFF2-40B4-BE49-F238E27FC236}">
                <a16:creationId xmlns:a16="http://schemas.microsoft.com/office/drawing/2014/main" id="{F152929B-BE20-3640-DA08-7A7382DBDD99}"/>
              </a:ext>
            </a:extLst>
          </p:cNvPr>
          <p:cNvCxnSpPr>
            <a:cxnSpLocks/>
            <a:stCxn id="69" idx="3"/>
            <a:endCxn id="86" idx="1"/>
          </p:cNvCxnSpPr>
          <p:nvPr/>
        </p:nvCxnSpPr>
        <p:spPr>
          <a:xfrm>
            <a:off x="8339578" y="2008584"/>
            <a:ext cx="474394" cy="4351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: angular 98">
            <a:extLst>
              <a:ext uri="{FF2B5EF4-FFF2-40B4-BE49-F238E27FC236}">
                <a16:creationId xmlns:a16="http://schemas.microsoft.com/office/drawing/2014/main" id="{F8C7237F-D095-7870-10FB-22D22591AAB1}"/>
              </a:ext>
            </a:extLst>
          </p:cNvPr>
          <p:cNvCxnSpPr>
            <a:stCxn id="69" idx="3"/>
            <a:endCxn id="84" idx="1"/>
          </p:cNvCxnSpPr>
          <p:nvPr/>
        </p:nvCxnSpPr>
        <p:spPr>
          <a:xfrm flipV="1">
            <a:off x="8339578" y="1859186"/>
            <a:ext cx="474394" cy="1493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ángulo: esquinas redondeadas 7">
            <a:extLst>
              <a:ext uri="{FF2B5EF4-FFF2-40B4-BE49-F238E27FC236}">
                <a16:creationId xmlns:a16="http://schemas.microsoft.com/office/drawing/2014/main" id="{153A2C7E-FA4A-E897-91BD-55B29F51DCD5}"/>
              </a:ext>
            </a:extLst>
          </p:cNvPr>
          <p:cNvSpPr/>
          <p:nvPr/>
        </p:nvSpPr>
        <p:spPr>
          <a:xfrm>
            <a:off x="8826788" y="1205040"/>
            <a:ext cx="1017182" cy="3606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Artefactos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182AD68F-B518-B9B4-ED02-6C4CE16E2AC4}"/>
              </a:ext>
            </a:extLst>
          </p:cNvPr>
          <p:cNvSpPr txBox="1"/>
          <p:nvPr/>
        </p:nvSpPr>
        <p:spPr>
          <a:xfrm>
            <a:off x="4063220" y="1363793"/>
            <a:ext cx="148431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/>
              <a:t>Portafolio Digital </a:t>
            </a:r>
          </a:p>
          <a:p>
            <a:pPr algn="ctr"/>
            <a:r>
              <a:rPr lang="es-PE" sz="1400" b="1" dirty="0"/>
              <a:t>en la nube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A0EBBC3B-1D4E-F550-1476-FC79294CA631}"/>
              </a:ext>
            </a:extLst>
          </p:cNvPr>
          <p:cNvSpPr txBox="1"/>
          <p:nvPr/>
        </p:nvSpPr>
        <p:spPr>
          <a:xfrm>
            <a:off x="4148791" y="4046967"/>
            <a:ext cx="148431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/>
              <a:t>Portafolio Digital </a:t>
            </a:r>
          </a:p>
          <a:p>
            <a:pPr algn="ctr"/>
            <a:r>
              <a:rPr lang="es-PE" sz="1400" b="1" dirty="0"/>
              <a:t>Mobile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71BB8F0F-4867-02D8-A62A-1DA36030055A}"/>
              </a:ext>
            </a:extLst>
          </p:cNvPr>
          <p:cNvSpPr txBox="1"/>
          <p:nvPr/>
        </p:nvSpPr>
        <p:spPr>
          <a:xfrm>
            <a:off x="5547537" y="2251148"/>
            <a:ext cx="973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Se  gestiona: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DF5A9EDD-BF13-034C-8E4F-096535506713}"/>
              </a:ext>
            </a:extLst>
          </p:cNvPr>
          <p:cNvSpPr txBox="1"/>
          <p:nvPr/>
        </p:nvSpPr>
        <p:spPr>
          <a:xfrm>
            <a:off x="5420579" y="5092205"/>
            <a:ext cx="973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Se  gestiona:</a:t>
            </a:r>
          </a:p>
        </p:txBody>
      </p:sp>
      <p:cxnSp>
        <p:nvCxnSpPr>
          <p:cNvPr id="123" name="Conector: angular 122">
            <a:extLst>
              <a:ext uri="{FF2B5EF4-FFF2-40B4-BE49-F238E27FC236}">
                <a16:creationId xmlns:a16="http://schemas.microsoft.com/office/drawing/2014/main" id="{608B6A2A-695A-A5F9-FE6D-2AD4E7BC8918}"/>
              </a:ext>
            </a:extLst>
          </p:cNvPr>
          <p:cNvCxnSpPr>
            <a:stCxn id="69" idx="3"/>
            <a:endCxn id="105" idx="1"/>
          </p:cNvCxnSpPr>
          <p:nvPr/>
        </p:nvCxnSpPr>
        <p:spPr>
          <a:xfrm flipV="1">
            <a:off x="8339578" y="1385373"/>
            <a:ext cx="487210" cy="6232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C4828035-F933-C365-86A1-AF16F8A1AD2E}"/>
              </a:ext>
            </a:extLst>
          </p:cNvPr>
          <p:cNvSpPr txBox="1"/>
          <p:nvPr/>
        </p:nvSpPr>
        <p:spPr>
          <a:xfrm>
            <a:off x="9631047" y="3105224"/>
            <a:ext cx="400110" cy="14215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PE" sz="1400" dirty="0"/>
              <a:t>Se  visualiza en:</a:t>
            </a:r>
          </a:p>
        </p:txBody>
      </p:sp>
      <p:cxnSp>
        <p:nvCxnSpPr>
          <p:cNvPr id="133" name="Conector: angular 132">
            <a:extLst>
              <a:ext uri="{FF2B5EF4-FFF2-40B4-BE49-F238E27FC236}">
                <a16:creationId xmlns:a16="http://schemas.microsoft.com/office/drawing/2014/main" id="{C32BA769-EFF2-6E13-52CC-CA9E75D7CE05}"/>
              </a:ext>
            </a:extLst>
          </p:cNvPr>
          <p:cNvCxnSpPr>
            <a:cxnSpLocks/>
            <a:stCxn id="53" idx="3"/>
            <a:endCxn id="105" idx="3"/>
          </p:cNvCxnSpPr>
          <p:nvPr/>
        </p:nvCxnSpPr>
        <p:spPr>
          <a:xfrm flipV="1">
            <a:off x="8323352" y="1385373"/>
            <a:ext cx="1520618" cy="3818048"/>
          </a:xfrm>
          <a:prstGeom prst="bentConnector3">
            <a:avLst>
              <a:gd name="adj1" fmla="val 119780"/>
            </a:avLst>
          </a:prstGeom>
          <a:ln>
            <a:solidFill>
              <a:srgbClr val="8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: angular 137">
            <a:extLst>
              <a:ext uri="{FF2B5EF4-FFF2-40B4-BE49-F238E27FC236}">
                <a16:creationId xmlns:a16="http://schemas.microsoft.com/office/drawing/2014/main" id="{7DF13472-F1DF-25F8-FF5D-CC75F43BAC6A}"/>
              </a:ext>
            </a:extLst>
          </p:cNvPr>
          <p:cNvCxnSpPr>
            <a:cxnSpLocks/>
            <a:stCxn id="51" idx="3"/>
            <a:endCxn id="105" idx="3"/>
          </p:cNvCxnSpPr>
          <p:nvPr/>
        </p:nvCxnSpPr>
        <p:spPr>
          <a:xfrm flipV="1">
            <a:off x="8323351" y="1385373"/>
            <a:ext cx="1520619" cy="4487148"/>
          </a:xfrm>
          <a:prstGeom prst="bentConnector3">
            <a:avLst>
              <a:gd name="adj1" fmla="val 121363"/>
            </a:avLst>
          </a:prstGeom>
          <a:ln>
            <a:solidFill>
              <a:srgbClr val="8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04D25A5-0ED7-20FC-03F4-1212A6CEFD40}"/>
              </a:ext>
            </a:extLst>
          </p:cNvPr>
          <p:cNvSpPr txBox="1"/>
          <p:nvPr/>
        </p:nvSpPr>
        <p:spPr>
          <a:xfrm>
            <a:off x="10103862" y="3959065"/>
            <a:ext cx="400110" cy="12291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PE" sz="1400" dirty="0"/>
              <a:t>Se  visualiza en: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27999761-C337-1EBB-3D45-1F333480138B}"/>
              </a:ext>
            </a:extLst>
          </p:cNvPr>
          <p:cNvSpPr txBox="1"/>
          <p:nvPr/>
        </p:nvSpPr>
        <p:spPr>
          <a:xfrm>
            <a:off x="157148" y="111983"/>
            <a:ext cx="11305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Relación entre Portafolio Digital en la nube &amp; Aplicativo Mobile</a:t>
            </a:r>
          </a:p>
        </p:txBody>
      </p:sp>
      <p:pic>
        <p:nvPicPr>
          <p:cNvPr id="149" name="Imagen 148">
            <a:extLst>
              <a:ext uri="{FF2B5EF4-FFF2-40B4-BE49-F238E27FC236}">
                <a16:creationId xmlns:a16="http://schemas.microsoft.com/office/drawing/2014/main" id="{9E6A6FBB-3C6C-314E-69B6-C467911693A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786" t="9754" r="19308" b="7447"/>
          <a:stretch/>
        </p:blipFill>
        <p:spPr>
          <a:xfrm>
            <a:off x="1050721" y="2324901"/>
            <a:ext cx="1440391" cy="3006256"/>
          </a:xfrm>
          <a:prstGeom prst="rect">
            <a:avLst/>
          </a:prstGeom>
        </p:spPr>
      </p:pic>
      <p:sp>
        <p:nvSpPr>
          <p:cNvPr id="124" name="CuadroTexto 123">
            <a:extLst>
              <a:ext uri="{FF2B5EF4-FFF2-40B4-BE49-F238E27FC236}">
                <a16:creationId xmlns:a16="http://schemas.microsoft.com/office/drawing/2014/main" id="{825C6ED4-6197-0376-F4E1-15F15AC4F4B4}"/>
              </a:ext>
            </a:extLst>
          </p:cNvPr>
          <p:cNvSpPr txBox="1"/>
          <p:nvPr/>
        </p:nvSpPr>
        <p:spPr>
          <a:xfrm>
            <a:off x="2298606" y="3536784"/>
            <a:ext cx="1269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_tradnl"/>
            </a:defPPr>
            <a:lvl1pPr>
              <a:defRPr sz="1200" i="1"/>
            </a:lvl1pPr>
          </a:lstStyle>
          <a:p>
            <a:r>
              <a:rPr lang="es-PE" i="0" dirty="0"/>
              <a:t>Puede ingresar a:</a:t>
            </a:r>
          </a:p>
        </p:txBody>
      </p:sp>
    </p:spTree>
    <p:extLst>
      <p:ext uri="{BB962C8B-B14F-4D97-AF65-F5344CB8AC3E}">
        <p14:creationId xmlns:p14="http://schemas.microsoft.com/office/powerpoint/2010/main" val="422401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>
            <a:extLst>
              <a:ext uri="{FF2B5EF4-FFF2-40B4-BE49-F238E27FC236}">
                <a16:creationId xmlns:a16="http://schemas.microsoft.com/office/drawing/2014/main" id="{1B6F1759-5398-D618-3D12-AA76FC4F457A}"/>
              </a:ext>
            </a:extLst>
          </p:cNvPr>
          <p:cNvGrpSpPr/>
          <p:nvPr/>
        </p:nvGrpSpPr>
        <p:grpSpPr>
          <a:xfrm>
            <a:off x="4951813" y="1745366"/>
            <a:ext cx="1628903" cy="1061375"/>
            <a:chOff x="3080386" y="1555851"/>
            <a:chExt cx="2307116" cy="1354553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14CD05DF-1B4D-1E97-2403-D6047A9128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2609" y1="68108" x2="31087" y2="72568"/>
                          <a14:foregroundMark x1="49783" y1="57838" x2="55109" y2="57027"/>
                          <a14:foregroundMark x1="80000" y1="70811" x2="82826" y2="71757"/>
                        </a14:backgroundRemoval>
                      </a14:imgEffect>
                    </a14:imgLayer>
                  </a14:imgProps>
                </a:ext>
              </a:extLst>
            </a:blip>
            <a:srcRect l="11501" t="21022" r="12106" b="23217"/>
            <a:stretch/>
          </p:blipFill>
          <p:spPr>
            <a:xfrm>
              <a:off x="3080386" y="1555851"/>
              <a:ext cx="2307116" cy="135455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8735B426-6D1C-02D8-F7A3-0E222C9D0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5365" y="1850678"/>
              <a:ext cx="1052029" cy="334019"/>
            </a:xfrm>
            <a:prstGeom prst="rect">
              <a:avLst/>
            </a:prstGeom>
          </p:spPr>
        </p:pic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159872EB-0667-C97B-CFF6-E3A2E8255C74}"/>
              </a:ext>
            </a:extLst>
          </p:cNvPr>
          <p:cNvGrpSpPr/>
          <p:nvPr/>
        </p:nvGrpSpPr>
        <p:grpSpPr>
          <a:xfrm>
            <a:off x="5122203" y="4359763"/>
            <a:ext cx="1272073" cy="1593924"/>
            <a:chOff x="2870598" y="4032607"/>
            <a:chExt cx="1272073" cy="1593924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E56478F6-5B4C-ADA0-14F9-EDA495E7E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938" r="14257"/>
            <a:stretch/>
          </p:blipFill>
          <p:spPr>
            <a:xfrm rot="490871">
              <a:off x="2870598" y="4032607"/>
              <a:ext cx="1272073" cy="1593924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667C4EA0-CAF6-C3ED-2605-84603918E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9949"/>
            <a:stretch/>
          </p:blipFill>
          <p:spPr>
            <a:xfrm rot="472739">
              <a:off x="3267386" y="4293009"/>
              <a:ext cx="591370" cy="1052733"/>
            </a:xfrm>
            <a:prstGeom prst="rect">
              <a:avLst/>
            </a:prstGeom>
          </p:spPr>
        </p:pic>
      </p:grp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D9660A7D-30A3-45D6-B162-7A450285F30E}"/>
              </a:ext>
            </a:extLst>
          </p:cNvPr>
          <p:cNvSpPr/>
          <p:nvPr/>
        </p:nvSpPr>
        <p:spPr>
          <a:xfrm>
            <a:off x="7957936" y="5528813"/>
            <a:ext cx="1299674" cy="44347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Imágenes</a:t>
            </a:r>
          </a:p>
        </p:txBody>
      </p:sp>
      <p:sp>
        <p:nvSpPr>
          <p:cNvPr id="52" name="Rectángulo: esquinas redondeadas 7">
            <a:extLst>
              <a:ext uri="{FF2B5EF4-FFF2-40B4-BE49-F238E27FC236}">
                <a16:creationId xmlns:a16="http://schemas.microsoft.com/office/drawing/2014/main" id="{A52486B6-4B80-4548-ECB1-53CC44ED4E4B}"/>
              </a:ext>
            </a:extLst>
          </p:cNvPr>
          <p:cNvSpPr/>
          <p:nvPr/>
        </p:nvSpPr>
        <p:spPr>
          <a:xfrm>
            <a:off x="7965960" y="4181500"/>
            <a:ext cx="1299672" cy="53263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err="1"/>
              <a:t>Journals</a:t>
            </a:r>
            <a:r>
              <a:rPr lang="es-PE" sz="1600" dirty="0"/>
              <a:t> </a:t>
            </a:r>
          </a:p>
          <a:p>
            <a:pPr algn="ctr"/>
            <a:r>
              <a:rPr lang="es-PE" sz="1600" dirty="0"/>
              <a:t>-  Diario</a:t>
            </a:r>
          </a:p>
        </p:txBody>
      </p:sp>
      <p:sp>
        <p:nvSpPr>
          <p:cNvPr id="53" name="Rectángulo: esquinas redondeadas 8">
            <a:extLst>
              <a:ext uri="{FF2B5EF4-FFF2-40B4-BE49-F238E27FC236}">
                <a16:creationId xmlns:a16="http://schemas.microsoft.com/office/drawing/2014/main" id="{7F5A8476-6729-6D6B-FEC1-86C3F8816971}"/>
              </a:ext>
            </a:extLst>
          </p:cNvPr>
          <p:cNvSpPr/>
          <p:nvPr/>
        </p:nvSpPr>
        <p:spPr>
          <a:xfrm>
            <a:off x="7957937" y="4884028"/>
            <a:ext cx="1299674" cy="3948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Archivos</a:t>
            </a:r>
          </a:p>
        </p:txBody>
      </p:sp>
      <p:cxnSp>
        <p:nvCxnSpPr>
          <p:cNvPr id="55" name="Conector: angular 54">
            <a:extLst>
              <a:ext uri="{FF2B5EF4-FFF2-40B4-BE49-F238E27FC236}">
                <a16:creationId xmlns:a16="http://schemas.microsoft.com/office/drawing/2014/main" id="{1816CE53-F53D-3AFD-6D0E-B20D6B7457A7}"/>
              </a:ext>
            </a:extLst>
          </p:cNvPr>
          <p:cNvCxnSpPr>
            <a:cxnSpLocks/>
            <a:stCxn id="33" idx="3"/>
            <a:endCxn id="52" idx="1"/>
          </p:cNvCxnSpPr>
          <p:nvPr/>
        </p:nvCxnSpPr>
        <p:spPr>
          <a:xfrm flipV="1">
            <a:off x="6387803" y="4447817"/>
            <a:ext cx="1578157" cy="799418"/>
          </a:xfrm>
          <a:prstGeom prst="bentConnector3">
            <a:avLst>
              <a:gd name="adj1" fmla="val 667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95679195-858A-CA8A-55D0-EF7BC8ED0950}"/>
              </a:ext>
            </a:extLst>
          </p:cNvPr>
          <p:cNvCxnSpPr>
            <a:cxnSpLocks/>
            <a:stCxn id="33" idx="3"/>
            <a:endCxn id="53" idx="1"/>
          </p:cNvCxnSpPr>
          <p:nvPr/>
        </p:nvCxnSpPr>
        <p:spPr>
          <a:xfrm flipV="1">
            <a:off x="6387803" y="5081452"/>
            <a:ext cx="1570134" cy="165783"/>
          </a:xfrm>
          <a:prstGeom prst="bentConnector3">
            <a:avLst>
              <a:gd name="adj1" fmla="val 668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: angular 63">
            <a:extLst>
              <a:ext uri="{FF2B5EF4-FFF2-40B4-BE49-F238E27FC236}">
                <a16:creationId xmlns:a16="http://schemas.microsoft.com/office/drawing/2014/main" id="{D8FB2870-50C9-8547-E6D7-C903EE4CB6FD}"/>
              </a:ext>
            </a:extLst>
          </p:cNvPr>
          <p:cNvCxnSpPr>
            <a:cxnSpLocks/>
            <a:stCxn id="33" idx="3"/>
            <a:endCxn id="51" idx="1"/>
          </p:cNvCxnSpPr>
          <p:nvPr/>
        </p:nvCxnSpPr>
        <p:spPr>
          <a:xfrm>
            <a:off x="6387803" y="5247235"/>
            <a:ext cx="1570133" cy="503317"/>
          </a:xfrm>
          <a:prstGeom prst="bentConnector3">
            <a:avLst>
              <a:gd name="adj1" fmla="val 6839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ángulo: esquinas redondeadas 7">
            <a:extLst>
              <a:ext uri="{FF2B5EF4-FFF2-40B4-BE49-F238E27FC236}">
                <a16:creationId xmlns:a16="http://schemas.microsoft.com/office/drawing/2014/main" id="{3674201D-0D12-BA03-2B8D-D1DC91822965}"/>
              </a:ext>
            </a:extLst>
          </p:cNvPr>
          <p:cNvSpPr/>
          <p:nvPr/>
        </p:nvSpPr>
        <p:spPr>
          <a:xfrm>
            <a:off x="7965960" y="2322520"/>
            <a:ext cx="1299672" cy="45259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Colecciones</a:t>
            </a:r>
          </a:p>
        </p:txBody>
      </p:sp>
      <p:sp>
        <p:nvSpPr>
          <p:cNvPr id="69" name="Rectángulo: esquinas redondeadas 8">
            <a:extLst>
              <a:ext uri="{FF2B5EF4-FFF2-40B4-BE49-F238E27FC236}">
                <a16:creationId xmlns:a16="http://schemas.microsoft.com/office/drawing/2014/main" id="{A7491450-B745-B53F-1ACE-48A68ED34FE6}"/>
              </a:ext>
            </a:extLst>
          </p:cNvPr>
          <p:cNvSpPr/>
          <p:nvPr/>
        </p:nvSpPr>
        <p:spPr>
          <a:xfrm>
            <a:off x="7965960" y="1593502"/>
            <a:ext cx="1299672" cy="39484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Páginas</a:t>
            </a:r>
          </a:p>
        </p:txBody>
      </p:sp>
      <p:cxnSp>
        <p:nvCxnSpPr>
          <p:cNvPr id="71" name="Conector: angular 70">
            <a:extLst>
              <a:ext uri="{FF2B5EF4-FFF2-40B4-BE49-F238E27FC236}">
                <a16:creationId xmlns:a16="http://schemas.microsoft.com/office/drawing/2014/main" id="{A6700045-D879-7DFE-5392-48A50CC9CF6D}"/>
              </a:ext>
            </a:extLst>
          </p:cNvPr>
          <p:cNvCxnSpPr>
            <a:stCxn id="28" idx="3"/>
            <a:endCxn id="68" idx="1"/>
          </p:cNvCxnSpPr>
          <p:nvPr/>
        </p:nvCxnSpPr>
        <p:spPr>
          <a:xfrm>
            <a:off x="6580716" y="2276054"/>
            <a:ext cx="1385244" cy="272761"/>
          </a:xfrm>
          <a:prstGeom prst="bentConnector3">
            <a:avLst>
              <a:gd name="adj1" fmla="val 63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: angular 72">
            <a:extLst>
              <a:ext uri="{FF2B5EF4-FFF2-40B4-BE49-F238E27FC236}">
                <a16:creationId xmlns:a16="http://schemas.microsoft.com/office/drawing/2014/main" id="{8DB0A0CD-40EC-38D9-FF33-D10DB1A7DB58}"/>
              </a:ext>
            </a:extLst>
          </p:cNvPr>
          <p:cNvCxnSpPr>
            <a:stCxn id="28" idx="3"/>
            <a:endCxn id="69" idx="1"/>
          </p:cNvCxnSpPr>
          <p:nvPr/>
        </p:nvCxnSpPr>
        <p:spPr>
          <a:xfrm flipV="1">
            <a:off x="6580716" y="1790926"/>
            <a:ext cx="1385244" cy="485128"/>
          </a:xfrm>
          <a:prstGeom prst="bentConnector3">
            <a:avLst>
              <a:gd name="adj1" fmla="val 630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ángulo: esquinas redondeadas 7">
            <a:extLst>
              <a:ext uri="{FF2B5EF4-FFF2-40B4-BE49-F238E27FC236}">
                <a16:creationId xmlns:a16="http://schemas.microsoft.com/office/drawing/2014/main" id="{9DE0F7BA-9958-E7EC-0DD9-16A31D679F1F}"/>
              </a:ext>
            </a:extLst>
          </p:cNvPr>
          <p:cNvSpPr/>
          <p:nvPr/>
        </p:nvSpPr>
        <p:spPr>
          <a:xfrm>
            <a:off x="9740026" y="1461195"/>
            <a:ext cx="910466" cy="3606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Planes</a:t>
            </a:r>
          </a:p>
        </p:txBody>
      </p:sp>
      <p:sp>
        <p:nvSpPr>
          <p:cNvPr id="86" name="Rectángulo: esquinas redondeadas 7">
            <a:extLst>
              <a:ext uri="{FF2B5EF4-FFF2-40B4-BE49-F238E27FC236}">
                <a16:creationId xmlns:a16="http://schemas.microsoft.com/office/drawing/2014/main" id="{C8E568BD-A1D4-4D09-C451-369AC1A4F05A}"/>
              </a:ext>
            </a:extLst>
          </p:cNvPr>
          <p:cNvSpPr/>
          <p:nvPr/>
        </p:nvSpPr>
        <p:spPr>
          <a:xfrm>
            <a:off x="9740026" y="1999803"/>
            <a:ext cx="910466" cy="45259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 err="1"/>
              <a:t>Journals</a:t>
            </a:r>
            <a:r>
              <a:rPr lang="es-PE" sz="1400" dirty="0"/>
              <a:t> </a:t>
            </a:r>
          </a:p>
          <a:p>
            <a:pPr algn="ctr"/>
            <a:r>
              <a:rPr lang="es-PE" sz="1400" dirty="0"/>
              <a:t>-  Diario</a:t>
            </a:r>
          </a:p>
        </p:txBody>
      </p:sp>
      <p:cxnSp>
        <p:nvCxnSpPr>
          <p:cNvPr id="94" name="Conector: angular 93">
            <a:extLst>
              <a:ext uri="{FF2B5EF4-FFF2-40B4-BE49-F238E27FC236}">
                <a16:creationId xmlns:a16="http://schemas.microsoft.com/office/drawing/2014/main" id="{26D38E96-209D-DCF5-479D-551043F59578}"/>
              </a:ext>
            </a:extLst>
          </p:cNvPr>
          <p:cNvCxnSpPr>
            <a:cxnSpLocks/>
            <a:stCxn id="52" idx="3"/>
            <a:endCxn id="86" idx="3"/>
          </p:cNvCxnSpPr>
          <p:nvPr/>
        </p:nvCxnSpPr>
        <p:spPr>
          <a:xfrm flipV="1">
            <a:off x="9265632" y="2226098"/>
            <a:ext cx="1384860" cy="2221719"/>
          </a:xfrm>
          <a:prstGeom prst="bentConnector3">
            <a:avLst>
              <a:gd name="adj1" fmla="val 116507"/>
            </a:avLst>
          </a:prstGeom>
          <a:ln>
            <a:solidFill>
              <a:srgbClr val="8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: angular 96">
            <a:extLst>
              <a:ext uri="{FF2B5EF4-FFF2-40B4-BE49-F238E27FC236}">
                <a16:creationId xmlns:a16="http://schemas.microsoft.com/office/drawing/2014/main" id="{F152929B-BE20-3640-DA08-7A7382DBDD99}"/>
              </a:ext>
            </a:extLst>
          </p:cNvPr>
          <p:cNvCxnSpPr>
            <a:cxnSpLocks/>
            <a:stCxn id="69" idx="3"/>
            <a:endCxn id="86" idx="1"/>
          </p:cNvCxnSpPr>
          <p:nvPr/>
        </p:nvCxnSpPr>
        <p:spPr>
          <a:xfrm>
            <a:off x="9265632" y="1790926"/>
            <a:ext cx="474394" cy="4351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: angular 98">
            <a:extLst>
              <a:ext uri="{FF2B5EF4-FFF2-40B4-BE49-F238E27FC236}">
                <a16:creationId xmlns:a16="http://schemas.microsoft.com/office/drawing/2014/main" id="{F8C7237F-D095-7870-10FB-22D22591AAB1}"/>
              </a:ext>
            </a:extLst>
          </p:cNvPr>
          <p:cNvCxnSpPr>
            <a:stCxn id="69" idx="3"/>
            <a:endCxn id="84" idx="1"/>
          </p:cNvCxnSpPr>
          <p:nvPr/>
        </p:nvCxnSpPr>
        <p:spPr>
          <a:xfrm flipV="1">
            <a:off x="9265632" y="1641528"/>
            <a:ext cx="474394" cy="1493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ángulo: esquinas redondeadas 7">
            <a:extLst>
              <a:ext uri="{FF2B5EF4-FFF2-40B4-BE49-F238E27FC236}">
                <a16:creationId xmlns:a16="http://schemas.microsoft.com/office/drawing/2014/main" id="{153A2C7E-FA4A-E897-91BD-55B29F51DCD5}"/>
              </a:ext>
            </a:extLst>
          </p:cNvPr>
          <p:cNvSpPr/>
          <p:nvPr/>
        </p:nvSpPr>
        <p:spPr>
          <a:xfrm>
            <a:off x="9752842" y="987382"/>
            <a:ext cx="1017182" cy="3606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Artefactos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182AD68F-B518-B9B4-ED02-6C4CE16E2AC4}"/>
              </a:ext>
            </a:extLst>
          </p:cNvPr>
          <p:cNvSpPr txBox="1"/>
          <p:nvPr/>
        </p:nvSpPr>
        <p:spPr>
          <a:xfrm>
            <a:off x="4989274" y="1146135"/>
            <a:ext cx="148431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/>
              <a:t>Portafolio Digital </a:t>
            </a:r>
          </a:p>
          <a:p>
            <a:pPr algn="ctr"/>
            <a:r>
              <a:rPr lang="es-PE" sz="1400" b="1" dirty="0"/>
              <a:t>en la nube</a:t>
            </a:r>
          </a:p>
        </p:txBody>
      </p:sp>
      <p:sp>
        <p:nvSpPr>
          <p:cNvPr id="107" name="CuadroTexto 106">
            <a:extLst>
              <a:ext uri="{FF2B5EF4-FFF2-40B4-BE49-F238E27FC236}">
                <a16:creationId xmlns:a16="http://schemas.microsoft.com/office/drawing/2014/main" id="{A0EBBC3B-1D4E-F550-1476-FC79294CA631}"/>
              </a:ext>
            </a:extLst>
          </p:cNvPr>
          <p:cNvSpPr txBox="1"/>
          <p:nvPr/>
        </p:nvSpPr>
        <p:spPr>
          <a:xfrm>
            <a:off x="5083050" y="3924998"/>
            <a:ext cx="148431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PE" sz="1400" b="1" dirty="0"/>
              <a:t>Portafolio Digital </a:t>
            </a:r>
          </a:p>
          <a:p>
            <a:pPr algn="ctr"/>
            <a:r>
              <a:rPr lang="es-PE" sz="1400" b="1" dirty="0"/>
              <a:t>Mobile</a:t>
            </a: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71BB8F0F-4867-02D8-A62A-1DA36030055A}"/>
              </a:ext>
            </a:extLst>
          </p:cNvPr>
          <p:cNvSpPr txBox="1"/>
          <p:nvPr/>
        </p:nvSpPr>
        <p:spPr>
          <a:xfrm>
            <a:off x="6473591" y="2033490"/>
            <a:ext cx="973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Se  gestiona: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DF5A9EDD-BF13-034C-8E4F-096535506713}"/>
              </a:ext>
            </a:extLst>
          </p:cNvPr>
          <p:cNvSpPr txBox="1"/>
          <p:nvPr/>
        </p:nvSpPr>
        <p:spPr>
          <a:xfrm>
            <a:off x="6354838" y="4970236"/>
            <a:ext cx="973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dirty="0"/>
              <a:t>Se  gestiona:</a:t>
            </a:r>
          </a:p>
        </p:txBody>
      </p:sp>
      <p:cxnSp>
        <p:nvCxnSpPr>
          <p:cNvPr id="123" name="Conector: angular 122">
            <a:extLst>
              <a:ext uri="{FF2B5EF4-FFF2-40B4-BE49-F238E27FC236}">
                <a16:creationId xmlns:a16="http://schemas.microsoft.com/office/drawing/2014/main" id="{608B6A2A-695A-A5F9-FE6D-2AD4E7BC8918}"/>
              </a:ext>
            </a:extLst>
          </p:cNvPr>
          <p:cNvCxnSpPr>
            <a:stCxn id="69" idx="3"/>
            <a:endCxn id="105" idx="1"/>
          </p:cNvCxnSpPr>
          <p:nvPr/>
        </p:nvCxnSpPr>
        <p:spPr>
          <a:xfrm flipV="1">
            <a:off x="9265632" y="1167715"/>
            <a:ext cx="487210" cy="62321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C4828035-F933-C365-86A1-AF16F8A1AD2E}"/>
              </a:ext>
            </a:extLst>
          </p:cNvPr>
          <p:cNvSpPr txBox="1"/>
          <p:nvPr/>
        </p:nvSpPr>
        <p:spPr>
          <a:xfrm>
            <a:off x="10565306" y="2983255"/>
            <a:ext cx="400110" cy="14215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PE" sz="1400" dirty="0"/>
              <a:t>Se  visualiza en:</a:t>
            </a:r>
          </a:p>
        </p:txBody>
      </p:sp>
      <p:cxnSp>
        <p:nvCxnSpPr>
          <p:cNvPr id="133" name="Conector: angular 132">
            <a:extLst>
              <a:ext uri="{FF2B5EF4-FFF2-40B4-BE49-F238E27FC236}">
                <a16:creationId xmlns:a16="http://schemas.microsoft.com/office/drawing/2014/main" id="{C32BA769-EFF2-6E13-52CC-CA9E75D7CE05}"/>
              </a:ext>
            </a:extLst>
          </p:cNvPr>
          <p:cNvCxnSpPr>
            <a:cxnSpLocks/>
            <a:stCxn id="53" idx="3"/>
            <a:endCxn id="105" idx="3"/>
          </p:cNvCxnSpPr>
          <p:nvPr/>
        </p:nvCxnSpPr>
        <p:spPr>
          <a:xfrm flipV="1">
            <a:off x="9257611" y="1167715"/>
            <a:ext cx="1512413" cy="3913737"/>
          </a:xfrm>
          <a:prstGeom prst="bentConnector3">
            <a:avLst>
              <a:gd name="adj1" fmla="val 115115"/>
            </a:avLst>
          </a:prstGeom>
          <a:ln>
            <a:solidFill>
              <a:srgbClr val="8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Conector: angular 137">
            <a:extLst>
              <a:ext uri="{FF2B5EF4-FFF2-40B4-BE49-F238E27FC236}">
                <a16:creationId xmlns:a16="http://schemas.microsoft.com/office/drawing/2014/main" id="{7DF13472-F1DF-25F8-FF5D-CC75F43BAC6A}"/>
              </a:ext>
            </a:extLst>
          </p:cNvPr>
          <p:cNvCxnSpPr>
            <a:cxnSpLocks/>
            <a:stCxn id="51" idx="3"/>
            <a:endCxn id="105" idx="3"/>
          </p:cNvCxnSpPr>
          <p:nvPr/>
        </p:nvCxnSpPr>
        <p:spPr>
          <a:xfrm flipV="1">
            <a:off x="9257610" y="1167715"/>
            <a:ext cx="1512414" cy="4582837"/>
          </a:xfrm>
          <a:prstGeom prst="bentConnector3">
            <a:avLst>
              <a:gd name="adj1" fmla="val 115115"/>
            </a:avLst>
          </a:prstGeom>
          <a:ln>
            <a:solidFill>
              <a:srgbClr val="8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CuadroTexto 141">
            <a:extLst>
              <a:ext uri="{FF2B5EF4-FFF2-40B4-BE49-F238E27FC236}">
                <a16:creationId xmlns:a16="http://schemas.microsoft.com/office/drawing/2014/main" id="{C04D25A5-0ED7-20FC-03F4-1212A6CEFD40}"/>
              </a:ext>
            </a:extLst>
          </p:cNvPr>
          <p:cNvSpPr txBox="1"/>
          <p:nvPr/>
        </p:nvSpPr>
        <p:spPr>
          <a:xfrm>
            <a:off x="11038121" y="3837096"/>
            <a:ext cx="400110" cy="12291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PE" sz="1400" dirty="0"/>
              <a:t>Se  visualiza en:</a:t>
            </a:r>
          </a:p>
        </p:txBody>
      </p:sp>
      <p:sp>
        <p:nvSpPr>
          <p:cNvPr id="144" name="CuadroTexto 143">
            <a:extLst>
              <a:ext uri="{FF2B5EF4-FFF2-40B4-BE49-F238E27FC236}">
                <a16:creationId xmlns:a16="http://schemas.microsoft.com/office/drawing/2014/main" id="{27999761-C337-1EBB-3D45-1F333480138B}"/>
              </a:ext>
            </a:extLst>
          </p:cNvPr>
          <p:cNvSpPr txBox="1"/>
          <p:nvPr/>
        </p:nvSpPr>
        <p:spPr>
          <a:xfrm>
            <a:off x="157148" y="111983"/>
            <a:ext cx="11305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Cuándo usar: Portafolio Digital &amp; Aplicativo Mobile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EBA72A-A4A6-41B0-4C67-3114353F55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479" t="14962" r="16667" b="11350"/>
          <a:stretch/>
        </p:blipFill>
        <p:spPr>
          <a:xfrm>
            <a:off x="1267506" y="1028700"/>
            <a:ext cx="1923968" cy="202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D45FA9-4369-F88D-4893-F40B5CBC54F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10699"/>
          <a:stretch/>
        </p:blipFill>
        <p:spPr>
          <a:xfrm>
            <a:off x="230235" y="4249110"/>
            <a:ext cx="1865266" cy="130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DEA431-E3A1-03CF-9564-5E99A07737E5}"/>
              </a:ext>
            </a:extLst>
          </p:cNvPr>
          <p:cNvSpPr txBox="1"/>
          <p:nvPr/>
        </p:nvSpPr>
        <p:spPr>
          <a:xfrm>
            <a:off x="370698" y="3162271"/>
            <a:ext cx="367033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Gestionando el portafolio en casa o Universidad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14ACBF1-BD9F-8800-3F81-A0F3337E37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0383" b="13873"/>
          <a:stretch/>
        </p:blipFill>
        <p:spPr>
          <a:xfrm>
            <a:off x="2260448" y="4263240"/>
            <a:ext cx="1484317" cy="132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045CB8F-516F-E1E6-33B2-1DF64051BAAD}"/>
              </a:ext>
            </a:extLst>
          </p:cNvPr>
          <p:cNvSpPr txBox="1"/>
          <p:nvPr/>
        </p:nvSpPr>
        <p:spPr>
          <a:xfrm>
            <a:off x="263294" y="5695291"/>
            <a:ext cx="367033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/>
              <a:t>Enviando documentación en el lugar de aprendizaje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B7BAB075-6DCD-E946-5444-221E93AE1B84}"/>
              </a:ext>
            </a:extLst>
          </p:cNvPr>
          <p:cNvSpPr/>
          <p:nvPr/>
        </p:nvSpPr>
        <p:spPr>
          <a:xfrm>
            <a:off x="3851213" y="1868702"/>
            <a:ext cx="813274" cy="349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5A2FEEB-F446-3F84-97CA-06FB44002C82}"/>
              </a:ext>
            </a:extLst>
          </p:cNvPr>
          <p:cNvSpPr/>
          <p:nvPr/>
        </p:nvSpPr>
        <p:spPr>
          <a:xfrm>
            <a:off x="3979065" y="4671778"/>
            <a:ext cx="813274" cy="394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0186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latin typeface="+mn-lt"/>
              </a:rPr>
              <a:t>TUTORIAL 1: DESCARGAR E INGRESAR AL APLICATIVO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189159" y="2151727"/>
            <a:ext cx="67963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PE" sz="3200" dirty="0"/>
              <a:t>Cómo descargar la aplicación “</a:t>
            </a:r>
            <a:r>
              <a:rPr lang="es-PE" sz="3200" dirty="0" err="1"/>
              <a:t>Mahara</a:t>
            </a:r>
            <a:r>
              <a:rPr lang="es-PE" sz="3200" dirty="0"/>
              <a:t> Mobile”.</a:t>
            </a:r>
          </a:p>
          <a:p>
            <a:pPr marL="342900" indent="-342900">
              <a:buFontTx/>
              <a:buAutoNum type="arabicPeriod"/>
            </a:pPr>
            <a:endParaRPr lang="es-PE" sz="3200" dirty="0"/>
          </a:p>
          <a:p>
            <a:pPr marL="342900" indent="-342900">
              <a:buFontTx/>
              <a:buAutoNum type="arabicPeriod"/>
            </a:pPr>
            <a:r>
              <a:rPr lang="es-PE" sz="3200" dirty="0"/>
              <a:t>Cómo ingresar a tu portafolio con su usuario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E4283F-03DD-E1E2-9666-BC3BDF040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86594"/>
            <a:ext cx="276172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>
            <a:extLst>
              <a:ext uri="{FF2B5EF4-FFF2-40B4-BE49-F238E27FC236}">
                <a16:creationId xmlns:a16="http://schemas.microsoft.com/office/drawing/2014/main" id="{CC49450C-0438-5EB7-B5E2-FD5F23347695}"/>
              </a:ext>
            </a:extLst>
          </p:cNvPr>
          <p:cNvSpPr txBox="1"/>
          <p:nvPr/>
        </p:nvSpPr>
        <p:spPr>
          <a:xfrm>
            <a:off x="1079500" y="1506674"/>
            <a:ext cx="283032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400" dirty="0"/>
              <a:t>Agregar contenido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E" sz="2400" dirty="0"/>
              <a:t>Diario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E" sz="2400" dirty="0"/>
              <a:t>Archivo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E" sz="2400" dirty="0"/>
              <a:t>Foto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400" dirty="0"/>
              <a:t>Cargar cola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PE" sz="2400" dirty="0"/>
              <a:t>Menú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/>
              <a:t>Preferencias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PE" sz="2400" dirty="0"/>
              <a:t>Cerrar sesión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C36562-FC44-ECB6-C506-B655098E32B7}"/>
              </a:ext>
            </a:extLst>
          </p:cNvPr>
          <p:cNvSpPr txBox="1"/>
          <p:nvPr/>
        </p:nvSpPr>
        <p:spPr>
          <a:xfrm>
            <a:off x="71666" y="6423395"/>
            <a:ext cx="6108700" cy="38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PE" sz="1400" i="1" dirty="0"/>
              <a:t>Se presentan los títulos y una idea general sin desglosar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93" y="1321511"/>
            <a:ext cx="2554928" cy="510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2"/>
          <p:cNvSpPr>
            <a:spLocks noGrp="1"/>
          </p:cNvSpPr>
          <p:nvPr>
            <p:ph type="title"/>
          </p:nvPr>
        </p:nvSpPr>
        <p:spPr>
          <a:xfrm>
            <a:off x="838200" y="414183"/>
            <a:ext cx="10515600" cy="643543"/>
          </a:xfrm>
        </p:spPr>
        <p:txBody>
          <a:bodyPr/>
          <a:lstStyle/>
          <a:p>
            <a:r>
              <a:rPr lang="es-PE" b="1" dirty="0">
                <a:latin typeface="+mn-lt"/>
              </a:rPr>
              <a:t>TUTORIAL 2: COMPRENDER LA PÁGINA PRINCIPAL</a:t>
            </a:r>
          </a:p>
        </p:txBody>
      </p:sp>
      <p:sp>
        <p:nvSpPr>
          <p:cNvPr id="8" name="Elipse 7"/>
          <p:cNvSpPr/>
          <p:nvPr/>
        </p:nvSpPr>
        <p:spPr>
          <a:xfrm>
            <a:off x="6287501" y="6048103"/>
            <a:ext cx="404949" cy="375292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/>
          <p:cNvSpPr/>
          <p:nvPr/>
        </p:nvSpPr>
        <p:spPr>
          <a:xfrm>
            <a:off x="5460187" y="6056810"/>
            <a:ext cx="404949" cy="375292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Elipse 11"/>
          <p:cNvSpPr/>
          <p:nvPr/>
        </p:nvSpPr>
        <p:spPr>
          <a:xfrm>
            <a:off x="7101755" y="6052454"/>
            <a:ext cx="404949" cy="375292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Elipse 9"/>
          <p:cNvSpPr/>
          <p:nvPr/>
        </p:nvSpPr>
        <p:spPr>
          <a:xfrm>
            <a:off x="6833603" y="5888965"/>
            <a:ext cx="309157" cy="318275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3</a:t>
            </a:r>
          </a:p>
        </p:txBody>
      </p:sp>
      <p:sp>
        <p:nvSpPr>
          <p:cNvPr id="14" name="Elipse 13"/>
          <p:cNvSpPr/>
          <p:nvPr/>
        </p:nvSpPr>
        <p:spPr>
          <a:xfrm>
            <a:off x="5952546" y="5917473"/>
            <a:ext cx="309157" cy="318275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1</a:t>
            </a:r>
          </a:p>
        </p:txBody>
      </p:sp>
      <p:sp>
        <p:nvSpPr>
          <p:cNvPr id="15" name="Elipse 14"/>
          <p:cNvSpPr/>
          <p:nvPr/>
        </p:nvSpPr>
        <p:spPr>
          <a:xfrm>
            <a:off x="5100956" y="5888965"/>
            <a:ext cx="309157" cy="318275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/>
              <a:t>2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FCF4786-4C16-4CA5-04BE-D5FD5EDFBE6E}"/>
              </a:ext>
            </a:extLst>
          </p:cNvPr>
          <p:cNvSpPr/>
          <p:nvPr/>
        </p:nvSpPr>
        <p:spPr>
          <a:xfrm>
            <a:off x="10483850" y="1777506"/>
            <a:ext cx="1257300" cy="643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Carpeta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222AC09E-0B68-62C4-71C6-F08F6101DCED}"/>
              </a:ext>
            </a:extLst>
          </p:cNvPr>
          <p:cNvSpPr/>
          <p:nvPr/>
        </p:nvSpPr>
        <p:spPr>
          <a:xfrm>
            <a:off x="10483850" y="4115180"/>
            <a:ext cx="1257300" cy="643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Diario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636F3AFC-9AEF-12DE-849B-5D643E7AA6AC}"/>
              </a:ext>
            </a:extLst>
          </p:cNvPr>
          <p:cNvSpPr/>
          <p:nvPr/>
        </p:nvSpPr>
        <p:spPr>
          <a:xfrm>
            <a:off x="8572500" y="2823557"/>
            <a:ext cx="1409700" cy="872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/>
              <a:t>Sincronizar</a:t>
            </a: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E6C69E2E-F992-7EFA-8E04-EFF0D2229A98}"/>
              </a:ext>
            </a:extLst>
          </p:cNvPr>
          <p:cNvCxnSpPr>
            <a:stCxn id="6" idx="6"/>
            <a:endCxn id="2" idx="1"/>
          </p:cNvCxnSpPr>
          <p:nvPr/>
        </p:nvCxnSpPr>
        <p:spPr>
          <a:xfrm flipV="1">
            <a:off x="9982200" y="2099278"/>
            <a:ext cx="501650" cy="11603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188164A6-95A8-FD37-000C-60718D80C0EC}"/>
              </a:ext>
            </a:extLst>
          </p:cNvPr>
          <p:cNvCxnSpPr>
            <a:stCxn id="6" idx="6"/>
            <a:endCxn id="5" idx="1"/>
          </p:cNvCxnSpPr>
          <p:nvPr/>
        </p:nvCxnSpPr>
        <p:spPr>
          <a:xfrm>
            <a:off x="9982200" y="3259629"/>
            <a:ext cx="501650" cy="117732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7F3EB5-58F5-99B2-4B89-7E7C8D45F8DF}"/>
              </a:ext>
            </a:extLst>
          </p:cNvPr>
          <p:cNvSpPr txBox="1"/>
          <p:nvPr/>
        </p:nvSpPr>
        <p:spPr>
          <a:xfrm>
            <a:off x="9831987" y="2406350"/>
            <a:ext cx="114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Artefactos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4B86D6-D536-96D3-00B0-19C03B937471}"/>
              </a:ext>
            </a:extLst>
          </p:cNvPr>
          <p:cNvSpPr txBox="1"/>
          <p:nvPr/>
        </p:nvSpPr>
        <p:spPr>
          <a:xfrm>
            <a:off x="9831987" y="3688541"/>
            <a:ext cx="730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Notas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6BE5AEF-F897-AC3F-35FD-50DD3F1DF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10" y="2321907"/>
            <a:ext cx="501650" cy="501650"/>
          </a:xfrm>
          <a:prstGeom prst="rect">
            <a:avLst/>
          </a:prstGeom>
        </p:spPr>
      </p:pic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81A61E32-A30A-EC6D-64E1-2C52F36BAF90}"/>
              </a:ext>
            </a:extLst>
          </p:cNvPr>
          <p:cNvSpPr/>
          <p:nvPr/>
        </p:nvSpPr>
        <p:spPr>
          <a:xfrm>
            <a:off x="7766921" y="3031028"/>
            <a:ext cx="80557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COLA</a:t>
            </a:r>
          </a:p>
        </p:txBody>
      </p:sp>
    </p:spTree>
    <p:extLst>
      <p:ext uri="{BB962C8B-B14F-4D97-AF65-F5344CB8AC3E}">
        <p14:creationId xmlns:p14="http://schemas.microsoft.com/office/powerpoint/2010/main" val="238853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>
                <a:latin typeface="+mn-lt"/>
              </a:rPr>
              <a:t>TUTORIAL 3: CONFIGURAR MI MENÚ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310688" y="1615747"/>
            <a:ext cx="8722894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sz="2800" dirty="0"/>
              <a:t>Preferencias </a:t>
            </a:r>
            <a:r>
              <a:rPr lang="es-MX" sz="2000" dirty="0"/>
              <a:t>(Para enviar artefactos al portafolio digital)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 err="1"/>
              <a:t>Destination</a:t>
            </a:r>
            <a:r>
              <a:rPr lang="es-MX" sz="2800" dirty="0"/>
              <a:t> Folder </a:t>
            </a:r>
            <a:r>
              <a:rPr lang="es-MX" sz="2000" dirty="0"/>
              <a:t>(En qué carpeta se archivarán los artefactos)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 err="1"/>
              <a:t>Destination</a:t>
            </a:r>
            <a:r>
              <a:rPr lang="es-MX" sz="2800" dirty="0"/>
              <a:t> Journal </a:t>
            </a:r>
            <a:r>
              <a:rPr lang="es-PE" sz="2000" dirty="0"/>
              <a:t>(En qué diario se archivarán las notas)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800" dirty="0"/>
              <a:t>Sincronizar </a:t>
            </a:r>
            <a:r>
              <a:rPr lang="es-MX" sz="2000" dirty="0"/>
              <a:t>(Subir artefactos cuando tiene internet - Wifi)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sz="2800" dirty="0"/>
              <a:t>Cerrar sesión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93B0068-BA43-1F20-9915-89D98AE5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9" y="1799457"/>
            <a:ext cx="2761727" cy="28897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0B75A03-3B66-9DE9-F4C8-DFB3F8540308}"/>
              </a:ext>
            </a:extLst>
          </p:cNvPr>
          <p:cNvSpPr txBox="1"/>
          <p:nvPr/>
        </p:nvSpPr>
        <p:spPr>
          <a:xfrm>
            <a:off x="1955800" y="5261253"/>
            <a:ext cx="76093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Nota: Este tutorial también explica en el </a:t>
            </a:r>
            <a:r>
              <a:rPr lang="es-MX" sz="1800" u="sng" dirty="0"/>
              <a:t>Portafolio Digital, l</a:t>
            </a:r>
            <a:r>
              <a:rPr lang="es-MX" sz="1800" dirty="0"/>
              <a:t>a Función </a:t>
            </a:r>
            <a:r>
              <a:rPr lang="es-MX" sz="1800" b="1" dirty="0"/>
              <a:t>Crear Ficheros, </a:t>
            </a:r>
            <a:r>
              <a:rPr lang="es-MX" sz="1800" dirty="0"/>
              <a:t>donde se observan las carpetas qu</a:t>
            </a:r>
            <a:r>
              <a:rPr lang="es-MX" dirty="0"/>
              <a:t>e pueden ser configuradas como destino del </a:t>
            </a:r>
            <a:r>
              <a:rPr lang="es-MX" u="sng" dirty="0"/>
              <a:t>Portafolio Digital Mobile</a:t>
            </a:r>
            <a:endParaRPr lang="es-PE" u="sng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6C45EEB-8839-6087-F4E9-1A8C4D5CE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145" y="5387789"/>
            <a:ext cx="683794" cy="7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0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b="1" dirty="0">
                <a:latin typeface="+mn-lt"/>
              </a:rPr>
              <a:t>TUTORIAL 4: AGREGAR INFORMACIÓN Y CONFIRMAR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356333" y="1462694"/>
            <a:ext cx="6997467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sz="2800" dirty="0"/>
              <a:t>Registrar notas en un diario.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endParaRPr lang="es-MX" sz="2800" dirty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sz="2800" dirty="0"/>
              <a:t>Subir artefactos a una carpeta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endParaRPr lang="es-MX" sz="2800" dirty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sz="2800" dirty="0"/>
              <a:t>Subir una foto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endParaRPr lang="es-MX" sz="2800" dirty="0"/>
          </a:p>
          <a:p>
            <a:pPr marL="342900" indent="-342900" algn="just">
              <a:lnSpc>
                <a:spcPct val="150000"/>
              </a:lnSpc>
              <a:buFontTx/>
              <a:buAutoNum type="arabicPeriod"/>
            </a:pPr>
            <a:r>
              <a:rPr lang="es-MX" sz="2800" dirty="0"/>
              <a:t>Confirmar lo que se subirá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EDF981-0004-1B45-7C3F-BCBC8D05B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79" y="1754794"/>
            <a:ext cx="276172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3700" y="289754"/>
            <a:ext cx="11607800" cy="643543"/>
          </a:xfrm>
        </p:spPr>
        <p:txBody>
          <a:bodyPr>
            <a:normAutofit fontScale="90000"/>
          </a:bodyPr>
          <a:lstStyle/>
          <a:p>
            <a:r>
              <a:rPr lang="es-PE" b="1" dirty="0">
                <a:latin typeface="+mn-lt"/>
              </a:rPr>
              <a:t>TUTORIAL 5: </a:t>
            </a:r>
            <a:r>
              <a:rPr lang="es-MX" b="1" dirty="0">
                <a:latin typeface="+mn-lt"/>
              </a:rPr>
              <a:t>REVISAR DOCUMENTACIÓN EN PORTAFOLIO DIGITAL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01899" y="4296710"/>
            <a:ext cx="922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PE" sz="3200" dirty="0"/>
              <a:t>Dónde encontrar los contenidos subidos.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8700D3-98BE-CFC3-ACC3-0D0E4ED4F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99" y="1450287"/>
            <a:ext cx="2017833" cy="2111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CD06C4-46C8-F866-E686-4570AAA39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141" y="1380359"/>
            <a:ext cx="2004759" cy="2336055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B652E7C-1278-DDF8-0618-4489CD66CDEF}"/>
              </a:ext>
            </a:extLst>
          </p:cNvPr>
          <p:cNvCxnSpPr/>
          <p:nvPr/>
        </p:nvCxnSpPr>
        <p:spPr>
          <a:xfrm>
            <a:off x="4724400" y="2548386"/>
            <a:ext cx="3263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20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0318" y="405010"/>
            <a:ext cx="13160081" cy="643543"/>
          </a:xfrm>
        </p:spPr>
        <p:txBody>
          <a:bodyPr>
            <a:normAutofit/>
          </a:bodyPr>
          <a:lstStyle/>
          <a:p>
            <a:r>
              <a:rPr lang="es-PE" sz="2800" b="1" dirty="0">
                <a:latin typeface="+mn-lt"/>
              </a:rPr>
              <a:t>TUTORIAL 6: TRANSFERIR INFORMACIÓN  HACIA </a:t>
            </a:r>
            <a:r>
              <a:rPr lang="es-MX" sz="2800" b="1" dirty="0">
                <a:latin typeface="+mn-lt"/>
              </a:rPr>
              <a:t>UNA PÁGINA / COLECCIÓN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5439" y="4793982"/>
            <a:ext cx="11486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s-PE" sz="2400" dirty="0"/>
              <a:t>Los artefactos y notas enviadas desde el celular hacia una carpeta predeterminada, pueden ser después enviados a una página o colección de mi portafolio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36C8B7-2775-0C36-01A8-04011F7B9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141" y="1380359"/>
            <a:ext cx="2004759" cy="23360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747E0A-2091-5ECD-D04D-243AFDDE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541" y="1380358"/>
            <a:ext cx="2004759" cy="2336055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C31EFF8-0BB5-2EFB-435E-B88D0619A64A}"/>
              </a:ext>
            </a:extLst>
          </p:cNvPr>
          <p:cNvSpPr/>
          <p:nvPr/>
        </p:nvSpPr>
        <p:spPr>
          <a:xfrm>
            <a:off x="5086349" y="3758518"/>
            <a:ext cx="1513141" cy="51268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CARPETA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EB06D50-5135-B6E5-15A2-E0A2194342C3}"/>
              </a:ext>
            </a:extLst>
          </p:cNvPr>
          <p:cNvSpPr/>
          <p:nvPr/>
        </p:nvSpPr>
        <p:spPr>
          <a:xfrm>
            <a:off x="8367044" y="3785090"/>
            <a:ext cx="1758951" cy="51268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PÁGINA / COLECCIÓN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516E446-BE3A-30A2-8F5C-FBB75E844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49" y="1381851"/>
            <a:ext cx="2017951" cy="2109399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B73F752-F890-5E21-E7D0-2B421FBE5E91}"/>
              </a:ext>
            </a:extLst>
          </p:cNvPr>
          <p:cNvSpPr/>
          <p:nvPr/>
        </p:nvSpPr>
        <p:spPr>
          <a:xfrm>
            <a:off x="1292896" y="3748285"/>
            <a:ext cx="2148804" cy="51268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SUBIR </a:t>
            </a:r>
          </a:p>
          <a:p>
            <a:pPr algn="ctr"/>
            <a:r>
              <a:rPr lang="es-PE" dirty="0"/>
              <a:t>ARTEFACTOS, NOTAS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128A3088-888B-B896-BD45-8D9C7B334AB2}"/>
              </a:ext>
            </a:extLst>
          </p:cNvPr>
          <p:cNvCxnSpPr>
            <a:stCxn id="10" idx="3"/>
          </p:cNvCxnSpPr>
          <p:nvPr/>
        </p:nvCxnSpPr>
        <p:spPr>
          <a:xfrm flipV="1">
            <a:off x="3441700" y="2436550"/>
            <a:ext cx="13988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0B858D6E-82F2-DD87-8A44-4FC71C41FEDF}"/>
              </a:ext>
            </a:extLst>
          </p:cNvPr>
          <p:cNvCxnSpPr/>
          <p:nvPr/>
        </p:nvCxnSpPr>
        <p:spPr>
          <a:xfrm>
            <a:off x="6845300" y="2311400"/>
            <a:ext cx="13988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91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341</Words>
  <Application>Microsoft Office PowerPoint</Application>
  <PresentationFormat>Panorámica</PresentationFormat>
  <Paragraphs>90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1_Office Theme</vt:lpstr>
      <vt:lpstr>Presentación de PowerPoint</vt:lpstr>
      <vt:lpstr>Presentación de PowerPoint</vt:lpstr>
      <vt:lpstr>Presentación de PowerPoint</vt:lpstr>
      <vt:lpstr>TUTORIAL 1: DESCARGAR E INGRESAR AL APLICATIVO</vt:lpstr>
      <vt:lpstr>TUTORIAL 2: COMPRENDER LA PÁGINA PRINCIPAL</vt:lpstr>
      <vt:lpstr>TUTORIAL 3: CONFIGURAR MI MENÚ</vt:lpstr>
      <vt:lpstr>TUTORIAL 4: AGREGAR INFORMACIÓN Y CONFIRMAR</vt:lpstr>
      <vt:lpstr>TUTORIAL 5: REVISAR DOCUMENTACIÓN EN PORTAFOLIO DIGITAL</vt:lpstr>
      <vt:lpstr>TUTORIAL 6: TRANSFERIR INFORMACIÓN  HACIA UNA PÁGINA / COLECCIÓN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Cuadros Blas</dc:creator>
  <cp:lastModifiedBy>Usuario de Windows</cp:lastModifiedBy>
  <cp:revision>49</cp:revision>
  <dcterms:created xsi:type="dcterms:W3CDTF">2023-04-18T15:50:45Z</dcterms:created>
  <dcterms:modified xsi:type="dcterms:W3CDTF">2023-10-03T21:31:20Z</dcterms:modified>
</cp:coreProperties>
</file>