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26" r:id="rId2"/>
    <p:sldId id="1680" r:id="rId3"/>
    <p:sldId id="1681" r:id="rId4"/>
    <p:sldId id="1674" r:id="rId5"/>
    <p:sldId id="1722" r:id="rId6"/>
    <p:sldId id="1678" r:id="rId7"/>
    <p:sldId id="1498" r:id="rId8"/>
    <p:sldId id="1705" r:id="rId9"/>
    <p:sldId id="1533" r:id="rId10"/>
    <p:sldId id="1696" r:id="rId11"/>
    <p:sldId id="1694" r:id="rId12"/>
    <p:sldId id="1703" r:id="rId13"/>
    <p:sldId id="1682" r:id="rId14"/>
    <p:sldId id="1706" r:id="rId15"/>
    <p:sldId id="1518" r:id="rId16"/>
    <p:sldId id="1702" r:id="rId17"/>
    <p:sldId id="1707" r:id="rId18"/>
    <p:sldId id="1708" r:id="rId19"/>
    <p:sldId id="1524" r:id="rId20"/>
    <p:sldId id="1534" r:id="rId21"/>
    <p:sldId id="1683" r:id="rId22"/>
    <p:sldId id="1503" r:id="rId23"/>
    <p:sldId id="1709" r:id="rId24"/>
    <p:sldId id="1512" r:id="rId25"/>
    <p:sldId id="1538" r:id="rId26"/>
    <p:sldId id="1684" r:id="rId27"/>
    <p:sldId id="1714" r:id="rId28"/>
    <p:sldId id="1539" r:id="rId29"/>
    <p:sldId id="1528" r:id="rId30"/>
    <p:sldId id="1540" r:id="rId31"/>
    <p:sldId id="1685" r:id="rId32"/>
    <p:sldId id="1692" r:id="rId33"/>
    <p:sldId id="1712" r:id="rId34"/>
    <p:sldId id="1693" r:id="rId35"/>
    <p:sldId id="1713" r:id="rId36"/>
    <p:sldId id="1686" r:id="rId37"/>
    <p:sldId id="1697" r:id="rId38"/>
    <p:sldId id="1710" r:id="rId39"/>
    <p:sldId id="1698" r:id="rId40"/>
    <p:sldId id="1716" r:id="rId41"/>
    <p:sldId id="1715" r:id="rId42"/>
    <p:sldId id="1700" r:id="rId43"/>
    <p:sldId id="1711" r:id="rId44"/>
    <p:sldId id="1520" r:id="rId45"/>
    <p:sldId id="1532" r:id="rId46"/>
    <p:sldId id="1687" r:id="rId47"/>
    <p:sldId id="1688" r:id="rId48"/>
    <p:sldId id="1717" r:id="rId49"/>
    <p:sldId id="1720" r:id="rId50"/>
    <p:sldId id="1721" r:id="rId51"/>
    <p:sldId id="1689" r:id="rId52"/>
    <p:sldId id="1718" r:id="rId53"/>
    <p:sldId id="1690" r:id="rId54"/>
    <p:sldId id="1719" r:id="rId5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8699535-3208-4582-A7CE-1D30ABD37695}">
          <p14:sldIdLst>
            <p14:sldId id="1526"/>
            <p14:sldId id="1680"/>
            <p14:sldId id="1681"/>
            <p14:sldId id="1674"/>
            <p14:sldId id="1722"/>
          </p14:sldIdLst>
        </p14:section>
        <p14:section name="3.1 INGRESO" id="{88CB2ABE-CB9A-4A9D-93F9-82064B2C4E8A}">
          <p14:sldIdLst>
            <p14:sldId id="1678"/>
            <p14:sldId id="1498"/>
            <p14:sldId id="1705"/>
            <p14:sldId id="1533"/>
          </p14:sldIdLst>
        </p14:section>
        <p14:section name="3.2 PARTES DE LA PÁGINA PRINCIPAL" id="{0A80CA92-D13B-4D4E-A91B-6BCD7AEABAAA}">
          <p14:sldIdLst>
            <p14:sldId id="1696"/>
            <p14:sldId id="1694"/>
            <p14:sldId id="1703"/>
          </p14:sldIdLst>
        </p14:section>
        <p14:section name="3.3 TABLERO" id="{DABE0209-568D-454F-A015-720EFFBC0015}">
          <p14:sldIdLst>
            <p14:sldId id="1682"/>
            <p14:sldId id="1706"/>
            <p14:sldId id="1518"/>
            <p14:sldId id="1702"/>
            <p14:sldId id="1707"/>
            <p14:sldId id="1708"/>
            <p14:sldId id="1524"/>
            <p14:sldId id="1534"/>
          </p14:sldIdLst>
        </p14:section>
        <p14:section name="3.4 SUBIR EVIDENCIAS" id="{EA113AC0-FB23-47F8-9D59-0EDEB7797463}">
          <p14:sldIdLst>
            <p14:sldId id="1683"/>
            <p14:sldId id="1503"/>
            <p14:sldId id="1709"/>
            <p14:sldId id="1512"/>
            <p14:sldId id="1538"/>
          </p14:sldIdLst>
        </p14:section>
        <p14:section name="3.5 COMPARTIR EVIDENCIAS" id="{CFD6EE0E-A054-48F0-85F7-1C1420A58B2F}">
          <p14:sldIdLst>
            <p14:sldId id="1684"/>
            <p14:sldId id="1714"/>
            <p14:sldId id="1539"/>
            <p14:sldId id="1528"/>
            <p14:sldId id="1540"/>
          </p14:sldIdLst>
        </p14:section>
        <p14:section name="3.6 TRABAJO EN EQUIPO" id="{6FE5AD54-5FFB-4106-901F-2D33140D3FDA}">
          <p14:sldIdLst>
            <p14:sldId id="1685"/>
            <p14:sldId id="1692"/>
            <p14:sldId id="1712"/>
            <p14:sldId id="1693"/>
            <p14:sldId id="1713"/>
          </p14:sldIdLst>
        </p14:section>
        <p14:section name="3.7 COMPLEMENTARIOS" id="{F92434F1-7F12-43EF-B582-6BB532B68AB8}">
          <p14:sldIdLst>
            <p14:sldId id="1686"/>
            <p14:sldId id="1697"/>
            <p14:sldId id="1710"/>
            <p14:sldId id="1698"/>
            <p14:sldId id="1716"/>
            <p14:sldId id="1715"/>
            <p14:sldId id="1700"/>
            <p14:sldId id="1711"/>
            <p14:sldId id="1520"/>
            <p14:sldId id="1532"/>
          </p14:sldIdLst>
        </p14:section>
        <p14:section name="3.8 MAHARA MOBILE" id="{97058310-A5E7-4E84-A03B-1D316CC287F7}">
          <p14:sldIdLst>
            <p14:sldId id="1687"/>
            <p14:sldId id="1688"/>
            <p14:sldId id="1717"/>
            <p14:sldId id="1720"/>
            <p14:sldId id="1721"/>
            <p14:sldId id="1689"/>
            <p14:sldId id="1718"/>
            <p14:sldId id="1690"/>
            <p14:sldId id="17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993F481-554C-583C-BDE3-019E749638F1}"/>
              </a:ext>
            </a:extLst>
          </p:cNvPr>
          <p:cNvSpPr txBox="1">
            <a:spLocks/>
          </p:cNvSpPr>
          <p:nvPr userDrawn="1"/>
        </p:nvSpPr>
        <p:spPr>
          <a:xfrm>
            <a:off x="983673" y="365125"/>
            <a:ext cx="10370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5F1113E-D100-2073-2CF9-A9FBC1C8D6AB}"/>
              </a:ext>
            </a:extLst>
          </p:cNvPr>
          <p:cNvSpPr/>
          <p:nvPr userDrawn="1"/>
        </p:nvSpPr>
        <p:spPr>
          <a:xfrm rot="16200000">
            <a:off x="-2585132" y="3874414"/>
            <a:ext cx="5286378" cy="116114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3B62F5-9F1F-B564-5C56-A27C8AE0F59F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B01643-9BA7-1DFD-1CBE-2A1D8663CC46}"/>
              </a:ext>
            </a:extLst>
          </p:cNvPr>
          <p:cNvSpPr/>
          <p:nvPr userDrawn="1"/>
        </p:nvSpPr>
        <p:spPr>
          <a:xfrm>
            <a:off x="-1" y="-1"/>
            <a:ext cx="12192001" cy="2147455"/>
          </a:xfrm>
          <a:prstGeom prst="rect">
            <a:avLst/>
          </a:prstGeom>
          <a:solidFill>
            <a:srgbClr val="0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8421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54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E386D-D596-43F8-8F7F-EC29E2E0A8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EDE4D-DC37-4180-B29E-77B367E2BC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21E018-BD05-E343-36FB-918070FF7855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6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D163E0C7-B91C-46E2-B586-0E5A7C22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4905" b="84145"/>
          <a:stretch/>
        </p:blipFill>
        <p:spPr>
          <a:xfrm>
            <a:off x="0" y="0"/>
            <a:ext cx="12192000" cy="78970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AE3405E-D280-E9AD-A40B-CC0A10FE02DF}"/>
              </a:ext>
            </a:extLst>
          </p:cNvPr>
          <p:cNvSpPr/>
          <p:nvPr userDrawn="1"/>
        </p:nvSpPr>
        <p:spPr>
          <a:xfrm>
            <a:off x="0" y="6499860"/>
            <a:ext cx="12192000" cy="358139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6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E386D-D596-43F8-8F7F-EC29E2E0A8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EDE4D-DC37-4180-B29E-77B367E2BC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1171D7FC-8F0B-1C49-A79D-9ACE11AF7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" t="1437" r="658" b="1726"/>
          <a:stretch/>
        </p:blipFill>
        <p:spPr>
          <a:xfrm>
            <a:off x="-20782" y="0"/>
            <a:ext cx="12212782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CCB343D-A0D1-6A2F-BB56-6E54BCB29351}"/>
              </a:ext>
            </a:extLst>
          </p:cNvPr>
          <p:cNvSpPr/>
          <p:nvPr userDrawn="1"/>
        </p:nvSpPr>
        <p:spPr>
          <a:xfrm>
            <a:off x="-20782" y="6356350"/>
            <a:ext cx="12212782" cy="501651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85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267A38-EE22-425B-9B88-B59926C4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A804A-8422-4AD8-8A10-E050D425B3CC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15/05/2024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DC5BDD-756A-4ACA-B57E-4E166FCD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20A000-77AB-4BC2-A6E6-EE7B522A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361B1-157A-45E8-905F-6F7E70D18C1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64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200"/>
          <a:stretch/>
        </p:blipFill>
        <p:spPr>
          <a:xfrm>
            <a:off x="5413" y="0"/>
            <a:ext cx="12181173" cy="12892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3673" y="365125"/>
            <a:ext cx="10370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672" y="1825625"/>
            <a:ext cx="10370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E386D-D596-43F8-8F7F-EC29E2E0A8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EDE4D-DC37-4180-B29E-77B367E2BC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ED08FBB-0D26-660C-8D56-B5C5A8FC9320}"/>
              </a:ext>
            </a:extLst>
          </p:cNvPr>
          <p:cNvSpPr/>
          <p:nvPr userDrawn="1"/>
        </p:nvSpPr>
        <p:spPr>
          <a:xfrm rot="16200000">
            <a:off x="-2585132" y="3874414"/>
            <a:ext cx="5286378" cy="116114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0E4416-D348-68B9-DF36-9929926A1482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A8CA5FE-58D6-4E07-9826-41596A5F9A7A}"/>
              </a:ext>
            </a:extLst>
          </p:cNvPr>
          <p:cNvGrpSpPr/>
          <p:nvPr userDrawn="1"/>
        </p:nvGrpSpPr>
        <p:grpSpPr>
          <a:xfrm>
            <a:off x="9117496" y="5897216"/>
            <a:ext cx="2478156" cy="556051"/>
            <a:chOff x="551329" y="443753"/>
            <a:chExt cx="5768789" cy="128381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D67FEE7-E736-4046-B75E-BAF52F319D2F}"/>
                </a:ext>
              </a:extLst>
            </p:cNvPr>
            <p:cNvSpPr/>
            <p:nvPr/>
          </p:nvSpPr>
          <p:spPr>
            <a:xfrm>
              <a:off x="551329" y="443753"/>
              <a:ext cx="5768789" cy="1283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9" name="Picture 8" descr="I Congreso Internacional de Matemática y Estadística Aplicada a la  Ingeniería y Gestión">
              <a:extLst>
                <a:ext uri="{FF2B5EF4-FFF2-40B4-BE49-F238E27FC236}">
                  <a16:creationId xmlns:a16="http://schemas.microsoft.com/office/drawing/2014/main" id="{0FFD5A39-B5F6-4889-BBEE-753FAEE11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64" y="473280"/>
              <a:ext cx="5745354" cy="117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191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6zpBs7QE7ic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eFPoucuZrM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plj0bonJ3A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4Sq365Q0qx0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L50S_10Wsok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FW1LSVLI8Q?feature=oembe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DWCnDc0A50?feature=oembe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CtEScEQMzI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yzlkI9_krU?feature=oembed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6n9stDoDc4?feature=oembed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Zr5MgBlsbiw?feature=oembe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-2UNb5fLZac?feature=oembed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pp9UoULbYs?feature=oembed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D3o9WzeHPdw?feature=oembed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u6rRTTzXjw?feature=oembed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_KrksOSGB5I?feature=oembed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0O82tidp9Q?feature=oembed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wq-J-dzik0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7Dc2Kav-k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8A14BD7-2BA2-4731-9996-9EC38805C813}"/>
              </a:ext>
            </a:extLst>
          </p:cNvPr>
          <p:cNvSpPr/>
          <p:nvPr/>
        </p:nvSpPr>
        <p:spPr>
          <a:xfrm>
            <a:off x="9218040" y="614471"/>
            <a:ext cx="2470111" cy="107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D51D70-3386-8EB5-AC14-4CB2720134B0}"/>
              </a:ext>
            </a:extLst>
          </p:cNvPr>
          <p:cNvSpPr txBox="1"/>
          <p:nvPr/>
        </p:nvSpPr>
        <p:spPr>
          <a:xfrm>
            <a:off x="4948518" y="3038129"/>
            <a:ext cx="6743699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PE" sz="4400" b="1" dirty="0">
                <a:solidFill>
                  <a:schemeClr val="bg1"/>
                </a:solidFill>
              </a:rPr>
              <a:t>TUTORIALES PARA USO DE LOS ESTUDIANTES UNTELS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8567CF-9762-453B-94B2-7E849A6482FE}"/>
              </a:ext>
            </a:extLst>
          </p:cNvPr>
          <p:cNvSpPr txBox="1"/>
          <p:nvPr/>
        </p:nvSpPr>
        <p:spPr>
          <a:xfrm>
            <a:off x="0" y="6336671"/>
            <a:ext cx="60960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PE" sz="1800" b="1" dirty="0"/>
              <a:t>Mayo 2024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AAC7727-E39E-4D49-B1CE-BB34276E5E18}"/>
              </a:ext>
            </a:extLst>
          </p:cNvPr>
          <p:cNvGrpSpPr/>
          <p:nvPr/>
        </p:nvGrpSpPr>
        <p:grpSpPr>
          <a:xfrm>
            <a:off x="600635" y="530019"/>
            <a:ext cx="4894730" cy="1075765"/>
            <a:chOff x="551329" y="443753"/>
            <a:chExt cx="5768789" cy="1283818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D265D4D9-B27B-4689-946D-A519BDE2EBD1}"/>
                </a:ext>
              </a:extLst>
            </p:cNvPr>
            <p:cNvSpPr/>
            <p:nvPr/>
          </p:nvSpPr>
          <p:spPr>
            <a:xfrm>
              <a:off x="551329" y="443753"/>
              <a:ext cx="5768789" cy="1283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032" name="Picture 8" descr="I Congreso Internacional de Matemática y Estadística Aplicada a la  Ingeniería y Gestión">
              <a:extLst>
                <a:ext uri="{FF2B5EF4-FFF2-40B4-BE49-F238E27FC236}">
                  <a16:creationId xmlns:a16="http://schemas.microsoft.com/office/drawing/2014/main" id="{7E93A7DD-0D46-4BD9-AB0D-484F5FD73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64" y="473280"/>
              <a:ext cx="5745354" cy="117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Acerca de - Mahara">
            <a:extLst>
              <a:ext uri="{FF2B5EF4-FFF2-40B4-BE49-F238E27FC236}">
                <a16:creationId xmlns:a16="http://schemas.microsoft.com/office/drawing/2014/main" id="{66B65A71-CC9E-459B-9CE5-DACDD4F33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824" y="554761"/>
            <a:ext cx="2276541" cy="11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4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672215" y="3429000"/>
            <a:ext cx="10847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3.2 RECONOCER PARTES PRINCIPALES DE LA PÁGINA PRINCIPAL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90194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>
            <a:extLst>
              <a:ext uri="{FF2B5EF4-FFF2-40B4-BE49-F238E27FC236}">
                <a16:creationId xmlns:a16="http://schemas.microsoft.com/office/drawing/2014/main" id="{CC49450C-0438-5EB7-B5E2-FD5F23347695}"/>
              </a:ext>
            </a:extLst>
          </p:cNvPr>
          <p:cNvSpPr txBox="1"/>
          <p:nvPr/>
        </p:nvSpPr>
        <p:spPr>
          <a:xfrm>
            <a:off x="535450" y="1472812"/>
            <a:ext cx="4159537" cy="4312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PE" sz="2000" dirty="0"/>
              <a:t>Presentación de la Universidad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PE" sz="2000" dirty="0"/>
              <a:t>Atajo: Crear, Compartir y Participar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PE" sz="2000" dirty="0"/>
              <a:t>Mi Tablero Principal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000" dirty="0"/>
              <a:t>Resumen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000" dirty="0"/>
              <a:t>Portafolios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000" dirty="0"/>
              <a:t>Tareas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000" dirty="0"/>
              <a:t>Diario de Aprendizaje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000" dirty="0"/>
              <a:t>Proyectos en Equipo, etc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PE" sz="2000" dirty="0"/>
              <a:t>Menú 1 (Mensajes)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PE" sz="2000" dirty="0"/>
              <a:t>Menú 2 (Mi Cuenta)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PE" sz="2000" dirty="0"/>
              <a:t>Menú 3 (Gestor del Portafolio)</a:t>
            </a: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1241736"/>
            <a:ext cx="6313714" cy="56162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17474" y="1472812"/>
            <a:ext cx="4493623" cy="27630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5917474" y="4392355"/>
            <a:ext cx="4532811" cy="41735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5878286" y="4966241"/>
            <a:ext cx="4571999" cy="189176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11320585" y="1285630"/>
            <a:ext cx="158540" cy="13676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11512061" y="1285630"/>
            <a:ext cx="265723" cy="13676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11793415" y="1285629"/>
            <a:ext cx="152401" cy="13676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12"/>
          <p:cNvSpPr/>
          <p:nvPr/>
        </p:nvSpPr>
        <p:spPr>
          <a:xfrm>
            <a:off x="5505198" y="4442539"/>
            <a:ext cx="366840" cy="316986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2</a:t>
            </a:r>
          </a:p>
        </p:txBody>
      </p:sp>
      <p:sp>
        <p:nvSpPr>
          <p:cNvPr id="15" name="Elipse 14"/>
          <p:cNvSpPr/>
          <p:nvPr/>
        </p:nvSpPr>
        <p:spPr>
          <a:xfrm>
            <a:off x="5505198" y="1472812"/>
            <a:ext cx="366840" cy="316986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1</a:t>
            </a:r>
          </a:p>
        </p:txBody>
      </p:sp>
      <p:sp>
        <p:nvSpPr>
          <p:cNvPr id="16" name="Elipse 15"/>
          <p:cNvSpPr/>
          <p:nvPr/>
        </p:nvSpPr>
        <p:spPr>
          <a:xfrm>
            <a:off x="5477680" y="5281199"/>
            <a:ext cx="366840" cy="316986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3</a:t>
            </a:r>
          </a:p>
        </p:txBody>
      </p:sp>
      <p:sp>
        <p:nvSpPr>
          <p:cNvPr id="17" name="Elipse 16"/>
          <p:cNvSpPr/>
          <p:nvPr/>
        </p:nvSpPr>
        <p:spPr>
          <a:xfrm>
            <a:off x="10995320" y="885419"/>
            <a:ext cx="366840" cy="316986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4</a:t>
            </a:r>
          </a:p>
        </p:txBody>
      </p:sp>
      <p:sp>
        <p:nvSpPr>
          <p:cNvPr id="18" name="Elipse 17"/>
          <p:cNvSpPr/>
          <p:nvPr/>
        </p:nvSpPr>
        <p:spPr>
          <a:xfrm>
            <a:off x="11461502" y="1472812"/>
            <a:ext cx="366840" cy="316986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5</a:t>
            </a:r>
          </a:p>
        </p:txBody>
      </p:sp>
      <p:sp>
        <p:nvSpPr>
          <p:cNvPr id="19" name="Elipse 18"/>
          <p:cNvSpPr/>
          <p:nvPr/>
        </p:nvSpPr>
        <p:spPr>
          <a:xfrm>
            <a:off x="11818912" y="885419"/>
            <a:ext cx="366840" cy="316986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6</a:t>
            </a:r>
          </a:p>
        </p:txBody>
      </p:sp>
      <p:sp>
        <p:nvSpPr>
          <p:cNvPr id="20" name="Título 2">
            <a:extLst>
              <a:ext uri="{FF2B5EF4-FFF2-40B4-BE49-F238E27FC236}">
                <a16:creationId xmlns:a16="http://schemas.microsoft.com/office/drawing/2014/main" id="{5FD1D4D4-916D-4F1A-A8D1-FDCB577DB335}"/>
              </a:ext>
            </a:extLst>
          </p:cNvPr>
          <p:cNvSpPr txBox="1">
            <a:spLocks/>
          </p:cNvSpPr>
          <p:nvPr/>
        </p:nvSpPr>
        <p:spPr>
          <a:xfrm>
            <a:off x="212034" y="83412"/>
            <a:ext cx="11552498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2: RECONOCER LAS PARTES PRINCIPALES DE LA PÁGINA PRINCIPAL</a:t>
            </a:r>
          </a:p>
        </p:txBody>
      </p:sp>
    </p:spTree>
    <p:extLst>
      <p:ext uri="{BB962C8B-B14F-4D97-AF65-F5344CB8AC3E}">
        <p14:creationId xmlns:p14="http://schemas.microsoft.com/office/powerpoint/2010/main" val="211614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2">
            <a:extLst>
              <a:ext uri="{FF2B5EF4-FFF2-40B4-BE49-F238E27FC236}">
                <a16:creationId xmlns:a16="http://schemas.microsoft.com/office/drawing/2014/main" id="{4BE0FFF3-3E60-4DBA-936C-6C9207D2FB2A}"/>
              </a:ext>
            </a:extLst>
          </p:cNvPr>
          <p:cNvSpPr txBox="1">
            <a:spLocks/>
          </p:cNvSpPr>
          <p:nvPr/>
        </p:nvSpPr>
        <p:spPr>
          <a:xfrm>
            <a:off x="225286" y="83412"/>
            <a:ext cx="105156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2: RECONOCER PÁGINA PRINCIPAL</a:t>
            </a:r>
          </a:p>
        </p:txBody>
      </p:sp>
      <p:pic>
        <p:nvPicPr>
          <p:cNvPr id="2" name="Elementos multimedia en línea 1" title="2. Reconocer partes principales de la página principal">
            <a:hlinkClick r:id="" action="ppaction://media"/>
            <a:extLst>
              <a:ext uri="{FF2B5EF4-FFF2-40B4-BE49-F238E27FC236}">
                <a16:creationId xmlns:a16="http://schemas.microsoft.com/office/drawing/2014/main" id="{2705050D-0C6D-4838-A4DF-5A1570A226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9" y="922406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672215" y="3429000"/>
            <a:ext cx="10847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3.3 CONFIGURAR TABLERO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67669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25286" y="83412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3: MI TABLERO PRINCIPAL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FA1B23-69FA-4078-8979-466DF6BB6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4" t="16021" r="22392" b="5486"/>
          <a:stretch/>
        </p:blipFill>
        <p:spPr>
          <a:xfrm>
            <a:off x="2073964" y="834886"/>
            <a:ext cx="8070575" cy="56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53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25286" y="83412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3: MI TABLERO PRINCIPAL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1A963D-8031-4142-B397-447A9C295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9" t="20662" r="37283" b="5293"/>
          <a:stretch/>
        </p:blipFill>
        <p:spPr>
          <a:xfrm>
            <a:off x="2842590" y="819116"/>
            <a:ext cx="6533323" cy="56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9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25286" y="83412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3: MI TABLERO PRINCIPAL</a:t>
            </a:r>
          </a:p>
        </p:txBody>
      </p:sp>
      <p:pic>
        <p:nvPicPr>
          <p:cNvPr id="2" name="Elementos multimedia en línea 1" title="3. Configurar tablero">
            <a:hlinkClick r:id="" action="ppaction://media"/>
            <a:extLst>
              <a:ext uri="{FF2B5EF4-FFF2-40B4-BE49-F238E27FC236}">
                <a16:creationId xmlns:a16="http://schemas.microsoft.com/office/drawing/2014/main" id="{D67815D6-BC71-4CC0-9BD8-AF1A9BE7FA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9" y="909154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92765" y="66260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4: CREAR PÁGINA Y COLECCIÓN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C529D66-A12F-49B2-A56D-23E1CC307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2" b="5292"/>
          <a:stretch/>
        </p:blipFill>
        <p:spPr>
          <a:xfrm>
            <a:off x="0" y="927652"/>
            <a:ext cx="12192000" cy="5393635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D634833-2B18-4286-BB0E-3B4ACC5EB1F9}"/>
              </a:ext>
            </a:extLst>
          </p:cNvPr>
          <p:cNvCxnSpPr>
            <a:cxnSpLocks/>
          </p:cNvCxnSpPr>
          <p:nvPr/>
        </p:nvCxnSpPr>
        <p:spPr>
          <a:xfrm flipH="1">
            <a:off x="5350566" y="2236209"/>
            <a:ext cx="86470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7B789FE-F30A-4D30-B037-159C9EFB2DEA}"/>
              </a:ext>
            </a:extLst>
          </p:cNvPr>
          <p:cNvCxnSpPr>
            <a:cxnSpLocks/>
          </p:cNvCxnSpPr>
          <p:nvPr/>
        </p:nvCxnSpPr>
        <p:spPr>
          <a:xfrm>
            <a:off x="2950690" y="2236209"/>
            <a:ext cx="69242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85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98783" y="106017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4: CREAR PÁGINA Y COLECCIÓN</a:t>
            </a:r>
          </a:p>
        </p:txBody>
      </p:sp>
      <p:pic>
        <p:nvPicPr>
          <p:cNvPr id="2" name="Elementos multimedia en línea 1" title="4. Crear página y colección">
            <a:hlinkClick r:id="" action="ppaction://media"/>
            <a:extLst>
              <a:ext uri="{FF2B5EF4-FFF2-40B4-BE49-F238E27FC236}">
                <a16:creationId xmlns:a16="http://schemas.microsoft.com/office/drawing/2014/main" id="{2ADEC136-3103-4DB2-845D-AE3F14927F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9" y="895902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72277" y="73577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5: ENTRELAZAR LAS PÁGINAS Y COLECCIONES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2624E8-2540-4775-BB2F-FACB2215B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16" r="7826" b="5873"/>
          <a:stretch/>
        </p:blipFill>
        <p:spPr>
          <a:xfrm>
            <a:off x="477078" y="1060174"/>
            <a:ext cx="11237843" cy="5340626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C53D946-8AAD-4A3A-8017-F12A4574A7D0}"/>
              </a:ext>
            </a:extLst>
          </p:cNvPr>
          <p:cNvCxnSpPr/>
          <p:nvPr/>
        </p:nvCxnSpPr>
        <p:spPr>
          <a:xfrm>
            <a:off x="1769374" y="3203671"/>
            <a:ext cx="72301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6AB8E56-98CC-4402-B0B2-6D3EE0C0F87B}"/>
              </a:ext>
            </a:extLst>
          </p:cNvPr>
          <p:cNvCxnSpPr>
            <a:cxnSpLocks/>
          </p:cNvCxnSpPr>
          <p:nvPr/>
        </p:nvCxnSpPr>
        <p:spPr>
          <a:xfrm>
            <a:off x="2971800" y="3267635"/>
            <a:ext cx="4437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A4BD2F0-EB68-4F9E-A28E-7212676A606E}"/>
              </a:ext>
            </a:extLst>
          </p:cNvPr>
          <p:cNvCxnSpPr>
            <a:cxnSpLocks/>
          </p:cNvCxnSpPr>
          <p:nvPr/>
        </p:nvCxnSpPr>
        <p:spPr>
          <a:xfrm>
            <a:off x="6915150" y="3267635"/>
            <a:ext cx="46280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38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672215" y="3429000"/>
            <a:ext cx="10847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1. ¿QUÉ ES UN PORTAFOLIO DIGITAL?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1044726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21023" y="80682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5: ENTRELAZAR LAS PÁGINAS Y COLECCIONES </a:t>
            </a:r>
          </a:p>
        </p:txBody>
      </p:sp>
      <p:pic>
        <p:nvPicPr>
          <p:cNvPr id="2" name="Elementos multimedia en línea 1" title="5. Entrelazar las páginas y colecciones">
            <a:hlinkClick r:id="" action="ppaction://media"/>
            <a:extLst>
              <a:ext uri="{FF2B5EF4-FFF2-40B4-BE49-F238E27FC236}">
                <a16:creationId xmlns:a16="http://schemas.microsoft.com/office/drawing/2014/main" id="{A6387935-E949-4104-B2B8-B93D69AEB1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9" y="882650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672215" y="3429000"/>
            <a:ext cx="108475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3.4 </a:t>
            </a:r>
            <a:r>
              <a:rPr lang="es-MX" sz="3200" b="1" dirty="0"/>
              <a:t>SUBIR EVIDENCIAS DEL PROCESO Y LOGROS DE APRENDIZAJE AL TABLERO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1074676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59026" y="111263"/>
            <a:ext cx="11655425" cy="644525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6: SUBIR PROCESOS Y EVIDENCIAS DEL APRENDIZAJE DEL CURSO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FF2685-884D-4BBF-B1B7-065A40EE8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02" t="16124" r="1316" b="6177"/>
          <a:stretch/>
        </p:blipFill>
        <p:spPr>
          <a:xfrm>
            <a:off x="854522" y="982212"/>
            <a:ext cx="10759962" cy="5466715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4D1E7E9-59CE-4FA6-A5D2-E151A1C4372D}"/>
              </a:ext>
            </a:extLst>
          </p:cNvPr>
          <p:cNvCxnSpPr/>
          <p:nvPr/>
        </p:nvCxnSpPr>
        <p:spPr>
          <a:xfrm>
            <a:off x="10875456" y="1827939"/>
            <a:ext cx="51334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0B65D24-19E8-431A-9557-B5566B621D8E}"/>
              </a:ext>
            </a:extLst>
          </p:cNvPr>
          <p:cNvCxnSpPr/>
          <p:nvPr/>
        </p:nvCxnSpPr>
        <p:spPr>
          <a:xfrm>
            <a:off x="1233377" y="1871330"/>
            <a:ext cx="9462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703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71840" y="64168"/>
            <a:ext cx="12048319" cy="644525"/>
          </a:xfrm>
        </p:spPr>
        <p:txBody>
          <a:bodyPr>
            <a:normAutofit/>
          </a:bodyPr>
          <a:lstStyle/>
          <a:p>
            <a:r>
              <a:rPr lang="es-PE" sz="2700" b="1" dirty="0">
                <a:solidFill>
                  <a:schemeClr val="bg1"/>
                </a:solidFill>
                <a:latin typeface="+mn-lt"/>
              </a:rPr>
              <a:t>VIDEO TUTORIAL 6: SUBIR PROCESOS Y EVIDENCIAS DEL APRENDIZAJE DEL CURSO</a:t>
            </a:r>
          </a:p>
        </p:txBody>
      </p:sp>
      <p:pic>
        <p:nvPicPr>
          <p:cNvPr id="2" name="Elementos multimedia en línea 1" title="6  Subir procesos y evidencias del proceso de aprendizaje del curso">
            <a:hlinkClick r:id="" action="ppaction://media"/>
            <a:extLst>
              <a:ext uri="{FF2B5EF4-FFF2-40B4-BE49-F238E27FC236}">
                <a16:creationId xmlns:a16="http://schemas.microsoft.com/office/drawing/2014/main" id="{80815F27-0561-43C8-AA34-F3D0887774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8" y="948911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322539" y="100081"/>
            <a:ext cx="10809287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7: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SUBIR EVIDENCIAS DEL PERFIL DEL EGRESADO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251C17-3CA4-4079-A19A-7F9F76D94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6" t="16037" r="1317" b="9306"/>
          <a:stretch/>
        </p:blipFill>
        <p:spPr>
          <a:xfrm>
            <a:off x="802103" y="898358"/>
            <a:ext cx="11065429" cy="542223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F737838-F4A9-4C4E-B472-C30A5A3E36A8}"/>
              </a:ext>
            </a:extLst>
          </p:cNvPr>
          <p:cNvCxnSpPr>
            <a:cxnSpLocks/>
          </p:cNvCxnSpPr>
          <p:nvPr/>
        </p:nvCxnSpPr>
        <p:spPr>
          <a:xfrm>
            <a:off x="10899376" y="1756611"/>
            <a:ext cx="75258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EA2C724-DE1F-4BA1-93B0-5764BF83BFC3}"/>
              </a:ext>
            </a:extLst>
          </p:cNvPr>
          <p:cNvCxnSpPr/>
          <p:nvPr/>
        </p:nvCxnSpPr>
        <p:spPr>
          <a:xfrm>
            <a:off x="1167063" y="1816768"/>
            <a:ext cx="303195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267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34470" y="80682"/>
            <a:ext cx="10809287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7: SUBIR EVIDENCIAS DEL PERFIL DEL EGRESADO</a:t>
            </a:r>
          </a:p>
        </p:txBody>
      </p:sp>
      <p:pic>
        <p:nvPicPr>
          <p:cNvPr id="2" name="Elementos multimedia en línea 1" title="7. Subir evidencias del perfil del egresado">
            <a:hlinkClick r:id="" action="ppaction://media"/>
            <a:extLst>
              <a:ext uri="{FF2B5EF4-FFF2-40B4-BE49-F238E27FC236}">
                <a16:creationId xmlns:a16="http://schemas.microsoft.com/office/drawing/2014/main" id="{F297A61A-2FDD-4EF7-B073-C4A37F5B56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9" y="895902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672215" y="3429000"/>
            <a:ext cx="108475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/>
              <a:t>3.5 COMPARTIR EVIDENCIAS PARA LA CALIFICACIÓN DEL DOCENTE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1107818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69531" y="126586"/>
            <a:ext cx="10809287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8: ENVIAR EVIDENCIAS DE COMPETENCIAS AL DOCENTE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7EB92C-DE4F-40BB-A573-2694C8DD9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7" t="16302" r="9131" b="21777"/>
          <a:stretch/>
        </p:blipFill>
        <p:spPr>
          <a:xfrm>
            <a:off x="429778" y="1115705"/>
            <a:ext cx="11332443" cy="462659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FA68AD7-8846-4727-AE63-99A929DB9D69}"/>
              </a:ext>
            </a:extLst>
          </p:cNvPr>
          <p:cNvSpPr/>
          <p:nvPr/>
        </p:nvSpPr>
        <p:spPr>
          <a:xfrm>
            <a:off x="1945758" y="3668230"/>
            <a:ext cx="393404" cy="1052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4FBA3D8-B8C0-42C9-B9B0-6E09D0D6A463}"/>
              </a:ext>
            </a:extLst>
          </p:cNvPr>
          <p:cNvSpPr/>
          <p:nvPr/>
        </p:nvSpPr>
        <p:spPr>
          <a:xfrm>
            <a:off x="1945758" y="4795284"/>
            <a:ext cx="988828" cy="170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0D787A4-7FF5-42EF-97F5-B95F69B55E0A}"/>
              </a:ext>
            </a:extLst>
          </p:cNvPr>
          <p:cNvCxnSpPr/>
          <p:nvPr/>
        </p:nvCxnSpPr>
        <p:spPr>
          <a:xfrm>
            <a:off x="296425" y="2380129"/>
            <a:ext cx="53729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3">
            <a:extLst>
              <a:ext uri="{FF2B5EF4-FFF2-40B4-BE49-F238E27FC236}">
                <a16:creationId xmlns:a16="http://schemas.microsoft.com/office/drawing/2014/main" id="{6A698B0B-E914-4625-A197-8610B379EE71}"/>
              </a:ext>
            </a:extLst>
          </p:cNvPr>
          <p:cNvSpPr/>
          <p:nvPr/>
        </p:nvSpPr>
        <p:spPr>
          <a:xfrm>
            <a:off x="9471856" y="2992538"/>
            <a:ext cx="1746402" cy="872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GRUPO = CURSO</a:t>
            </a:r>
          </a:p>
        </p:txBody>
      </p:sp>
    </p:spTree>
    <p:extLst>
      <p:ext uri="{BB962C8B-B14F-4D97-AF65-F5344CB8AC3E}">
        <p14:creationId xmlns:p14="http://schemas.microsoft.com/office/powerpoint/2010/main" val="2988858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61925" y="69850"/>
            <a:ext cx="12030075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8: ENVIAR EVIDENCIAS DE COMPETENCIAS AL DOCENTE</a:t>
            </a:r>
          </a:p>
        </p:txBody>
      </p:sp>
      <p:pic>
        <p:nvPicPr>
          <p:cNvPr id="2" name="Elementos multimedia en línea 1" title="8  Enviar evidencias de competencias al docente">
            <a:hlinkClick r:id="" action="ppaction://media"/>
            <a:extLst>
              <a:ext uri="{FF2B5EF4-FFF2-40B4-BE49-F238E27FC236}">
                <a16:creationId xmlns:a16="http://schemas.microsoft.com/office/drawing/2014/main" id="{3795A189-D94A-4086-BB15-FEC0D7A3D7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8201" y="895902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4164" y="114990"/>
            <a:ext cx="10810875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9: CÓMO REVISAR RETROALIMENTACIÓN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9771BD-A1C1-4FA1-B818-43DE30FC4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9" t="25086" r="14523" b="36072"/>
          <a:stretch/>
        </p:blipFill>
        <p:spPr>
          <a:xfrm>
            <a:off x="410881" y="1644299"/>
            <a:ext cx="11370237" cy="335515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EA5FAA4-DEB3-42B2-A192-456D21E0DBC7}"/>
              </a:ext>
            </a:extLst>
          </p:cNvPr>
          <p:cNvSpPr/>
          <p:nvPr/>
        </p:nvSpPr>
        <p:spPr>
          <a:xfrm>
            <a:off x="1653988" y="3348768"/>
            <a:ext cx="847165" cy="214702"/>
          </a:xfrm>
          <a:prstGeom prst="rect">
            <a:avLst/>
          </a:prstGeom>
          <a:solidFill>
            <a:srgbClr val="F0F0F0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F985BDB-76F3-4377-92AF-0C9A0E41CA81}"/>
              </a:ext>
            </a:extLst>
          </p:cNvPr>
          <p:cNvCxnSpPr/>
          <p:nvPr/>
        </p:nvCxnSpPr>
        <p:spPr>
          <a:xfrm>
            <a:off x="322729" y="3039035"/>
            <a:ext cx="69924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5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672215" y="3429000"/>
            <a:ext cx="10847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2. BENEFICIOS DEL PORTAFOLIO DIGITAL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159702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4145" y="82528"/>
            <a:ext cx="10810875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9: CÓMO REVISAR RETROALIMENTACIÓN</a:t>
            </a:r>
          </a:p>
        </p:txBody>
      </p:sp>
      <p:pic>
        <p:nvPicPr>
          <p:cNvPr id="2" name="Elementos multimedia en línea 1" title="9. Cómo revisar retroalimentación">
            <a:hlinkClick r:id="" action="ppaction://media"/>
            <a:extLst>
              <a:ext uri="{FF2B5EF4-FFF2-40B4-BE49-F238E27FC236}">
                <a16:creationId xmlns:a16="http://schemas.microsoft.com/office/drawing/2014/main" id="{1526D2FF-8933-44DF-A01A-3FD4D1CF9C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9" y="869398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672215" y="3429000"/>
            <a:ext cx="10847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/>
              <a:t>3.6 TRABAJAR EN EQUIPO CON COMPAÑEROS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2233132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41231" y="114991"/>
            <a:ext cx="11301412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10: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FORMAR GRUPOS DE TRABAJO CON COMPAÑEROS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79E079-D564-479B-AF71-E0778DD4C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4" t="16103" r="7090" b="7044"/>
          <a:stretch/>
        </p:blipFill>
        <p:spPr>
          <a:xfrm>
            <a:off x="609600" y="903294"/>
            <a:ext cx="10972800" cy="5538449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EDCEA5A-3BFA-4201-8E79-DB911E5AB92B}"/>
              </a:ext>
            </a:extLst>
          </p:cNvPr>
          <p:cNvCxnSpPr>
            <a:cxnSpLocks/>
          </p:cNvCxnSpPr>
          <p:nvPr/>
        </p:nvCxnSpPr>
        <p:spPr>
          <a:xfrm flipH="1">
            <a:off x="9812741" y="3166280"/>
            <a:ext cx="9689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9573994-9227-4144-90F4-CBCD434D992E}"/>
              </a:ext>
            </a:extLst>
          </p:cNvPr>
          <p:cNvCxnSpPr>
            <a:cxnSpLocks/>
          </p:cNvCxnSpPr>
          <p:nvPr/>
        </p:nvCxnSpPr>
        <p:spPr>
          <a:xfrm>
            <a:off x="6523629" y="2213212"/>
            <a:ext cx="94397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73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41231" y="114991"/>
            <a:ext cx="11301412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10: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FORMAR GRUPOS DE TRABAJO CON COMPAÑEROS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Elementos multimedia en línea 1" title="10. Formar grupos de trabajo con compañeros">
            <a:hlinkClick r:id="" action="ppaction://media"/>
            <a:extLst>
              <a:ext uri="{FF2B5EF4-FFF2-40B4-BE49-F238E27FC236}">
                <a16:creationId xmlns:a16="http://schemas.microsoft.com/office/drawing/2014/main" id="{E10A58FA-239E-48F5-883A-C152E8BDF2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3176" y="948911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01475" y="114991"/>
            <a:ext cx="11301412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11: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GESTIONAR TAREAS (PLANIFICAR)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C4A64E-0892-4ECF-95B2-04E37D20B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4" t="16875" r="7305" b="7666"/>
          <a:stretch/>
        </p:blipFill>
        <p:spPr>
          <a:xfrm>
            <a:off x="643186" y="982639"/>
            <a:ext cx="10905627" cy="548117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0072FE3-371C-4216-8B0B-780B15D7C38D}"/>
              </a:ext>
            </a:extLst>
          </p:cNvPr>
          <p:cNvCxnSpPr/>
          <p:nvPr/>
        </p:nvCxnSpPr>
        <p:spPr>
          <a:xfrm>
            <a:off x="6869268" y="2830955"/>
            <a:ext cx="79157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9CB924B-7C06-4148-8464-2F2E5A5D4774}"/>
              </a:ext>
            </a:extLst>
          </p:cNvPr>
          <p:cNvCxnSpPr/>
          <p:nvPr/>
        </p:nvCxnSpPr>
        <p:spPr>
          <a:xfrm>
            <a:off x="927847" y="1882588"/>
            <a:ext cx="5916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50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01475" y="114991"/>
            <a:ext cx="11301412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11: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GESTIONAR TAREAS (PLANIFICAR)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Elementos multimedia en línea 1" title="11. Gestionar tareas (planificar)">
            <a:hlinkClick r:id="" action="ppaction://media"/>
            <a:extLst>
              <a:ext uri="{FF2B5EF4-FFF2-40B4-BE49-F238E27FC236}">
                <a16:creationId xmlns:a16="http://schemas.microsoft.com/office/drawing/2014/main" id="{94273C59-0B64-464B-BD8E-C36F13F63E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3420" y="922406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6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672215" y="3429000"/>
            <a:ext cx="10847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/>
              <a:t>3.7 COMPLEMENTOS DEL PORTAFOLIO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646232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41231" y="114991"/>
            <a:ext cx="11301412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12: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DIARIO DE APRENDIZAJE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5CB0EB-CF76-427D-8C51-15B8D4503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4" t="16311" r="1493" b="5840"/>
          <a:stretch/>
        </p:blipFill>
        <p:spPr>
          <a:xfrm>
            <a:off x="536279" y="968993"/>
            <a:ext cx="11119442" cy="5336274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044DE15-C022-4B9B-BD31-C8D97936D389}"/>
              </a:ext>
            </a:extLst>
          </p:cNvPr>
          <p:cNvCxnSpPr>
            <a:cxnSpLocks/>
          </p:cNvCxnSpPr>
          <p:nvPr/>
        </p:nvCxnSpPr>
        <p:spPr>
          <a:xfrm flipH="1">
            <a:off x="9200018" y="2778113"/>
            <a:ext cx="777921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767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41231" y="114991"/>
            <a:ext cx="11301412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12: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DIARIO DE APRENDIZAJE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Elementos multimedia en línea 1" title="12. Diario de aprendizaje">
            <a:hlinkClick r:id="" action="ppaction://media"/>
            <a:extLst>
              <a:ext uri="{FF2B5EF4-FFF2-40B4-BE49-F238E27FC236}">
                <a16:creationId xmlns:a16="http://schemas.microsoft.com/office/drawing/2014/main" id="{CC6CC643-45D2-4B8C-B95A-9A25773CC2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3176" y="935658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41231" y="114991"/>
            <a:ext cx="11301412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13: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BIBLIOTECA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26FAF0-02EC-43E2-BB2F-1C5FA8DA7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9" t="16062" r="1287" b="5665"/>
          <a:stretch/>
        </p:blipFill>
        <p:spPr>
          <a:xfrm>
            <a:off x="867627" y="954742"/>
            <a:ext cx="10456746" cy="547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9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672215" y="3429000"/>
            <a:ext cx="10847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3. TUTORIALES PARA LOS ALUMNOS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1981565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41231" y="114991"/>
            <a:ext cx="11301412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13: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BIBLIOTECA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500FC8-56C7-4009-9472-DD50618C2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66" t="16454" r="1177" b="5665"/>
          <a:stretch/>
        </p:blipFill>
        <p:spPr>
          <a:xfrm>
            <a:off x="898711" y="1048872"/>
            <a:ext cx="10394577" cy="53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71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41231" y="114991"/>
            <a:ext cx="11301412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13: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BIBLIOTECA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Elementos multimedia en línea 1" title="13. Biblioteca">
            <a:hlinkClick r:id="" action="ppaction://media"/>
            <a:extLst>
              <a:ext uri="{FF2B5EF4-FFF2-40B4-BE49-F238E27FC236}">
                <a16:creationId xmlns:a16="http://schemas.microsoft.com/office/drawing/2014/main" id="{544390FF-CF6B-4916-AC08-9E59B02C93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9" y="935659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41231" y="114991"/>
            <a:ext cx="11301412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14: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REALIZAR CURRÍCULUM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EA0419-B478-4942-B1B7-723DAADCA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8" t="16303" r="9217" b="6646"/>
          <a:stretch/>
        </p:blipFill>
        <p:spPr>
          <a:xfrm>
            <a:off x="846487" y="887103"/>
            <a:ext cx="10499025" cy="5490707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26FEB96-1929-4C83-802C-7C59C2CF764B}"/>
              </a:ext>
            </a:extLst>
          </p:cNvPr>
          <p:cNvCxnSpPr>
            <a:cxnSpLocks/>
          </p:cNvCxnSpPr>
          <p:nvPr/>
        </p:nvCxnSpPr>
        <p:spPr>
          <a:xfrm flipH="1">
            <a:off x="10031104" y="3712191"/>
            <a:ext cx="71841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840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41231" y="114991"/>
            <a:ext cx="11301412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14: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REALIZAR CURRÍCULUM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Elementos multimedia en línea 3" title="14. Realizar currículum">
            <a:hlinkClick r:id="" action="ppaction://media"/>
            <a:extLst>
              <a:ext uri="{FF2B5EF4-FFF2-40B4-BE49-F238E27FC236}">
                <a16:creationId xmlns:a16="http://schemas.microsoft.com/office/drawing/2014/main" id="{C57C5274-FA01-4DDB-9C5A-21D242D7CF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9" y="935659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72277" y="113333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15: MENSAJES Y NOTIFICACIONES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95A80F-E4A4-45D3-8389-086019FE7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" t="16125" r="5527" b="5475"/>
          <a:stretch/>
        </p:blipFill>
        <p:spPr>
          <a:xfrm>
            <a:off x="479170" y="970861"/>
            <a:ext cx="11233660" cy="5477841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F788BF9-0F3A-4E71-B282-E83E3866C059}"/>
              </a:ext>
            </a:extLst>
          </p:cNvPr>
          <p:cNvCxnSpPr/>
          <p:nvPr/>
        </p:nvCxnSpPr>
        <p:spPr>
          <a:xfrm flipV="1">
            <a:off x="9718157" y="1233378"/>
            <a:ext cx="350875" cy="1701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ADFC47E-0EBE-4E87-B80D-1A5C4B0DDA07}"/>
              </a:ext>
            </a:extLst>
          </p:cNvPr>
          <p:cNvCxnSpPr/>
          <p:nvPr/>
        </p:nvCxnSpPr>
        <p:spPr>
          <a:xfrm>
            <a:off x="1520456" y="2583712"/>
            <a:ext cx="485907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07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59027" y="66260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15: MENSAJES Y NOTIFICACIONES</a:t>
            </a:r>
          </a:p>
        </p:txBody>
      </p:sp>
      <p:pic>
        <p:nvPicPr>
          <p:cNvPr id="2" name="Elementos multimedia en línea 1" title="15. Mensajes y notificaciones">
            <a:hlinkClick r:id="" action="ppaction://media"/>
            <a:extLst>
              <a:ext uri="{FF2B5EF4-FFF2-40B4-BE49-F238E27FC236}">
                <a16:creationId xmlns:a16="http://schemas.microsoft.com/office/drawing/2014/main" id="{42BDCDB3-7F29-4743-BA3C-E45F18C45A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8" y="895902"/>
            <a:ext cx="955752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672215" y="3429000"/>
            <a:ext cx="108475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/>
              <a:t>3.8 ARREGLAR LA INFORMACIÓN QUE VIENE DESDE EL MAHARA MOBILE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1690658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72278" y="100082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16: INGRESO A MAHARA MOBILE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CC2E638-779F-4791-894A-D84BC87F1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b="5807"/>
          <a:stretch/>
        </p:blipFill>
        <p:spPr>
          <a:xfrm>
            <a:off x="2413552" y="861391"/>
            <a:ext cx="2746934" cy="5544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6C4B15C-9600-4F3C-BA59-4A000484C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" b="5111"/>
          <a:stretch/>
        </p:blipFill>
        <p:spPr>
          <a:xfrm>
            <a:off x="6474515" y="861391"/>
            <a:ext cx="2746934" cy="5544000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531D4C6-A839-401F-887B-C75A7FB7D06D}"/>
              </a:ext>
            </a:extLst>
          </p:cNvPr>
          <p:cNvCxnSpPr>
            <a:cxnSpLocks/>
          </p:cNvCxnSpPr>
          <p:nvPr/>
        </p:nvCxnSpPr>
        <p:spPr>
          <a:xfrm flipH="1" flipV="1">
            <a:off x="4672217" y="3060021"/>
            <a:ext cx="693427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B292077-16B8-4AE5-9FFE-6F5DD86C1429}"/>
              </a:ext>
            </a:extLst>
          </p:cNvPr>
          <p:cNvCxnSpPr>
            <a:cxnSpLocks/>
          </p:cNvCxnSpPr>
          <p:nvPr/>
        </p:nvCxnSpPr>
        <p:spPr>
          <a:xfrm flipH="1" flipV="1">
            <a:off x="7424279" y="3060021"/>
            <a:ext cx="693427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37ACCC6-AED8-4D97-A972-6108B091B651}"/>
              </a:ext>
            </a:extLst>
          </p:cNvPr>
          <p:cNvCxnSpPr>
            <a:cxnSpLocks/>
          </p:cNvCxnSpPr>
          <p:nvPr/>
        </p:nvCxnSpPr>
        <p:spPr>
          <a:xfrm flipH="1" flipV="1">
            <a:off x="7413721" y="3495263"/>
            <a:ext cx="693427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633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72278" y="100082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16: INGRESO A MAHARA MOBILE</a:t>
            </a:r>
          </a:p>
        </p:txBody>
      </p:sp>
      <p:pic>
        <p:nvPicPr>
          <p:cNvPr id="2" name="Elementos multimedia en línea 1" title="16. Ingreso a Mahara Mobile">
            <a:hlinkClick r:id="" action="ppaction://media"/>
            <a:extLst>
              <a:ext uri="{FF2B5EF4-FFF2-40B4-BE49-F238E27FC236}">
                <a16:creationId xmlns:a16="http://schemas.microsoft.com/office/drawing/2014/main" id="{F38312EC-4A89-4D37-A67D-EFBC3F9116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9" y="935658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72278" y="100082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17: CONFIGURAR MI MENÚ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42BB61-AF87-4D0B-9FBA-8EB26F7B8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" b="5894"/>
          <a:stretch/>
        </p:blipFill>
        <p:spPr>
          <a:xfrm>
            <a:off x="6387406" y="885498"/>
            <a:ext cx="2776472" cy="5544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D853E1-0C81-4F0E-9166-EC0087BDE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" b="4435"/>
          <a:stretch/>
        </p:blipFill>
        <p:spPr>
          <a:xfrm>
            <a:off x="2308493" y="885498"/>
            <a:ext cx="2692803" cy="5544000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73D1E84-1EDB-4E64-86E3-A2F486D0D61E}"/>
              </a:ext>
            </a:extLst>
          </p:cNvPr>
          <p:cNvCxnSpPr>
            <a:cxnSpLocks/>
          </p:cNvCxnSpPr>
          <p:nvPr/>
        </p:nvCxnSpPr>
        <p:spPr>
          <a:xfrm flipH="1" flipV="1">
            <a:off x="3286115" y="1509517"/>
            <a:ext cx="693427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28C51AB-8D8E-4D35-9943-A213BD50D031}"/>
              </a:ext>
            </a:extLst>
          </p:cNvPr>
          <p:cNvCxnSpPr>
            <a:cxnSpLocks/>
          </p:cNvCxnSpPr>
          <p:nvPr/>
        </p:nvCxnSpPr>
        <p:spPr>
          <a:xfrm flipH="1" flipV="1">
            <a:off x="7656372" y="3093152"/>
            <a:ext cx="693427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8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E8380D-B351-4DDD-B5EC-21FFC7C71B64}"/>
              </a:ext>
            </a:extLst>
          </p:cNvPr>
          <p:cNvSpPr txBox="1"/>
          <p:nvPr/>
        </p:nvSpPr>
        <p:spPr>
          <a:xfrm>
            <a:off x="583095" y="185530"/>
            <a:ext cx="418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TABLERO DE LOS TUTORIALES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167E3-A2B7-42B0-9567-0D4BC0345EB5}"/>
              </a:ext>
            </a:extLst>
          </p:cNvPr>
          <p:cNvSpPr txBox="1"/>
          <p:nvPr/>
        </p:nvSpPr>
        <p:spPr>
          <a:xfrm>
            <a:off x="688784" y="1101545"/>
            <a:ext cx="2160000" cy="1293971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dirty="0"/>
              <a:t>T 1 I</a:t>
            </a:r>
            <a:r>
              <a:rPr lang="es-ES" sz="1400" dirty="0" err="1"/>
              <a:t>ngreso</a:t>
            </a:r>
            <a:r>
              <a:rPr lang="es-ES" sz="1400" dirty="0"/>
              <a:t> y completar el perfil</a:t>
            </a:r>
          </a:p>
          <a:p>
            <a:r>
              <a:rPr lang="es-ES" sz="1400" dirty="0"/>
              <a:t>T 2 </a:t>
            </a:r>
            <a:r>
              <a:rPr lang="es-MX" sz="1400" dirty="0"/>
              <a:t>Reconocer las partes principales de la página principal</a:t>
            </a:r>
            <a:r>
              <a:rPr lang="es-ES" sz="1400" dirty="0"/>
              <a:t> </a:t>
            </a:r>
            <a:endParaRPr lang="es-PE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4E90F5-B83A-40D5-866E-F3B715E1BA1D}"/>
              </a:ext>
            </a:extLst>
          </p:cNvPr>
          <p:cNvSpPr txBox="1"/>
          <p:nvPr/>
        </p:nvSpPr>
        <p:spPr>
          <a:xfrm>
            <a:off x="217216" y="2824086"/>
            <a:ext cx="2160000" cy="1293971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dirty="0"/>
              <a:t>T 3 M</a:t>
            </a:r>
            <a:r>
              <a:rPr lang="es-PE" sz="1400" dirty="0">
                <a:latin typeface="+mn-lt"/>
              </a:rPr>
              <a:t>i tablero principal</a:t>
            </a:r>
          </a:p>
          <a:p>
            <a:r>
              <a:rPr lang="es-PE" sz="1400" dirty="0"/>
              <a:t>T 4 C</a:t>
            </a:r>
            <a:r>
              <a:rPr lang="es-PE" sz="1400" dirty="0">
                <a:latin typeface="+mn-lt"/>
              </a:rPr>
              <a:t>rear página y colección</a:t>
            </a:r>
            <a:endParaRPr lang="es-PE" sz="1400" dirty="0"/>
          </a:p>
          <a:p>
            <a:r>
              <a:rPr lang="es-PE" sz="1400" dirty="0"/>
              <a:t>T 5 E</a:t>
            </a:r>
            <a:r>
              <a:rPr lang="es-PE" sz="1400" dirty="0">
                <a:latin typeface="+mn-lt"/>
              </a:rPr>
              <a:t>ntrelazar las páginas y colecciones </a:t>
            </a:r>
            <a:endParaRPr lang="es-PE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FB4AC5A-45AD-4422-9792-13BD8FA93289}"/>
              </a:ext>
            </a:extLst>
          </p:cNvPr>
          <p:cNvSpPr txBox="1"/>
          <p:nvPr/>
        </p:nvSpPr>
        <p:spPr>
          <a:xfrm>
            <a:off x="367856" y="4662149"/>
            <a:ext cx="2160000" cy="1293971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dirty="0"/>
              <a:t>T 6 Subir proceso y evidencias de aprendizaje del curso </a:t>
            </a:r>
          </a:p>
          <a:p>
            <a:r>
              <a:rPr lang="es-MX" sz="1400" dirty="0"/>
              <a:t>T 7 Subir evidencias del perfil del egresado </a:t>
            </a:r>
            <a:endParaRPr lang="es-PE" sz="14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8102780-C74B-447B-8341-ABA3A8BDC81F}"/>
              </a:ext>
            </a:extLst>
          </p:cNvPr>
          <p:cNvSpPr txBox="1"/>
          <p:nvPr/>
        </p:nvSpPr>
        <p:spPr>
          <a:xfrm>
            <a:off x="3865019" y="6104665"/>
            <a:ext cx="4190265" cy="578882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dirty="0">
                <a:latin typeface="+mn-lt"/>
              </a:rPr>
              <a:t>T 8 Enviar evidencias de competencias al docente</a:t>
            </a:r>
          </a:p>
          <a:p>
            <a:r>
              <a:rPr lang="es-PE" sz="1400" dirty="0">
                <a:latin typeface="+mn-lt"/>
              </a:rPr>
              <a:t>T 9 Cómo revisar retroalimentación</a:t>
            </a:r>
            <a:endParaRPr lang="es-PE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6A9A80A-DBA0-453D-8FC2-1B2BF22C6F8B}"/>
              </a:ext>
            </a:extLst>
          </p:cNvPr>
          <p:cNvSpPr txBox="1"/>
          <p:nvPr/>
        </p:nvSpPr>
        <p:spPr>
          <a:xfrm>
            <a:off x="9377797" y="5022126"/>
            <a:ext cx="2160000" cy="105560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dirty="0">
                <a:latin typeface="+mn-lt"/>
              </a:rPr>
              <a:t>T 10 F</a:t>
            </a:r>
            <a:r>
              <a:rPr lang="es-MX" sz="1400" dirty="0" err="1">
                <a:latin typeface="+mn-lt"/>
              </a:rPr>
              <a:t>ormar</a:t>
            </a:r>
            <a:r>
              <a:rPr lang="es-MX" sz="1400" dirty="0">
                <a:latin typeface="+mn-lt"/>
              </a:rPr>
              <a:t> grupos de trabajo con compañeros</a:t>
            </a:r>
          </a:p>
          <a:p>
            <a:r>
              <a:rPr lang="es-MX" sz="1400" dirty="0"/>
              <a:t>T 11 Gestionar tareas (planificar)</a:t>
            </a:r>
            <a:endParaRPr lang="es-PE" sz="14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F0FC3DC-36B2-4960-9B98-3210A826BD89}"/>
              </a:ext>
            </a:extLst>
          </p:cNvPr>
          <p:cNvSpPr txBox="1"/>
          <p:nvPr/>
        </p:nvSpPr>
        <p:spPr>
          <a:xfrm>
            <a:off x="9788621" y="2866467"/>
            <a:ext cx="2160000" cy="153233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dirty="0"/>
              <a:t>T 12</a:t>
            </a:r>
            <a:r>
              <a:rPr lang="es-MX" sz="1400" dirty="0">
                <a:latin typeface="+mn-lt"/>
              </a:rPr>
              <a:t> Diario de aprendizaje</a:t>
            </a:r>
          </a:p>
          <a:p>
            <a:r>
              <a:rPr lang="es-MX" sz="1400" dirty="0"/>
              <a:t>T 13 Biblioteca</a:t>
            </a:r>
          </a:p>
          <a:p>
            <a:r>
              <a:rPr lang="es-MX" sz="1400" dirty="0"/>
              <a:t>T 14 Realizar </a:t>
            </a:r>
            <a:r>
              <a:rPr lang="es-MX" sz="1400" dirty="0" err="1"/>
              <a:t>curriculum</a:t>
            </a:r>
            <a:endParaRPr lang="es-MX" sz="1400" dirty="0"/>
          </a:p>
          <a:p>
            <a:r>
              <a:rPr lang="es-MX" sz="1400" dirty="0"/>
              <a:t>T 15 Mensajes y notificaciones</a:t>
            </a:r>
            <a:endParaRPr lang="es-PE" sz="14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7831DF4-9607-455B-8BD5-B0F703237DDB}"/>
              </a:ext>
            </a:extLst>
          </p:cNvPr>
          <p:cNvSpPr txBox="1"/>
          <p:nvPr/>
        </p:nvSpPr>
        <p:spPr>
          <a:xfrm>
            <a:off x="8938955" y="942671"/>
            <a:ext cx="2702292" cy="153233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dirty="0">
                <a:latin typeface="+mn-lt"/>
              </a:rPr>
              <a:t>T 16 Ingreso a </a:t>
            </a:r>
            <a:r>
              <a:rPr lang="es-PE" sz="1400" dirty="0" err="1">
                <a:latin typeface="+mn-lt"/>
              </a:rPr>
              <a:t>Mahara</a:t>
            </a:r>
            <a:r>
              <a:rPr lang="es-PE" sz="1400" dirty="0">
                <a:latin typeface="+mn-lt"/>
              </a:rPr>
              <a:t> Mobile</a:t>
            </a:r>
          </a:p>
          <a:p>
            <a:r>
              <a:rPr lang="es-PE" sz="1400" dirty="0">
                <a:latin typeface="+mn-lt"/>
              </a:rPr>
              <a:t>T 17 </a:t>
            </a:r>
            <a:r>
              <a:rPr lang="es-PE" sz="1400" dirty="0"/>
              <a:t>C</a:t>
            </a:r>
            <a:r>
              <a:rPr lang="es-PE" sz="1400" dirty="0">
                <a:latin typeface="+mn-lt"/>
              </a:rPr>
              <a:t>onfigurar mi menú</a:t>
            </a:r>
          </a:p>
          <a:p>
            <a:r>
              <a:rPr lang="es-PE" sz="1400" dirty="0">
                <a:latin typeface="+mn-lt"/>
              </a:rPr>
              <a:t>T 18 </a:t>
            </a:r>
            <a:r>
              <a:rPr lang="es-PE" sz="1400" dirty="0"/>
              <a:t>A</a:t>
            </a:r>
            <a:r>
              <a:rPr lang="es-PE" sz="1400" dirty="0">
                <a:latin typeface="+mn-lt"/>
              </a:rPr>
              <a:t>gregar información y confirmar</a:t>
            </a:r>
            <a:endParaRPr lang="es-MX" sz="1400" dirty="0">
              <a:latin typeface="+mn-lt"/>
            </a:endParaRPr>
          </a:p>
          <a:p>
            <a:r>
              <a:rPr lang="es-MX" sz="1400" dirty="0">
                <a:latin typeface="+mn-lt"/>
              </a:rPr>
              <a:t>T 19 Revisar documentación en portafolio digital</a:t>
            </a:r>
            <a:endParaRPr lang="es-PE" sz="1400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7530D72-9FF9-4AA4-B9F0-D24A3E709E48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2848784" y="1612831"/>
            <a:ext cx="1879984" cy="135700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CE18407-63F6-4355-AC98-CE15FDD34933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5222635" y="2003666"/>
            <a:ext cx="738094" cy="1409682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6E21DEF-5CEC-40C5-9D10-E66228A2881C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2377216" y="3074352"/>
            <a:ext cx="1217609" cy="396720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79D7EE05-98EC-4E12-924D-3F8AEE46D7C7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2527856" y="4618971"/>
            <a:ext cx="1468128" cy="690164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55685274-6801-4533-9298-273AD1259B86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242136" y="1677164"/>
            <a:ext cx="1696819" cy="31674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5123DC9B-DF86-404E-9DA1-5718B1909CF0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8027971" y="4780744"/>
            <a:ext cx="1349826" cy="769186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31710DD6-EA8F-477A-AF29-EAB6D1392C3C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5960152" y="5802512"/>
            <a:ext cx="5585" cy="302153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BE415DAC-C7B4-49EC-A227-083BC927D037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6084516" y="1968765"/>
            <a:ext cx="513565" cy="1442590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E2FBB100-8882-4399-8783-11E11CE239E0}"/>
              </a:ext>
            </a:extLst>
          </p:cNvPr>
          <p:cNvCxnSpPr>
            <a:cxnSpLocks/>
            <a:endCxn id="12" idx="6"/>
          </p:cNvCxnSpPr>
          <p:nvPr/>
        </p:nvCxnSpPr>
        <p:spPr>
          <a:xfrm flipH="1" flipV="1">
            <a:off x="4333244" y="3192223"/>
            <a:ext cx="1458023" cy="365488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61111CE7-EA18-4927-9604-911717689334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971259" y="3643054"/>
            <a:ext cx="1558306" cy="745723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81DE2117-1A3B-4F8B-9C75-B97907F5CD6F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4647113" y="3457075"/>
            <a:ext cx="1289170" cy="931702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D8A0B7DA-6C96-4FD4-9C32-CA93AF0B9670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5965737" y="2988119"/>
            <a:ext cx="0" cy="1579183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F34B8999-B702-4427-8284-85B44130489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8501118" y="2988119"/>
            <a:ext cx="1287503" cy="644515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A7A8C1DA-682C-4BA4-87FB-6B2AAB28434E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6120879" y="3189672"/>
            <a:ext cx="1458599" cy="449468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C46FED81-AEE8-41A6-9F7E-691F7EC570F1}"/>
              </a:ext>
            </a:extLst>
          </p:cNvPr>
          <p:cNvSpPr/>
          <p:nvPr/>
        </p:nvSpPr>
        <p:spPr>
          <a:xfrm>
            <a:off x="4684467" y="2263573"/>
            <a:ext cx="2557669" cy="191868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/>
              <a:t>VIDEO TUTORIALES DEL MAHARA PARA ESTUDIANTES</a:t>
            </a:r>
            <a:endParaRPr lang="es-PE" b="1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81BEACC-C1AC-4E35-BB9F-35EB1172F504}"/>
              </a:ext>
            </a:extLst>
          </p:cNvPr>
          <p:cNvSpPr/>
          <p:nvPr/>
        </p:nvSpPr>
        <p:spPr>
          <a:xfrm>
            <a:off x="3649297" y="949348"/>
            <a:ext cx="1843280" cy="123521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400" dirty="0"/>
              <a:t>1. Reconocer las partes principales de la página principal</a:t>
            </a:r>
            <a:endParaRPr lang="es-PE" sz="14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BDA2B6B-F011-4CC2-BEC6-6739DC8D97A9}"/>
              </a:ext>
            </a:extLst>
          </p:cNvPr>
          <p:cNvSpPr/>
          <p:nvPr/>
        </p:nvSpPr>
        <p:spPr>
          <a:xfrm>
            <a:off x="2627572" y="2574618"/>
            <a:ext cx="1705672" cy="123521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400" dirty="0"/>
              <a:t>2. </a:t>
            </a:r>
            <a:r>
              <a:rPr lang="es-PE" sz="1400" dirty="0"/>
              <a:t>Configurar tablero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03A9DE9-5A7B-4240-AE16-D20BEF28B891}"/>
              </a:ext>
            </a:extLst>
          </p:cNvPr>
          <p:cNvSpPr/>
          <p:nvPr/>
        </p:nvSpPr>
        <p:spPr>
          <a:xfrm>
            <a:off x="3068396" y="4207885"/>
            <a:ext cx="1849582" cy="123521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300" dirty="0"/>
              <a:t>3. Subir evidencias del proceso y logros de aprendizaje al tablero</a:t>
            </a:r>
            <a:endParaRPr lang="es-PE" sz="1300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C9F87FE-5C56-4A7A-BB7E-FABDA6E6CA05}"/>
              </a:ext>
            </a:extLst>
          </p:cNvPr>
          <p:cNvSpPr/>
          <p:nvPr/>
        </p:nvSpPr>
        <p:spPr>
          <a:xfrm>
            <a:off x="5112901" y="4567302"/>
            <a:ext cx="1705672" cy="123521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300" dirty="0"/>
              <a:t>4. Compartir evidencias para la calificación del docente</a:t>
            </a:r>
            <a:endParaRPr lang="es-PE" sz="130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174975A-61DE-4213-9FDE-8625CC848D8C}"/>
              </a:ext>
            </a:extLst>
          </p:cNvPr>
          <p:cNvSpPr/>
          <p:nvPr/>
        </p:nvSpPr>
        <p:spPr>
          <a:xfrm>
            <a:off x="7284008" y="4207885"/>
            <a:ext cx="1676767" cy="123521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400" dirty="0"/>
              <a:t>5. Trabajar en equipo con compañeros</a:t>
            </a:r>
            <a:endParaRPr lang="es-PE" sz="140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127D33C-260A-47E8-BA84-46736AB0729C}"/>
              </a:ext>
            </a:extLst>
          </p:cNvPr>
          <p:cNvSpPr/>
          <p:nvPr/>
        </p:nvSpPr>
        <p:spPr>
          <a:xfrm>
            <a:off x="7579478" y="2572067"/>
            <a:ext cx="1843280" cy="123521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400" dirty="0"/>
              <a:t>6. </a:t>
            </a:r>
            <a:r>
              <a:rPr lang="es-PE" sz="1400" dirty="0"/>
              <a:t>Complementos del portafolio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FD1EC55-6A0D-40CC-BFA1-6E818D1A84EE}"/>
              </a:ext>
            </a:extLst>
          </p:cNvPr>
          <p:cNvSpPr/>
          <p:nvPr/>
        </p:nvSpPr>
        <p:spPr>
          <a:xfrm>
            <a:off x="6328139" y="914447"/>
            <a:ext cx="1843280" cy="123521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300" dirty="0"/>
              <a:t>7</a:t>
            </a:r>
            <a:r>
              <a:rPr lang="es-MX" sz="1300" b="0" dirty="0"/>
              <a:t>. Arreglar la información que viene desde el </a:t>
            </a:r>
            <a:r>
              <a:rPr lang="es-MX" sz="1300" b="0" dirty="0" err="1"/>
              <a:t>Mahara</a:t>
            </a:r>
            <a:r>
              <a:rPr lang="es-MX" sz="1300" b="0" dirty="0"/>
              <a:t> Mobile</a:t>
            </a:r>
            <a:endParaRPr lang="es-PE" sz="1300" b="0" dirty="0"/>
          </a:p>
        </p:txBody>
      </p:sp>
    </p:spTree>
    <p:extLst>
      <p:ext uri="{BB962C8B-B14F-4D97-AF65-F5344CB8AC3E}">
        <p14:creationId xmlns:p14="http://schemas.microsoft.com/office/powerpoint/2010/main" val="276103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72278" y="100082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17: CONFIGURAR MI MENÚ</a:t>
            </a:r>
          </a:p>
        </p:txBody>
      </p:sp>
      <p:pic>
        <p:nvPicPr>
          <p:cNvPr id="4" name="Elementos multimedia en línea 3" title="17  Configurar mi menú">
            <a:hlinkClick r:id="" action="ppaction://media"/>
            <a:extLst>
              <a:ext uri="{FF2B5EF4-FFF2-40B4-BE49-F238E27FC236}">
                <a16:creationId xmlns:a16="http://schemas.microsoft.com/office/drawing/2014/main" id="{85D2B5EF-1F3D-40FC-8B18-4ECA2A792F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0356" y="922406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9269" y="83263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18: AGREGAR INFORMACIÓN Y CONFIRMAR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A57CDA-C139-445F-BCC0-0082B86F6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b="4251"/>
          <a:stretch/>
        </p:blipFill>
        <p:spPr>
          <a:xfrm>
            <a:off x="6397987" y="866434"/>
            <a:ext cx="2712882" cy="554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4541DD-82BF-442C-A9DC-8EE837072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 b="5120"/>
          <a:stretch/>
        </p:blipFill>
        <p:spPr>
          <a:xfrm>
            <a:off x="2488596" y="866434"/>
            <a:ext cx="2726629" cy="554400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9F05A3B-A846-4DA9-9B29-F47C15413B6D}"/>
              </a:ext>
            </a:extLst>
          </p:cNvPr>
          <p:cNvCxnSpPr>
            <a:cxnSpLocks/>
          </p:cNvCxnSpPr>
          <p:nvPr/>
        </p:nvCxnSpPr>
        <p:spPr>
          <a:xfrm flipH="1" flipV="1">
            <a:off x="8417442" y="5697204"/>
            <a:ext cx="693427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4107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9269" y="83263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18: AGREGAR INFORMACIÓN Y CONFIRMAR</a:t>
            </a:r>
          </a:p>
        </p:txBody>
      </p:sp>
      <p:pic>
        <p:nvPicPr>
          <p:cNvPr id="2" name="Elementos multimedia en línea 1" title="18  Agregar información y confirmar">
            <a:hlinkClick r:id="" action="ppaction://media"/>
            <a:extLst>
              <a:ext uri="{FF2B5EF4-FFF2-40B4-BE49-F238E27FC236}">
                <a16:creationId xmlns:a16="http://schemas.microsoft.com/office/drawing/2014/main" id="{B11855CF-B3FA-499E-9670-EF76AB8DDA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9" y="922407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6140" y="130622"/>
            <a:ext cx="11607800" cy="642937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TUTORIAL 19: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REVISAR DOCUMENTACIÓN EN PORTAFOLIO DIGITAL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FA36C31-487C-40FF-A031-C599781C2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9" y="1027510"/>
            <a:ext cx="11628641" cy="5187759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40141BF-69DE-4794-9CA9-96E18D3833C5}"/>
              </a:ext>
            </a:extLst>
          </p:cNvPr>
          <p:cNvCxnSpPr>
            <a:cxnSpLocks/>
          </p:cNvCxnSpPr>
          <p:nvPr/>
        </p:nvCxnSpPr>
        <p:spPr>
          <a:xfrm flipH="1">
            <a:off x="9485937" y="2876648"/>
            <a:ext cx="426689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695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6140" y="130622"/>
            <a:ext cx="11607800" cy="642937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19: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REVISAR DOCUMENTACIÓN EN PORTAFOLIO DIGITAL</a:t>
            </a:r>
          </a:p>
        </p:txBody>
      </p:sp>
      <p:pic>
        <p:nvPicPr>
          <p:cNvPr id="2" name="Elementos multimedia en línea 1" title="19. Revisar documentación en portafolio digital">
            <a:hlinkClick r:id="" action="ppaction://media"/>
            <a:extLst>
              <a:ext uri="{FF2B5EF4-FFF2-40B4-BE49-F238E27FC236}">
                <a16:creationId xmlns:a16="http://schemas.microsoft.com/office/drawing/2014/main" id="{82B7CF59-B1F6-4659-9EF4-403C25D089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1279" y="962163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933998-3F0B-4633-88F1-76D43652932F}"/>
              </a:ext>
            </a:extLst>
          </p:cNvPr>
          <p:cNvSpPr txBox="1"/>
          <p:nvPr/>
        </p:nvSpPr>
        <p:spPr>
          <a:xfrm>
            <a:off x="672215" y="3429000"/>
            <a:ext cx="10847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3.1 INGRESO Y COMPLETAR EL PERFIL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214578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331303" y="113333"/>
            <a:ext cx="11290854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PANTALLA ANTES DE INGRESAR: 	portafolioestudiante@untels.edu.pe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86C8D2-781B-41FC-892A-FA4787C7D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" t="16216" r="3804" b="6452"/>
          <a:stretch/>
        </p:blipFill>
        <p:spPr>
          <a:xfrm>
            <a:off x="331303" y="1020418"/>
            <a:ext cx="11396872" cy="5300869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19C0FD9-8897-4140-9971-EE07E9F44531}"/>
              </a:ext>
            </a:extLst>
          </p:cNvPr>
          <p:cNvCxnSpPr/>
          <p:nvPr/>
        </p:nvCxnSpPr>
        <p:spPr>
          <a:xfrm flipH="1">
            <a:off x="10402957" y="2703443"/>
            <a:ext cx="106017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964BB69-03E9-49C1-A253-214986731CC4}"/>
              </a:ext>
            </a:extLst>
          </p:cNvPr>
          <p:cNvCxnSpPr/>
          <p:nvPr/>
        </p:nvCxnSpPr>
        <p:spPr>
          <a:xfrm flipH="1">
            <a:off x="10402957" y="3293164"/>
            <a:ext cx="106017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72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331303" y="113333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PANTALLA DESPUÉS DE INGRESAR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602795-5249-4834-8914-6B9874ED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" t="16021" r="1847" b="5680"/>
          <a:stretch/>
        </p:blipFill>
        <p:spPr>
          <a:xfrm>
            <a:off x="119270" y="1099930"/>
            <a:ext cx="11847443" cy="5367131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F3F6609-6F35-4B0E-9FB3-D01FEF526612}"/>
              </a:ext>
            </a:extLst>
          </p:cNvPr>
          <p:cNvCxnSpPr/>
          <p:nvPr/>
        </p:nvCxnSpPr>
        <p:spPr>
          <a:xfrm>
            <a:off x="7779027" y="1974574"/>
            <a:ext cx="108667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5469D4B-6F29-4F0C-851E-C25A1BBE1B95}"/>
              </a:ext>
            </a:extLst>
          </p:cNvPr>
          <p:cNvCxnSpPr/>
          <p:nvPr/>
        </p:nvCxnSpPr>
        <p:spPr>
          <a:xfrm>
            <a:off x="7779027" y="2299252"/>
            <a:ext cx="108667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896CB37-1D0E-42AF-8028-C86E33AD017A}"/>
              </a:ext>
            </a:extLst>
          </p:cNvPr>
          <p:cNvCxnSpPr/>
          <p:nvPr/>
        </p:nvCxnSpPr>
        <p:spPr>
          <a:xfrm>
            <a:off x="7779027" y="2657061"/>
            <a:ext cx="108667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9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34470" y="82736"/>
            <a:ext cx="10515600" cy="64293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VIDEO TUTORIAL 2: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INGRESO Y COMPLETAR EL PERFIL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Elementos multimedia en línea 1" title="1. Ingreso y a completar el perfil">
            <a:hlinkClick r:id="" action="ppaction://media"/>
            <a:extLst>
              <a:ext uri="{FF2B5EF4-FFF2-40B4-BE49-F238E27FC236}">
                <a16:creationId xmlns:a16="http://schemas.microsoft.com/office/drawing/2014/main" id="{73F9E643-A1A6-4D87-A6E6-C3959327FD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239" y="922407"/>
            <a:ext cx="95575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646</Words>
  <Application>Microsoft Office PowerPoint</Application>
  <PresentationFormat>Panorámica</PresentationFormat>
  <Paragraphs>100</Paragraphs>
  <Slides>54</Slides>
  <Notes>0</Notes>
  <HiddenSlides>0</HiddenSlides>
  <MMClips>19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PANTALLA ANTES DE INGRESAR:  portafolioestudiante@untels.edu.pe</vt:lpstr>
      <vt:lpstr>PANTALLA DESPUÉS DE INGRESAR</vt:lpstr>
      <vt:lpstr>VIDEO TUTORIAL 2: INGRESO Y COMPLETAR EL PERFIL</vt:lpstr>
      <vt:lpstr>Presentación de PowerPoint</vt:lpstr>
      <vt:lpstr>Presentación de PowerPoint</vt:lpstr>
      <vt:lpstr>Presentación de PowerPoint</vt:lpstr>
      <vt:lpstr>Presentación de PowerPoint</vt:lpstr>
      <vt:lpstr>TUTORIAL 3: MI TABLERO PRINCIPAL</vt:lpstr>
      <vt:lpstr>TUTORIAL 3: MI TABLERO PRINCIPAL</vt:lpstr>
      <vt:lpstr>VIDEO TUTORIAL 3: MI TABLERO PRINCIPAL</vt:lpstr>
      <vt:lpstr>TUTORIAL 4: CREAR PÁGINA Y COLECCIÓN</vt:lpstr>
      <vt:lpstr>VIDEO TUTORIAL 4: CREAR PÁGINA Y COLECCIÓN</vt:lpstr>
      <vt:lpstr>TUTORIAL 5: ENTRELAZAR LAS PÁGINAS Y COLECCIONES </vt:lpstr>
      <vt:lpstr>VIDEO TUTORIAL 5: ENTRELAZAR LAS PÁGINAS Y COLECCIONES </vt:lpstr>
      <vt:lpstr>Presentación de PowerPoint</vt:lpstr>
      <vt:lpstr>TUTORIAL 6: SUBIR PROCESOS Y EVIDENCIAS DEL APRENDIZAJE DEL CURSO</vt:lpstr>
      <vt:lpstr>VIDEO TUTORIAL 6: SUBIR PROCESOS Y EVIDENCIAS DEL APRENDIZAJE DEL CURSO</vt:lpstr>
      <vt:lpstr>TUTORIAL 7: SUBIR EVIDENCIAS DEL PERFIL DEL EGRESADO</vt:lpstr>
      <vt:lpstr>VIDEO TUTORIAL 7: SUBIR EVIDENCIAS DEL PERFIL DEL EGRESADO</vt:lpstr>
      <vt:lpstr>Presentación de PowerPoint</vt:lpstr>
      <vt:lpstr>TUTORIAL 8: ENVIAR EVIDENCIAS DE COMPETENCIAS AL DOCENTE</vt:lpstr>
      <vt:lpstr>VIDEO TUTORIAL 8: ENVIAR EVIDENCIAS DE COMPETENCIAS AL DOCENTE</vt:lpstr>
      <vt:lpstr>TUTORIAL 9: CÓMO REVISAR RETROALIMENTACIÓN</vt:lpstr>
      <vt:lpstr>VIDEO TUTORIAL 9: CÓMO REVISAR RETROALIMENTACIÓN</vt:lpstr>
      <vt:lpstr>Presentación de PowerPoint</vt:lpstr>
      <vt:lpstr>TUTORIAL 10: FORMAR GRUPOS DE TRABAJO CON COMPAÑEROS</vt:lpstr>
      <vt:lpstr>VIDEO TUTORIAL 10: FORMAR GRUPOS DE TRABAJO CON COMPAÑEROS</vt:lpstr>
      <vt:lpstr>TUTORIAL 11: GESTIONAR TAREAS (PLANIFICAR)</vt:lpstr>
      <vt:lpstr>VIDEO TUTORIAL 11: GESTIONAR TAREAS (PLANIFICAR)</vt:lpstr>
      <vt:lpstr>Presentación de PowerPoint</vt:lpstr>
      <vt:lpstr>TUTORIAL 12: DIARIO DE APRENDIZAJE</vt:lpstr>
      <vt:lpstr>VIDEO TUTORIAL 12: DIARIO DE APRENDIZAJE</vt:lpstr>
      <vt:lpstr>TUTORIAL 13: BIBLIOTECA</vt:lpstr>
      <vt:lpstr>TUTORIAL 13: BIBLIOTECA</vt:lpstr>
      <vt:lpstr>VIDEO TUTORIAL 13: BIBLIOTECA</vt:lpstr>
      <vt:lpstr>TUTORIAL 14: REALIZAR CURRÍCULUM</vt:lpstr>
      <vt:lpstr>VIDEO TUTORIAL 14: REALIZAR CURRÍCULUM</vt:lpstr>
      <vt:lpstr>TUTORIAL 15: MENSAJES Y NOTIFICACIONES</vt:lpstr>
      <vt:lpstr>VIDEO TUTORIAL 15: MENSAJES Y NOTIFICACIONES</vt:lpstr>
      <vt:lpstr>Presentación de PowerPoint</vt:lpstr>
      <vt:lpstr>TUTORIAL 16: INGRESO A MAHARA MOBILE</vt:lpstr>
      <vt:lpstr>VIDEO TUTORIAL 16: INGRESO A MAHARA MOBILE</vt:lpstr>
      <vt:lpstr>TUTORIAL 17: CONFIGURAR MI MENÚ</vt:lpstr>
      <vt:lpstr>VIDEO TUTORIAL 17: CONFIGURAR MI MENÚ</vt:lpstr>
      <vt:lpstr>TUTORIAL 18: AGREGAR INFORMACIÓN Y CONFIRMAR</vt:lpstr>
      <vt:lpstr>VIDEO TUTORIAL 18: AGREGAR INFORMACIÓN Y CONFIRMAR</vt:lpstr>
      <vt:lpstr>TUTORIAL 19: REVISAR DOCUMENTACIÓN EN PORTAFOLIO DIGITAL</vt:lpstr>
      <vt:lpstr>VIDEO TUTORIAL 19: REVISAR DOCUMENTACIÓN EN PORTAFOLIO DIGITAL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Cuadros Blas</dc:creator>
  <cp:lastModifiedBy>PC01</cp:lastModifiedBy>
  <cp:revision>117</cp:revision>
  <dcterms:created xsi:type="dcterms:W3CDTF">2023-04-18T15:50:45Z</dcterms:created>
  <dcterms:modified xsi:type="dcterms:W3CDTF">2024-05-15T16:25:54Z</dcterms:modified>
</cp:coreProperties>
</file>