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671" r:id="rId2"/>
  </p:sldMasterIdLst>
  <p:notesMasterIdLst>
    <p:notesMasterId r:id="rId25"/>
  </p:notesMasterIdLst>
  <p:sldIdLst>
    <p:sldId id="1261" r:id="rId3"/>
    <p:sldId id="1566" r:id="rId4"/>
    <p:sldId id="1557" r:id="rId5"/>
    <p:sldId id="1581" r:id="rId6"/>
    <p:sldId id="1580" r:id="rId7"/>
    <p:sldId id="1567" r:id="rId8"/>
    <p:sldId id="1561" r:id="rId9"/>
    <p:sldId id="1568" r:id="rId10"/>
    <p:sldId id="1562" r:id="rId11"/>
    <p:sldId id="1563" r:id="rId12"/>
    <p:sldId id="1564" r:id="rId13"/>
    <p:sldId id="1569" r:id="rId14"/>
    <p:sldId id="1570" r:id="rId15"/>
    <p:sldId id="1571" r:id="rId16"/>
    <p:sldId id="1572" r:id="rId17"/>
    <p:sldId id="1573" r:id="rId18"/>
    <p:sldId id="1577" r:id="rId19"/>
    <p:sldId id="1574" r:id="rId20"/>
    <p:sldId id="1576" r:id="rId21"/>
    <p:sldId id="1575" r:id="rId22"/>
    <p:sldId id="1583" r:id="rId23"/>
    <p:sldId id="1560" r:id="rId24"/>
  </p:sldIdLst>
  <p:sldSz cx="12192000" cy="6858000"/>
  <p:notesSz cx="6858000" cy="9144000"/>
  <p:defaultTextStyle>
    <a:defPPr>
      <a:defRPr lang="es-P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00"/>
    <a:srgbClr val="165696"/>
    <a:srgbClr val="195FA8"/>
    <a:srgbClr val="0D5FA8"/>
    <a:srgbClr val="F4DF84"/>
    <a:srgbClr val="053FA2"/>
    <a:srgbClr val="FC9B1A"/>
    <a:srgbClr val="003591"/>
    <a:srgbClr val="003457"/>
    <a:srgbClr val="007E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50" autoAdjust="0"/>
    <p:restoredTop sz="94660"/>
  </p:normalViewPr>
  <p:slideViewPr>
    <p:cSldViewPr snapToGrid="0">
      <p:cViewPr varScale="1">
        <p:scale>
          <a:sx n="73" d="100"/>
          <a:sy n="73" d="100"/>
        </p:scale>
        <p:origin x="57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DBF9D6-92B8-4DC0-B16C-B86378BF36DD}" type="datetimeFigureOut">
              <a:rPr lang="es-PE" smtClean="0"/>
              <a:t>12/12/2023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516F6-1E84-42A1-926C-7C166E04BC04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68735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78408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237329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18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344617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4884123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20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576291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21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949822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7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008534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9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761053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10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455227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845266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13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247825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14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951126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15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26746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El MOVIMIENTO MITTA – UNTELS tiene como objetivos: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Fortalecer el sistema universitario tomando en cuenta la autonomía universitaria y la ley 30220.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Gestionar, administrar y atender eficientemente los servicios educativos de educación superior (innovación académica, científica y tecnológica, etc.)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Promover una gestión universitaria transparente, participativa y democrática.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d. Contribuir con el desarrollo de tecnologías y conocimientos la solución y mitigación de las necesidades de la sociedad limeña y el país con la formación de profesionales competitivos con capacidades suficientes para el aporte sostenible y saludable al Perú.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Son valores del MOVIMIENTO MITTA - UNTELS: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a. La DEMOCRACIA PARTICIPATIVA,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b. RESONSABILIDAD,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es-PE" sz="2800" b="0" i="0" dirty="0">
                <a:solidFill>
                  <a:srgbClr val="111B21"/>
                </a:solidFill>
                <a:effectLst/>
                <a:latin typeface="Segoe UI" panose="020B0502040204020203" pitchFamily="34" charset="0"/>
              </a:rPr>
              <a:t>c. RESPETO Y TOLERANCIA, HONRADEZ Y FIDELIDAD,</a:t>
            </a:r>
            <a:endParaRPr lang="es-PE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347CEC-8F16-4086-BB89-FE94B6AAA5A6}" type="slidenum">
              <a:rPr lang="es-PE" smtClean="0"/>
              <a:t>16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9486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993F481-554C-583C-BDE3-019E749638F1}"/>
              </a:ext>
            </a:extLst>
          </p:cNvPr>
          <p:cNvSpPr txBox="1">
            <a:spLocks/>
          </p:cNvSpPr>
          <p:nvPr userDrawn="1"/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B01643-9BA7-1DFD-1CBE-2A1D8663CC46}"/>
              </a:ext>
            </a:extLst>
          </p:cNvPr>
          <p:cNvSpPr/>
          <p:nvPr userDrawn="1"/>
        </p:nvSpPr>
        <p:spPr>
          <a:xfrm>
            <a:off x="-1" y="0"/>
            <a:ext cx="12192001" cy="2147455"/>
          </a:xfrm>
          <a:prstGeom prst="rect">
            <a:avLst/>
          </a:prstGeom>
          <a:solidFill>
            <a:srgbClr val="065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9ED1B843-A825-8C30-E666-BB110970B7FD}"/>
              </a:ext>
            </a:extLst>
          </p:cNvPr>
          <p:cNvSpPr/>
          <p:nvPr userDrawn="1"/>
        </p:nvSpPr>
        <p:spPr>
          <a:xfrm>
            <a:off x="-18289" y="0"/>
            <a:ext cx="12210289" cy="2147455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056519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267A38-EE22-425B-9B88-B59926C4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A804A-8422-4AD8-8A10-E050D425B3CC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DC5BDD-756A-4ACA-B57E-4E166FCD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20A000-77AB-4BC2-A6E6-EE7B522A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361B1-157A-45E8-905F-6F7E70D18C1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0830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354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10232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D163E0C7-B91C-46E2-B586-0E5A7C224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4905" b="84145"/>
          <a:stretch/>
        </p:blipFill>
        <p:spPr>
          <a:xfrm>
            <a:off x="0" y="0"/>
            <a:ext cx="12192000" cy="789709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A8E60A4B-478A-970B-51C5-477581DA2AA0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216AD031-7D31-0C6A-272B-FEA96A3CF246}"/>
              </a:ext>
            </a:extLst>
          </p:cNvPr>
          <p:cNvSpPr/>
          <p:nvPr userDrawn="1"/>
        </p:nvSpPr>
        <p:spPr>
          <a:xfrm>
            <a:off x="-18289" y="0"/>
            <a:ext cx="12210289" cy="78970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324012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CCB343D-A0D1-6A2F-BB56-6E54BCB29351}"/>
              </a:ext>
            </a:extLst>
          </p:cNvPr>
          <p:cNvSpPr/>
          <p:nvPr userDrawn="1"/>
        </p:nvSpPr>
        <p:spPr>
          <a:xfrm>
            <a:off x="-20782" y="6356350"/>
            <a:ext cx="12212782" cy="501651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A2D06AC1-174E-2378-2F17-36FA3458DF80}"/>
              </a:ext>
            </a:extLst>
          </p:cNvPr>
          <p:cNvSpPr/>
          <p:nvPr userDrawn="1"/>
        </p:nvSpPr>
        <p:spPr>
          <a:xfrm>
            <a:off x="-20782" y="6356351"/>
            <a:ext cx="12212782" cy="501650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36AC71BC-F866-CD94-2D17-C8C0B6BA0AD6}"/>
              </a:ext>
            </a:extLst>
          </p:cNvPr>
          <p:cNvSpPr/>
          <p:nvPr userDrawn="1"/>
        </p:nvSpPr>
        <p:spPr>
          <a:xfrm>
            <a:off x="-18290" y="0"/>
            <a:ext cx="12210290" cy="635634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7931728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267A38-EE22-425B-9B88-B59926C458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3A804A-8422-4AD8-8A10-E050D425B3CC}" type="datetimeFigureOut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DC5BDD-756A-4ACA-B57E-4E166FCD7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120A000-77AB-4BC2-A6E6-EE7B522A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3361B1-157A-45E8-905F-6F7E70D18C16}" type="slidenum">
              <a:rPr kumimoji="0" lang="es-P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PE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6236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C993F481-554C-583C-BDE3-019E749638F1}"/>
              </a:ext>
            </a:extLst>
          </p:cNvPr>
          <p:cNvSpPr txBox="1">
            <a:spLocks/>
          </p:cNvSpPr>
          <p:nvPr userDrawn="1"/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5F1113E-D100-2073-2CF9-A9FBC1C8D6AB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0D3B62F5-9F1F-B564-5C56-A27C8AE0F59F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18B01643-9BA7-1DFD-1CBE-2A1D8663CC46}"/>
              </a:ext>
            </a:extLst>
          </p:cNvPr>
          <p:cNvSpPr/>
          <p:nvPr userDrawn="1"/>
        </p:nvSpPr>
        <p:spPr>
          <a:xfrm>
            <a:off x="-1" y="-1"/>
            <a:ext cx="12192001" cy="2147455"/>
          </a:xfrm>
          <a:prstGeom prst="rect">
            <a:avLst/>
          </a:prstGeom>
          <a:solidFill>
            <a:srgbClr val="0653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1479944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4354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DF21E018-BD05-E343-36FB-918070FF7855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7716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Rectángulo&#10;&#10;Descripción generada automáticamente con confianza media">
            <a:extLst>
              <a:ext uri="{FF2B5EF4-FFF2-40B4-BE49-F238E27FC236}">
                <a16:creationId xmlns:a16="http://schemas.microsoft.com/office/drawing/2014/main" id="{D163E0C7-B91C-46E2-B586-0E5A7C224F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 t="4905" b="84145"/>
          <a:stretch/>
        </p:blipFill>
        <p:spPr>
          <a:xfrm>
            <a:off x="0" y="0"/>
            <a:ext cx="12192000" cy="789709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BAE3405E-D280-E9AD-A40B-CC0A10FE02DF}"/>
              </a:ext>
            </a:extLst>
          </p:cNvPr>
          <p:cNvSpPr/>
          <p:nvPr userDrawn="1"/>
        </p:nvSpPr>
        <p:spPr>
          <a:xfrm>
            <a:off x="0" y="6520180"/>
            <a:ext cx="12192000" cy="358139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7673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A picture containing bird&#10;&#10;Description automatically generated">
            <a:extLst>
              <a:ext uri="{FF2B5EF4-FFF2-40B4-BE49-F238E27FC236}">
                <a16:creationId xmlns:a16="http://schemas.microsoft.com/office/drawing/2014/main" id="{1171D7FC-8F0B-1C49-A79D-9ACE11AF7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2" t="1437" r="658" b="1726"/>
          <a:stretch/>
        </p:blipFill>
        <p:spPr>
          <a:xfrm>
            <a:off x="-20782" y="0"/>
            <a:ext cx="12212782" cy="6858000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0CCB343D-A0D1-6A2F-BB56-6E54BCB29351}"/>
              </a:ext>
            </a:extLst>
          </p:cNvPr>
          <p:cNvSpPr/>
          <p:nvPr userDrawn="1"/>
        </p:nvSpPr>
        <p:spPr>
          <a:xfrm>
            <a:off x="-20782" y="6356350"/>
            <a:ext cx="12212782" cy="501651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4561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200"/>
          <a:stretch/>
        </p:blipFill>
        <p:spPr>
          <a:xfrm>
            <a:off x="5413" y="0"/>
            <a:ext cx="12181173" cy="12892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672" y="1825625"/>
            <a:ext cx="103701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ED08FBB-0D26-660C-8D56-B5C5A8FC9320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60E4416-D348-68B9-DF36-9929926A1482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F4DF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9BAAD66-1A9F-9CDA-C405-4E9B15B61AAF}"/>
              </a:ext>
            </a:extLst>
          </p:cNvPr>
          <p:cNvSpPr/>
          <p:nvPr userDrawn="1"/>
        </p:nvSpPr>
        <p:spPr>
          <a:xfrm>
            <a:off x="-18289" y="0"/>
            <a:ext cx="12210289" cy="1242469"/>
          </a:xfrm>
          <a:prstGeom prst="rect">
            <a:avLst/>
          </a:prstGeom>
          <a:solidFill>
            <a:srgbClr val="1656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1237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1200"/>
          <a:stretch/>
        </p:blipFill>
        <p:spPr>
          <a:xfrm>
            <a:off x="5413" y="0"/>
            <a:ext cx="12181173" cy="128928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3673" y="365125"/>
            <a:ext cx="103701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3672" y="1825625"/>
            <a:ext cx="103701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E386D-D596-43F8-8F7F-EC29E2E0A8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12/12/2023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DEDE4D-DC37-4180-B29E-77B367E2BC8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ED08FBB-0D26-660C-8D56-B5C5A8FC9320}"/>
              </a:ext>
            </a:extLst>
          </p:cNvPr>
          <p:cNvSpPr/>
          <p:nvPr userDrawn="1"/>
        </p:nvSpPr>
        <p:spPr>
          <a:xfrm rot="16200000">
            <a:off x="-2585132" y="3874414"/>
            <a:ext cx="5286378" cy="116114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60E4416-D348-68B9-DF36-9929926A1482}"/>
              </a:ext>
            </a:extLst>
          </p:cNvPr>
          <p:cNvSpPr/>
          <p:nvPr userDrawn="1"/>
        </p:nvSpPr>
        <p:spPr>
          <a:xfrm>
            <a:off x="0" y="6622473"/>
            <a:ext cx="12192000" cy="235527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7572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7.png"/><Relationship Id="rId5" Type="http://schemas.openxmlformats.org/officeDocument/2006/relationships/image" Target="../media/image16.tmp"/><Relationship Id="rId4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9.tmp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18.tmp"/><Relationship Id="rId5" Type="http://schemas.openxmlformats.org/officeDocument/2006/relationships/image" Target="../media/image17.tmp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7.png"/><Relationship Id="rId5" Type="http://schemas.openxmlformats.org/officeDocument/2006/relationships/image" Target="../media/image20.tmp"/><Relationship Id="rId4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7.png"/><Relationship Id="rId5" Type="http://schemas.openxmlformats.org/officeDocument/2006/relationships/image" Target="../media/image21.tmp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3.png"/><Relationship Id="rId5" Type="http://schemas.openxmlformats.org/officeDocument/2006/relationships/image" Target="../media/image22.tmp"/><Relationship Id="rId4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0.png"/><Relationship Id="rId5" Type="http://schemas.openxmlformats.org/officeDocument/2006/relationships/image" Target="../media/image24.tmp"/><Relationship Id="rId4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hyperlink" Target="https://cmap.ihmc.us/cmaptools/cmaptools-download/" TargetMode="External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2048D8BA-3D11-4CBD-A465-58D56F0DC30F}"/>
              </a:ext>
            </a:extLst>
          </p:cNvPr>
          <p:cNvSpPr txBox="1"/>
          <p:nvPr/>
        </p:nvSpPr>
        <p:spPr>
          <a:xfrm>
            <a:off x="2629537" y="3276600"/>
            <a:ext cx="88974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457200">
              <a:lnSpc>
                <a:spcPct val="150000"/>
              </a:lnSpc>
              <a:defRPr/>
            </a:pPr>
            <a:r>
              <a:rPr lang="es-MX" sz="4000" b="1" dirty="0">
                <a:solidFill>
                  <a:prstClr val="white"/>
                </a:solidFill>
              </a:rPr>
              <a:t>Uso de Mapas Conceptuales para </a:t>
            </a:r>
            <a:r>
              <a:rPr lang="es-MX" sz="4000" b="1" dirty="0" smtClean="0">
                <a:solidFill>
                  <a:prstClr val="white"/>
                </a:solidFill>
              </a:rPr>
              <a:t>colegios</a:t>
            </a:r>
            <a:endParaRPr lang="es-MX" sz="4000" b="1" dirty="0">
              <a:solidFill>
                <a:prstClr val="white"/>
              </a:solidFill>
            </a:endParaRPr>
          </a:p>
          <a:p>
            <a:pPr lvl="0" algn="r" defTabSz="457200">
              <a:lnSpc>
                <a:spcPct val="150000"/>
              </a:lnSpc>
              <a:defRPr/>
            </a:pPr>
            <a:r>
              <a:rPr lang="es-MX" sz="4000" b="1" dirty="0">
                <a:solidFill>
                  <a:prstClr val="white"/>
                </a:solidFill>
              </a:rPr>
              <a:t>Parte 1: Uso </a:t>
            </a:r>
            <a:r>
              <a:rPr lang="es-MX" sz="4000" b="1" dirty="0" err="1">
                <a:solidFill>
                  <a:prstClr val="white"/>
                </a:solidFill>
              </a:rPr>
              <a:t>CmapTools</a:t>
            </a:r>
            <a:r>
              <a:rPr lang="es-MX" sz="4000" b="1" dirty="0">
                <a:solidFill>
                  <a:prstClr val="white"/>
                </a:solidFill>
              </a:rPr>
              <a:t>® en Desktop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362D2EB0-1437-46E8-9D22-8D3DDF8F5D4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P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7" y="719079"/>
            <a:ext cx="4267200" cy="10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8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4AB6176-BF7D-DD65-02D1-41CE6CBD40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55" r="56957" b="33846"/>
          <a:stretch/>
        </p:blipFill>
        <p:spPr>
          <a:xfrm>
            <a:off x="3991977" y="934217"/>
            <a:ext cx="6779537" cy="5578878"/>
          </a:xfrm>
          <a:prstGeom prst="rect">
            <a:avLst/>
          </a:prstGeom>
        </p:spPr>
      </p:pic>
      <p:sp>
        <p:nvSpPr>
          <p:cNvPr id="7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502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4.2 </a:t>
            </a:r>
            <a:r>
              <a:rPr lang="es-PE" dirty="0"/>
              <a:t>MENU EDITAR</a:t>
            </a:r>
          </a:p>
        </p:txBody>
      </p:sp>
      <p:sp>
        <p:nvSpPr>
          <p:cNvPr id="15" name="Elipse 14"/>
          <p:cNvSpPr/>
          <p:nvPr/>
        </p:nvSpPr>
        <p:spPr>
          <a:xfrm>
            <a:off x="4586125" y="3327104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8</a:t>
            </a:r>
          </a:p>
        </p:txBody>
      </p:sp>
      <p:sp>
        <p:nvSpPr>
          <p:cNvPr id="16" name="Elipse 15"/>
          <p:cNvSpPr/>
          <p:nvPr/>
        </p:nvSpPr>
        <p:spPr>
          <a:xfrm>
            <a:off x="4586125" y="3804817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9</a:t>
            </a:r>
          </a:p>
        </p:txBody>
      </p:sp>
      <p:sp>
        <p:nvSpPr>
          <p:cNvPr id="17" name="Elipse 16"/>
          <p:cNvSpPr/>
          <p:nvPr/>
        </p:nvSpPr>
        <p:spPr>
          <a:xfrm>
            <a:off x="4586125" y="4286725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 b="1" dirty="0"/>
          </a:p>
        </p:txBody>
      </p:sp>
      <p:sp>
        <p:nvSpPr>
          <p:cNvPr id="18" name="Elipse 17"/>
          <p:cNvSpPr/>
          <p:nvPr/>
        </p:nvSpPr>
        <p:spPr>
          <a:xfrm>
            <a:off x="4586125" y="4595190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 b="1" dirty="0"/>
          </a:p>
        </p:txBody>
      </p:sp>
      <p:sp>
        <p:nvSpPr>
          <p:cNvPr id="19" name="Elipse 18"/>
          <p:cNvSpPr/>
          <p:nvPr/>
        </p:nvSpPr>
        <p:spPr>
          <a:xfrm>
            <a:off x="4586125" y="4877073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 b="1" dirty="0"/>
          </a:p>
        </p:txBody>
      </p:sp>
      <p:sp>
        <p:nvSpPr>
          <p:cNvPr id="2" name="CuadroTexto 1"/>
          <p:cNvSpPr txBox="1"/>
          <p:nvPr/>
        </p:nvSpPr>
        <p:spPr>
          <a:xfrm>
            <a:off x="4553898" y="4291485"/>
            <a:ext cx="446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1" name="CuadroTexto 20"/>
          <p:cNvSpPr txBox="1"/>
          <p:nvPr/>
        </p:nvSpPr>
        <p:spPr>
          <a:xfrm>
            <a:off x="4553898" y="4594449"/>
            <a:ext cx="446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>
                <a:solidFill>
                  <a:schemeClr val="bg1"/>
                </a:solidFill>
              </a:rPr>
              <a:t>11</a:t>
            </a:r>
          </a:p>
        </p:txBody>
      </p:sp>
      <p:sp>
        <p:nvSpPr>
          <p:cNvPr id="22" name="CuadroTexto 21"/>
          <p:cNvSpPr txBox="1"/>
          <p:nvPr/>
        </p:nvSpPr>
        <p:spPr>
          <a:xfrm>
            <a:off x="4545947" y="4873626"/>
            <a:ext cx="446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2122565" y="1174095"/>
            <a:ext cx="2591618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CORTAR RECURSOS, MAPAS Y CARPETAS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2122564" y="1462058"/>
            <a:ext cx="2591617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MX" sz="1100" dirty="0"/>
              <a:t>COPIAR RECURSOS, MAPAS Y CARPETAS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2660848" y="2176563"/>
            <a:ext cx="2085225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MOVER UNA CARPTEA A OTRA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3074317" y="1902042"/>
            <a:ext cx="1671758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COPIAR UNA CARPETA</a:t>
            </a:r>
          </a:p>
        </p:txBody>
      </p:sp>
      <p:sp>
        <p:nvSpPr>
          <p:cNvPr id="8" name="Elipse 7"/>
          <p:cNvSpPr/>
          <p:nvPr/>
        </p:nvSpPr>
        <p:spPr>
          <a:xfrm>
            <a:off x="4586125" y="1173157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1</a:t>
            </a:r>
          </a:p>
        </p:txBody>
      </p:sp>
      <p:sp>
        <p:nvSpPr>
          <p:cNvPr id="9" name="Elipse 8"/>
          <p:cNvSpPr/>
          <p:nvPr/>
        </p:nvSpPr>
        <p:spPr>
          <a:xfrm>
            <a:off x="4586125" y="1455040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2</a:t>
            </a:r>
          </a:p>
        </p:txBody>
      </p:sp>
      <p:sp>
        <p:nvSpPr>
          <p:cNvPr id="10" name="Elipse 9"/>
          <p:cNvSpPr/>
          <p:nvPr/>
        </p:nvSpPr>
        <p:spPr>
          <a:xfrm>
            <a:off x="4586125" y="1897057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3</a:t>
            </a:r>
          </a:p>
        </p:txBody>
      </p:sp>
      <p:sp>
        <p:nvSpPr>
          <p:cNvPr id="11" name="Elipse 10"/>
          <p:cNvSpPr/>
          <p:nvPr/>
        </p:nvSpPr>
        <p:spPr>
          <a:xfrm>
            <a:off x="4586125" y="2178940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4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1771689" y="2470951"/>
            <a:ext cx="2974384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RENOMBRAR CARPETAS, RECURSOS O MAPAS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2058955" y="2760003"/>
            <a:ext cx="2695069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BORRAR CARPETAS, RECURSOS Y MAPAS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2058956" y="3045971"/>
            <a:ext cx="2602244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ACTUALIZAR LA PÁGINA DEL CMAPTOOLS</a:t>
            </a:r>
          </a:p>
        </p:txBody>
      </p:sp>
      <p:sp>
        <p:nvSpPr>
          <p:cNvPr id="12" name="Elipse 11"/>
          <p:cNvSpPr/>
          <p:nvPr/>
        </p:nvSpPr>
        <p:spPr>
          <a:xfrm>
            <a:off x="4586125" y="2475797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5</a:t>
            </a:r>
          </a:p>
        </p:txBody>
      </p:sp>
      <p:sp>
        <p:nvSpPr>
          <p:cNvPr id="13" name="Elipse 12"/>
          <p:cNvSpPr/>
          <p:nvPr/>
        </p:nvSpPr>
        <p:spPr>
          <a:xfrm>
            <a:off x="4586125" y="2757680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6</a:t>
            </a:r>
          </a:p>
        </p:txBody>
      </p:sp>
      <p:sp>
        <p:nvSpPr>
          <p:cNvPr id="14" name="Elipse 13"/>
          <p:cNvSpPr/>
          <p:nvPr/>
        </p:nvSpPr>
        <p:spPr>
          <a:xfrm>
            <a:off x="4586125" y="3045221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39975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37548" y="194412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4.3 </a:t>
            </a:r>
            <a:r>
              <a:rPr lang="es-PE" dirty="0"/>
              <a:t>MENÚ HERRAMIENTAS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F8E18C4-089C-64AA-868B-2269E91795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35" r="55723" b="40262"/>
          <a:stretch/>
        </p:blipFill>
        <p:spPr>
          <a:xfrm>
            <a:off x="3057032" y="934112"/>
            <a:ext cx="7754997" cy="5563977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4213793" y="1189051"/>
            <a:ext cx="338400" cy="320400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/>
              <a:t>1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446714" y="1720250"/>
            <a:ext cx="3954200" cy="292388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300" dirty="0"/>
              <a:t>HERRAMIENTA PARA BUSCAR MAPAS Y DOCUMENTOS </a:t>
            </a:r>
          </a:p>
        </p:txBody>
      </p:sp>
      <p:sp>
        <p:nvSpPr>
          <p:cNvPr id="8" name="Elipse 7"/>
          <p:cNvSpPr/>
          <p:nvPr/>
        </p:nvSpPr>
        <p:spPr>
          <a:xfrm>
            <a:off x="4203160" y="1695309"/>
            <a:ext cx="338400" cy="320400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200" b="1" dirty="0"/>
              <a:t>2</a:t>
            </a:r>
            <a:endParaRPr lang="es-PE" sz="1050" b="1" dirty="0"/>
          </a:p>
        </p:txBody>
      </p:sp>
    </p:spTree>
    <p:extLst>
      <p:ext uri="{BB962C8B-B14F-4D97-AF65-F5344CB8AC3E}">
        <p14:creationId xmlns:p14="http://schemas.microsoft.com/office/powerpoint/2010/main" val="453153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38451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 smtClean="0"/>
              <a:t>5. </a:t>
            </a:r>
            <a:r>
              <a:rPr lang="es-PE" sz="3200" b="1" dirty="0"/>
              <a:t>FUNCIONES BÁSICAS</a:t>
            </a:r>
          </a:p>
        </p:txBody>
      </p:sp>
      <p:pic>
        <p:nvPicPr>
          <p:cNvPr id="1026" name="Picture 2" descr="Funciones - Iconos gratis de computado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2500" y="2084400"/>
            <a:ext cx="2689199" cy="26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14543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5.1 </a:t>
            </a:r>
            <a:r>
              <a:rPr lang="es-PE" dirty="0"/>
              <a:t>CREAR LIENZO DE NUEVO MAPA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145B903-D580-06AB-1D5B-0885DD95B2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86" r="65552" b="42801"/>
          <a:stretch/>
        </p:blipFill>
        <p:spPr>
          <a:xfrm>
            <a:off x="354111" y="1359097"/>
            <a:ext cx="2650869" cy="2341148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354111" y="1359096"/>
            <a:ext cx="1623573" cy="27592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video229470914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27294" y="1322332"/>
            <a:ext cx="8458718" cy="475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608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5.2 </a:t>
            </a:r>
            <a:r>
              <a:rPr lang="es-PE" dirty="0"/>
              <a:t>CREAR MAPA CONCEPTUAL DIGITANDO EN EL TABLERO</a:t>
            </a:r>
          </a:p>
        </p:txBody>
      </p:sp>
      <p:pic>
        <p:nvPicPr>
          <p:cNvPr id="2" name="video74127815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1306" y="1102119"/>
            <a:ext cx="9377775" cy="5272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09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5.3 </a:t>
            </a:r>
            <a:r>
              <a:rPr lang="es-PE" dirty="0"/>
              <a:t>CREAR MAPA CONCEPTUAL UTILIZANDO “DESGLOSE DEL CMAP”</a:t>
            </a:r>
          </a:p>
        </p:txBody>
      </p:sp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5" y="1311262"/>
            <a:ext cx="1147242" cy="2790591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1149532" y="3069888"/>
            <a:ext cx="940526" cy="8750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video134127815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61317" y="1311262"/>
            <a:ext cx="8843155" cy="4971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66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5.4 </a:t>
            </a:r>
            <a:r>
              <a:rPr lang="es-PE" dirty="0"/>
              <a:t>AÑADIR RECURSOS</a:t>
            </a:r>
          </a:p>
        </p:txBody>
      </p:sp>
      <p:sp>
        <p:nvSpPr>
          <p:cNvPr id="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373774" y="1458122"/>
            <a:ext cx="3450739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pPr marL="457200" indent="-457200">
              <a:buAutoNum type="arabicPeriod"/>
            </a:pPr>
            <a:r>
              <a:rPr lang="es-PE" b="0" dirty="0">
                <a:solidFill>
                  <a:schemeClr val="tx1"/>
                </a:solidFill>
              </a:rPr>
              <a:t>DOCUMENTOS (PDF, EXCEL, PPT, WORD, ETC.)</a:t>
            </a:r>
          </a:p>
          <a:p>
            <a:pPr marL="457200" indent="-457200">
              <a:buAutoNum type="arabicPeriod"/>
            </a:pPr>
            <a:endParaRPr lang="es-PE" b="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s-PE" b="0" dirty="0">
                <a:solidFill>
                  <a:schemeClr val="tx1"/>
                </a:solidFill>
              </a:rPr>
              <a:t>IMÁGENES</a:t>
            </a:r>
          </a:p>
          <a:p>
            <a:pPr marL="457200" indent="-457200">
              <a:buAutoNum type="arabicPeriod"/>
            </a:pPr>
            <a:endParaRPr lang="es-PE" b="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s-PE" b="0" dirty="0">
                <a:solidFill>
                  <a:schemeClr val="tx1"/>
                </a:solidFill>
              </a:rPr>
              <a:t>VIDEOS</a:t>
            </a:r>
          </a:p>
          <a:p>
            <a:pPr marL="457200" indent="-457200">
              <a:buAutoNum type="arabicPeriod"/>
            </a:pPr>
            <a:endParaRPr lang="es-PE" b="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s-PE" b="0" dirty="0">
                <a:solidFill>
                  <a:schemeClr val="tx1"/>
                </a:solidFill>
              </a:rPr>
              <a:t>PÁGINAS WEB</a:t>
            </a:r>
          </a:p>
          <a:p>
            <a:pPr marL="457200" indent="-457200">
              <a:buAutoNum type="arabicPeriod"/>
            </a:pPr>
            <a:endParaRPr lang="es-PE" b="0" dirty="0">
              <a:solidFill>
                <a:schemeClr val="tx1"/>
              </a:solidFill>
            </a:endParaRPr>
          </a:p>
          <a:p>
            <a:pPr marL="457200" indent="-457200">
              <a:buAutoNum type="arabicPeriod"/>
            </a:pPr>
            <a:r>
              <a:rPr lang="es-PE" b="0" dirty="0">
                <a:solidFill>
                  <a:schemeClr val="tx1"/>
                </a:solidFill>
              </a:rPr>
              <a:t>ENLACES DE VIDEOS </a:t>
            </a:r>
          </a:p>
        </p:txBody>
      </p:sp>
      <p:pic>
        <p:nvPicPr>
          <p:cNvPr id="2" name="video144127815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24513" y="1458122"/>
            <a:ext cx="7582904" cy="4263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98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49607" y="207269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5.5 EDITAR </a:t>
            </a:r>
            <a:r>
              <a:rPr lang="es-PE" dirty="0"/>
              <a:t>LA ESTÉTICA DE NUESTRO MAPA CONCEPTUAL</a:t>
            </a:r>
          </a:p>
        </p:txBody>
      </p:sp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8" y="2900366"/>
            <a:ext cx="1592256" cy="1740060"/>
          </a:xfrm>
          <a:prstGeom prst="rect">
            <a:avLst/>
          </a:prstGeom>
        </p:spPr>
      </p:pic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08" y="1050566"/>
            <a:ext cx="1592256" cy="1740688"/>
          </a:xfrm>
          <a:prstGeom prst="rect">
            <a:avLst/>
          </a:prstGeom>
        </p:spPr>
      </p:pic>
      <p:pic>
        <p:nvPicPr>
          <p:cNvPr id="9" name="Imagen 8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29" y="4749538"/>
            <a:ext cx="1587135" cy="1728364"/>
          </a:xfrm>
          <a:prstGeom prst="rect">
            <a:avLst/>
          </a:prstGeom>
        </p:spPr>
      </p:pic>
      <p:sp>
        <p:nvSpPr>
          <p:cNvPr id="11" name="Rectángulo 10"/>
          <p:cNvSpPr/>
          <p:nvPr/>
        </p:nvSpPr>
        <p:spPr>
          <a:xfrm>
            <a:off x="623308" y="2625634"/>
            <a:ext cx="304155" cy="1656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3" name="Rectángulo 12"/>
          <p:cNvSpPr/>
          <p:nvPr/>
        </p:nvSpPr>
        <p:spPr>
          <a:xfrm>
            <a:off x="901337" y="4474806"/>
            <a:ext cx="304155" cy="1656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4" name="Rectángulo 13"/>
          <p:cNvSpPr/>
          <p:nvPr/>
        </p:nvSpPr>
        <p:spPr>
          <a:xfrm>
            <a:off x="1179366" y="6312282"/>
            <a:ext cx="304155" cy="16562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video12085835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93592" y="1050566"/>
            <a:ext cx="9358495" cy="526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951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5.6 </a:t>
            </a:r>
            <a:r>
              <a:rPr lang="es-PE" dirty="0"/>
              <a:t>EDITAR FONDO</a:t>
            </a:r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"/>
          <a:stretch/>
        </p:blipFill>
        <p:spPr>
          <a:xfrm>
            <a:off x="728774" y="1399669"/>
            <a:ext cx="2576129" cy="3795982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2050869" y="3918857"/>
            <a:ext cx="522514" cy="24819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4" name="video52085835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633557" y="1399669"/>
            <a:ext cx="7887884" cy="4434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10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5.7 GUARDAR </a:t>
            </a:r>
            <a:r>
              <a:rPr lang="es-PE" dirty="0"/>
              <a:t>MAPA CONCEPTUAL</a:t>
            </a:r>
          </a:p>
        </p:txBody>
      </p:sp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10" y="1332410"/>
            <a:ext cx="3558858" cy="2259875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63118" y="2110445"/>
            <a:ext cx="2467719" cy="21035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video620858355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56661" y="1332410"/>
            <a:ext cx="7783260" cy="4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2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38451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/>
              <a:t>1. INSTALACIÓN DEL CMAPTOOLS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771" y="2084832"/>
            <a:ext cx="2688336" cy="2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09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5.8 </a:t>
            </a:r>
            <a:r>
              <a:rPr lang="es-PE" dirty="0"/>
              <a:t>EXPORTAR MAPA CONCEPTUAL</a:t>
            </a:r>
          </a:p>
        </p:txBody>
      </p:sp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40" y="1240969"/>
            <a:ext cx="3105846" cy="226897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56181" y="2016470"/>
            <a:ext cx="1357982" cy="148175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3" name="EXPORTAR MAPA CONCEPTU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36449" y="1528351"/>
            <a:ext cx="7918999" cy="445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66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5.9 HERRAMIENTA BUSCAR</a:t>
            </a:r>
            <a:endParaRPr lang="es-PE" dirty="0"/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815" y="916790"/>
            <a:ext cx="3004773" cy="958971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F548EA-59D1-3C2D-3E9D-05B26B02C2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38" t="6148" r="94423" b="32936"/>
          <a:stretch/>
        </p:blipFill>
        <p:spPr>
          <a:xfrm>
            <a:off x="287066" y="1201784"/>
            <a:ext cx="784088" cy="5224883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326255" y="5447211"/>
            <a:ext cx="692332" cy="75764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Rectángulo 5"/>
          <p:cNvSpPr/>
          <p:nvPr/>
        </p:nvSpPr>
        <p:spPr>
          <a:xfrm>
            <a:off x="1210174" y="1605573"/>
            <a:ext cx="2029414" cy="27018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5" name="HERRAMIENTA BUSCA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555353" y="1249437"/>
            <a:ext cx="8139941" cy="457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91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7F35A52A-8B19-6C73-C419-8EB3816321FA}"/>
              </a:ext>
            </a:extLst>
          </p:cNvPr>
          <p:cNvSpPr txBox="1"/>
          <p:nvPr/>
        </p:nvSpPr>
        <p:spPr>
          <a:xfrm>
            <a:off x="1453101" y="2757149"/>
            <a:ext cx="9285797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lnSpc>
                <a:spcPct val="150000"/>
              </a:lnSpc>
              <a:defRPr/>
            </a:pPr>
            <a:r>
              <a:rPr lang="es-PE" sz="2800" b="1" dirty="0" smtClean="0">
                <a:solidFill>
                  <a:schemeClr val="bg1"/>
                </a:solidFill>
              </a:rPr>
              <a:t>“</a:t>
            </a:r>
            <a:r>
              <a:rPr lang="es-MX" sz="2800" b="1" dirty="0">
                <a:solidFill>
                  <a:prstClr val="white"/>
                </a:solidFill>
              </a:rPr>
              <a:t>Uso de Mapas Conceptuales para </a:t>
            </a:r>
            <a:r>
              <a:rPr lang="es-MX" sz="2800" b="1" dirty="0" smtClean="0">
                <a:solidFill>
                  <a:prstClr val="white"/>
                </a:solidFill>
              </a:rPr>
              <a:t>colegios </a:t>
            </a:r>
          </a:p>
          <a:p>
            <a:pPr lvl="0" algn="ctr" defTabSz="457200">
              <a:lnSpc>
                <a:spcPct val="150000"/>
              </a:lnSpc>
              <a:defRPr/>
            </a:pPr>
            <a:r>
              <a:rPr lang="es-MX" sz="2800" b="1" dirty="0" smtClean="0">
                <a:solidFill>
                  <a:prstClr val="white"/>
                </a:solidFill>
              </a:rPr>
              <a:t>Parte </a:t>
            </a:r>
            <a:r>
              <a:rPr lang="es-MX" sz="2800" b="1" dirty="0">
                <a:solidFill>
                  <a:prstClr val="white"/>
                </a:solidFill>
              </a:rPr>
              <a:t>1: Uso </a:t>
            </a:r>
            <a:r>
              <a:rPr lang="es-MX" sz="2800" b="1" dirty="0" err="1">
                <a:solidFill>
                  <a:prstClr val="white"/>
                </a:solidFill>
              </a:rPr>
              <a:t>CmapTools</a:t>
            </a:r>
            <a:r>
              <a:rPr lang="es-MX" sz="2800" b="1" dirty="0">
                <a:solidFill>
                  <a:prstClr val="white"/>
                </a:solidFill>
              </a:rPr>
              <a:t>® en </a:t>
            </a:r>
            <a:r>
              <a:rPr lang="es-MX" sz="2800" b="1" dirty="0" smtClean="0">
                <a:solidFill>
                  <a:prstClr val="white"/>
                </a:solidFill>
              </a:rPr>
              <a:t>Desktop</a:t>
            </a:r>
            <a:r>
              <a:rPr lang="es-PE" sz="2800" b="1" dirty="0" smtClean="0">
                <a:solidFill>
                  <a:prstClr val="white"/>
                </a:solidFill>
              </a:rPr>
              <a:t>”</a:t>
            </a:r>
            <a:endParaRPr lang="es-PE" sz="2800" b="1" dirty="0">
              <a:solidFill>
                <a:schemeClr val="bg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CFC69BC-1E45-DEA2-A156-50A742249FA8}"/>
              </a:ext>
            </a:extLst>
          </p:cNvPr>
          <p:cNvSpPr txBox="1"/>
          <p:nvPr/>
        </p:nvSpPr>
        <p:spPr>
          <a:xfrm>
            <a:off x="7915934" y="4882539"/>
            <a:ext cx="4027538" cy="837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PE" sz="3600" b="1" i="1" dirty="0">
                <a:solidFill>
                  <a:schemeClr val="bg1"/>
                </a:solidFill>
              </a:rPr>
              <a:t>Muchas Gracias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47" y="719079"/>
            <a:ext cx="4267200" cy="1056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95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/>
              <a:t>1.1 INSTALACIÓN DEL </a:t>
            </a:r>
            <a:r>
              <a:rPr lang="es-PE" dirty="0" smtClean="0"/>
              <a:t>CMAPSTOOLS</a:t>
            </a:r>
            <a:endParaRPr lang="es-PE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9C65A30-2878-464F-B759-E4BF63662BA0}"/>
              </a:ext>
            </a:extLst>
          </p:cNvPr>
          <p:cNvSpPr txBox="1"/>
          <p:nvPr/>
        </p:nvSpPr>
        <p:spPr>
          <a:xfrm>
            <a:off x="2481937" y="1011689"/>
            <a:ext cx="6736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es-PE" dirty="0"/>
              <a:t>Descargar </a:t>
            </a:r>
            <a:r>
              <a:rPr lang="es-PE" dirty="0">
                <a:hlinkClick r:id="rId5"/>
              </a:rPr>
              <a:t>https://cmap.ihmc.us/cmaptools/cmaptools-download/</a:t>
            </a:r>
            <a:endParaRPr lang="es-PE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5B8F4E4-5DE3-B274-9F34-DC62A09040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3903" r="3511" b="74598"/>
          <a:stretch/>
        </p:blipFill>
        <p:spPr>
          <a:xfrm>
            <a:off x="1225761" y="1381021"/>
            <a:ext cx="9248503" cy="674371"/>
          </a:xfrm>
          <a:prstGeom prst="rect">
            <a:avLst/>
          </a:prstGeom>
        </p:spPr>
      </p:pic>
      <p:pic>
        <p:nvPicPr>
          <p:cNvPr id="2" name="video80937122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90193" y="2159895"/>
            <a:ext cx="7519645" cy="422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4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38451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 smtClean="0"/>
              <a:t>2. INGRESO AL CMAPTOOLS</a:t>
            </a:r>
            <a:endParaRPr lang="es-PE" sz="3200" b="1" dirty="0"/>
          </a:p>
        </p:txBody>
      </p:sp>
      <p:pic>
        <p:nvPicPr>
          <p:cNvPr id="1026" name="Picture 2" descr="Entrar - Iconos gratis de flech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908" y="2084400"/>
            <a:ext cx="2689199" cy="268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760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2.1 INGRESO AL CMAPSTOOLS</a:t>
            </a:r>
            <a:endParaRPr lang="es-PE" dirty="0"/>
          </a:p>
        </p:txBody>
      </p:sp>
      <p:pic>
        <p:nvPicPr>
          <p:cNvPr id="2" name="video90937122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9578" y="873476"/>
            <a:ext cx="9980788" cy="5611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80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56739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/>
              <a:t>3</a:t>
            </a:r>
            <a:r>
              <a:rPr lang="es-PE" sz="3200" b="1" dirty="0" smtClean="0"/>
              <a:t>. </a:t>
            </a:r>
            <a:r>
              <a:rPr lang="es-PE" sz="3200" b="1" dirty="0"/>
              <a:t>PANTALLA PRINCIPAL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0874" y="2084400"/>
            <a:ext cx="2689200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381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105156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3.1 </a:t>
            </a:r>
            <a:r>
              <a:rPr lang="es-PE" dirty="0"/>
              <a:t>PANTALLA PRINCIPAL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FF548EA-59D1-3C2D-3E9D-05B26B02C2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8" t="6148" r="94423" b="32936"/>
          <a:stretch/>
        </p:blipFill>
        <p:spPr>
          <a:xfrm>
            <a:off x="365444" y="1071154"/>
            <a:ext cx="784088" cy="5224883"/>
          </a:xfrm>
          <a:prstGeom prst="rect">
            <a:avLst/>
          </a:prstGeom>
        </p:spPr>
      </p:pic>
      <p:sp>
        <p:nvSpPr>
          <p:cNvPr id="16" name="Rectángulo 15"/>
          <p:cNvSpPr/>
          <p:nvPr/>
        </p:nvSpPr>
        <p:spPr>
          <a:xfrm>
            <a:off x="365444" y="1071154"/>
            <a:ext cx="784088" cy="8752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2" name="video241278154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26154" y="1071154"/>
            <a:ext cx="9292983" cy="522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4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3">
            <a:extLst>
              <a:ext uri="{FF2B5EF4-FFF2-40B4-BE49-F238E27FC236}">
                <a16:creationId xmlns:a16="http://schemas.microsoft.com/office/drawing/2014/main" id="{E1105ABD-F8E7-506C-E8DD-D0958E82DD4D}"/>
              </a:ext>
            </a:extLst>
          </p:cNvPr>
          <p:cNvSpPr txBox="1">
            <a:spLocks/>
          </p:cNvSpPr>
          <p:nvPr/>
        </p:nvSpPr>
        <p:spPr>
          <a:xfrm>
            <a:off x="710316" y="2977326"/>
            <a:ext cx="5698984" cy="9033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s-PE" sz="3200" b="1" dirty="0" smtClean="0"/>
              <a:t>4. </a:t>
            </a:r>
            <a:r>
              <a:rPr lang="es-PE" sz="3200" b="1" dirty="0"/>
              <a:t>MENÚ DEL CMAPTOOLS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333" y="2084400"/>
            <a:ext cx="2689200" cy="268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40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A145B903-D580-06AB-1D5B-0885DD95B2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6" r="65552" b="42801"/>
          <a:stretch/>
        </p:blipFill>
        <p:spPr>
          <a:xfrm>
            <a:off x="4593892" y="1024055"/>
            <a:ext cx="6217283" cy="5490871"/>
          </a:xfrm>
          <a:prstGeom prst="rect">
            <a:avLst/>
          </a:prstGeom>
        </p:spPr>
      </p:pic>
      <p:sp>
        <p:nvSpPr>
          <p:cNvPr id="14" name="Título 3">
            <a:extLst>
              <a:ext uri="{FF2B5EF4-FFF2-40B4-BE49-F238E27FC236}">
                <a16:creationId xmlns:a16="http://schemas.microsoft.com/office/drawing/2014/main" id="{CD1BA00F-600B-B6A9-D0CE-AA8CF4DE9D58}"/>
              </a:ext>
            </a:extLst>
          </p:cNvPr>
          <p:cNvSpPr txBox="1">
            <a:spLocks/>
          </p:cNvSpPr>
          <p:nvPr/>
        </p:nvSpPr>
        <p:spPr>
          <a:xfrm>
            <a:off x="223481" y="181144"/>
            <a:ext cx="50243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PE"/>
            </a:defPPr>
            <a:lvl1pPr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es-PE" dirty="0" smtClean="0"/>
              <a:t>4.1 </a:t>
            </a:r>
            <a:r>
              <a:rPr lang="es-PE" dirty="0"/>
              <a:t>MENÚ ARCHIVO</a:t>
            </a:r>
          </a:p>
        </p:txBody>
      </p:sp>
      <p:sp>
        <p:nvSpPr>
          <p:cNvPr id="23" name="Elipse 22"/>
          <p:cNvSpPr/>
          <p:nvPr/>
        </p:nvSpPr>
        <p:spPr>
          <a:xfrm>
            <a:off x="4674220" y="4311418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9</a:t>
            </a:r>
          </a:p>
        </p:txBody>
      </p:sp>
      <p:sp>
        <p:nvSpPr>
          <p:cNvPr id="24" name="Elipse 23"/>
          <p:cNvSpPr/>
          <p:nvPr/>
        </p:nvSpPr>
        <p:spPr>
          <a:xfrm>
            <a:off x="4674220" y="4875527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 b="1" dirty="0"/>
          </a:p>
        </p:txBody>
      </p:sp>
      <p:sp>
        <p:nvSpPr>
          <p:cNvPr id="27" name="CuadroTexto 26"/>
          <p:cNvSpPr txBox="1"/>
          <p:nvPr/>
        </p:nvSpPr>
        <p:spPr>
          <a:xfrm>
            <a:off x="4645644" y="4873152"/>
            <a:ext cx="446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CBF21627-C4CC-3730-60E1-A2636DE5A6B6}"/>
              </a:ext>
            </a:extLst>
          </p:cNvPr>
          <p:cNvSpPr txBox="1"/>
          <p:nvPr/>
        </p:nvSpPr>
        <p:spPr>
          <a:xfrm>
            <a:off x="3762104" y="1322162"/>
            <a:ext cx="1040171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CREAR MAPA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3217440" y="5220194"/>
            <a:ext cx="1576876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SALIR DEL CMAPTOOLS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3549453" y="1644215"/>
            <a:ext cx="1252819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CREAR CARPETAS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3762105" y="2483665"/>
            <a:ext cx="1048208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ABRIR MAPA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3642085" y="2799281"/>
            <a:ext cx="1136329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CERRAR MAPA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1180981" y="3106404"/>
            <a:ext cx="3645148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AGREGAR RECURSOS (DOCUMENTOS, VIDEOS, IMÁGENES)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2581336" y="3392874"/>
            <a:ext cx="2220939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AGREGAR LINKS DE PÁGINAS WEB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A21B4330-67DB-0DA3-5FE8-02A0611C09E4}"/>
              </a:ext>
            </a:extLst>
          </p:cNvPr>
          <p:cNvSpPr txBox="1"/>
          <p:nvPr/>
        </p:nvSpPr>
        <p:spPr>
          <a:xfrm>
            <a:off x="1173030" y="3995367"/>
            <a:ext cx="3653185" cy="244800"/>
          </a:xfrm>
          <a:prstGeom prst="rect">
            <a:avLst/>
          </a:prstGeom>
          <a:solidFill>
            <a:schemeClr val="bg1"/>
          </a:solidFill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s-PE" sz="1100" dirty="0"/>
              <a:t>EXPORTAR MAPA EN DIFERENTES TIPOS DE DOCUMENTOS</a:t>
            </a:r>
          </a:p>
        </p:txBody>
      </p:sp>
      <p:sp>
        <p:nvSpPr>
          <p:cNvPr id="15" name="Elipse 14"/>
          <p:cNvSpPr/>
          <p:nvPr/>
        </p:nvSpPr>
        <p:spPr>
          <a:xfrm>
            <a:off x="4674219" y="1319990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1</a:t>
            </a:r>
          </a:p>
        </p:txBody>
      </p:sp>
      <p:sp>
        <p:nvSpPr>
          <p:cNvPr id="16" name="Elipse 15"/>
          <p:cNvSpPr/>
          <p:nvPr/>
        </p:nvSpPr>
        <p:spPr>
          <a:xfrm>
            <a:off x="4674220" y="1636505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2</a:t>
            </a:r>
          </a:p>
        </p:txBody>
      </p:sp>
      <p:sp>
        <p:nvSpPr>
          <p:cNvPr id="17" name="Elipse 16"/>
          <p:cNvSpPr/>
          <p:nvPr/>
        </p:nvSpPr>
        <p:spPr>
          <a:xfrm>
            <a:off x="4674218" y="2487492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3</a:t>
            </a:r>
          </a:p>
        </p:txBody>
      </p:sp>
      <p:sp>
        <p:nvSpPr>
          <p:cNvPr id="18" name="Elipse 17"/>
          <p:cNvSpPr/>
          <p:nvPr/>
        </p:nvSpPr>
        <p:spPr>
          <a:xfrm>
            <a:off x="4674219" y="2798914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4</a:t>
            </a:r>
          </a:p>
        </p:txBody>
      </p:sp>
      <p:sp>
        <p:nvSpPr>
          <p:cNvPr id="19" name="Elipse 18"/>
          <p:cNvSpPr/>
          <p:nvPr/>
        </p:nvSpPr>
        <p:spPr>
          <a:xfrm>
            <a:off x="4674217" y="3111597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5</a:t>
            </a:r>
          </a:p>
        </p:txBody>
      </p:sp>
      <p:sp>
        <p:nvSpPr>
          <p:cNvPr id="20" name="Elipse 19"/>
          <p:cNvSpPr/>
          <p:nvPr/>
        </p:nvSpPr>
        <p:spPr>
          <a:xfrm>
            <a:off x="4674218" y="3390012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6</a:t>
            </a:r>
          </a:p>
        </p:txBody>
      </p:sp>
      <p:sp>
        <p:nvSpPr>
          <p:cNvPr id="21" name="Elipse 20"/>
          <p:cNvSpPr/>
          <p:nvPr/>
        </p:nvSpPr>
        <p:spPr>
          <a:xfrm>
            <a:off x="4674216" y="3713706"/>
            <a:ext cx="256115" cy="246068"/>
          </a:xfrm>
          <a:prstGeom prst="ellipse">
            <a:avLst/>
          </a:prstGeom>
          <a:solidFill>
            <a:srgbClr val="800000"/>
          </a:solidFill>
          <a:ln>
            <a:solidFill>
              <a:srgbClr val="8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7</a:t>
            </a:r>
          </a:p>
        </p:txBody>
      </p:sp>
      <p:sp>
        <p:nvSpPr>
          <p:cNvPr id="22" name="Elipse 21"/>
          <p:cNvSpPr/>
          <p:nvPr/>
        </p:nvSpPr>
        <p:spPr>
          <a:xfrm>
            <a:off x="4674217" y="3992121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050" b="1" dirty="0"/>
              <a:t>8</a:t>
            </a:r>
          </a:p>
        </p:txBody>
      </p:sp>
      <p:sp>
        <p:nvSpPr>
          <p:cNvPr id="25" name="Elipse 24"/>
          <p:cNvSpPr/>
          <p:nvPr/>
        </p:nvSpPr>
        <p:spPr>
          <a:xfrm>
            <a:off x="4674219" y="5218779"/>
            <a:ext cx="256115" cy="24606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1050" b="1" dirty="0"/>
          </a:p>
        </p:txBody>
      </p:sp>
      <p:sp>
        <p:nvSpPr>
          <p:cNvPr id="26" name="CuadroTexto 25"/>
          <p:cNvSpPr txBox="1"/>
          <p:nvPr/>
        </p:nvSpPr>
        <p:spPr>
          <a:xfrm>
            <a:off x="4645644" y="5220194"/>
            <a:ext cx="4465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sz="1100" b="1" dirty="0">
                <a:solidFill>
                  <a:schemeClr val="bg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8570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4157</TotalTime>
  <Words>2110</Words>
  <Application>Microsoft Office PowerPoint</Application>
  <PresentationFormat>Panorámica</PresentationFormat>
  <Paragraphs>216</Paragraphs>
  <Slides>22</Slides>
  <Notes>14</Notes>
  <HiddenSlides>0</HiddenSlides>
  <MMClips>12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Calibri</vt:lpstr>
      <vt:lpstr>Calibri Light</vt:lpstr>
      <vt:lpstr>Segoe UI</vt:lpstr>
      <vt:lpstr>Times New Roman</vt:lpstr>
      <vt:lpstr>1_Office Theme</vt:lpstr>
      <vt:lpstr>2_Office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Angie Rojas Alcantara</dc:creator>
  <cp:lastModifiedBy>Usuario de Windows</cp:lastModifiedBy>
  <cp:revision>107</cp:revision>
  <dcterms:created xsi:type="dcterms:W3CDTF">2023-01-27T17:18:31Z</dcterms:created>
  <dcterms:modified xsi:type="dcterms:W3CDTF">2023-12-12T20:41:02Z</dcterms:modified>
</cp:coreProperties>
</file>