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7" r:id="rId2"/>
    <p:sldId id="305" r:id="rId3"/>
    <p:sldId id="306" r:id="rId4"/>
    <p:sldId id="307" r:id="rId5"/>
    <p:sldId id="308" r:id="rId6"/>
    <p:sldId id="309" r:id="rId7"/>
    <p:sldId id="310" r:id="rId8"/>
    <p:sldId id="311" r:id="rId9"/>
    <p:sldId id="312" r:id="rId10"/>
    <p:sldId id="303" r:id="rId11"/>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7818A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Estilo claro 2 - Acento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B9631B5-78F2-41C9-869B-9F39066F8104}" styleName="Estilo medio 3 - Énfasis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85BE263C-DBD7-4A20-BB59-AAB30ACAA65A}" styleName="Estilo medio 3 - Énfasis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50" autoAdjust="0"/>
    <p:restoredTop sz="94660"/>
  </p:normalViewPr>
  <p:slideViewPr>
    <p:cSldViewPr>
      <p:cViewPr varScale="1">
        <p:scale>
          <a:sx n="82" d="100"/>
          <a:sy n="82" d="100"/>
        </p:scale>
        <p:origin x="-12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9A382A-AF57-DA44-AE3C-92B3E9D40F87}" type="datetimeFigureOut">
              <a:rPr lang="en-US" smtClean="0"/>
              <a:pPr/>
              <a:t>4/13/2013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D9058A-A6E6-6E41-8A6A-66B8A32E02D1}" type="slidenum">
              <a:rPr lang="en-US" smtClean="0"/>
              <a:pPr/>
              <a:t>‹Nº›</a:t>
            </a:fld>
            <a:endParaRPr lang="en-US"/>
          </a:p>
        </p:txBody>
      </p:sp>
    </p:spTree>
    <p:extLst>
      <p:ext uri="{BB962C8B-B14F-4D97-AF65-F5344CB8AC3E}">
        <p14:creationId xmlns:p14="http://schemas.microsoft.com/office/powerpoint/2010/main" xmlns="" val="17241800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69F09AFB-43C0-410D-81C0-4D7D40B09E7B}" type="datetimeFigureOut">
              <a:rPr lang="es-CO" smtClean="0"/>
              <a:pPr/>
              <a:t>13/04/2013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4A6A1721-306C-4EB9-B7FF-B444EA89AC48}" type="slidenum">
              <a:rPr lang="es-CO" smtClean="0"/>
              <a:pPr/>
              <a:t>‹Nº›</a:t>
            </a:fld>
            <a:endParaRPr lang="es-CO"/>
          </a:p>
        </p:txBody>
      </p:sp>
    </p:spTree>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9F09AFB-43C0-410D-81C0-4D7D40B09E7B}" type="datetimeFigureOut">
              <a:rPr lang="es-CO" smtClean="0"/>
              <a:pPr/>
              <a:t>13/04/2013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4A6A1721-306C-4EB9-B7FF-B444EA89AC48}" type="slidenum">
              <a:rPr lang="es-CO" smtClean="0"/>
              <a:pPr/>
              <a:t>‹Nº›</a:t>
            </a:fld>
            <a:endParaRPr lang="es-CO"/>
          </a:p>
        </p:txBody>
      </p:sp>
    </p:spTree>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9F09AFB-43C0-410D-81C0-4D7D40B09E7B}" type="datetimeFigureOut">
              <a:rPr lang="es-CO" smtClean="0"/>
              <a:pPr/>
              <a:t>13/04/2013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4A6A1721-306C-4EB9-B7FF-B444EA89AC48}" type="slidenum">
              <a:rPr lang="es-CO" smtClean="0"/>
              <a:pPr/>
              <a:t>‹Nº›</a:t>
            </a:fld>
            <a:endParaRPr lang="es-CO"/>
          </a:p>
        </p:txBody>
      </p:sp>
    </p:spTree>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9F09AFB-43C0-410D-81C0-4D7D40B09E7B}" type="datetimeFigureOut">
              <a:rPr lang="es-CO" smtClean="0"/>
              <a:pPr/>
              <a:t>13/04/2013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4A6A1721-306C-4EB9-B7FF-B444EA89AC48}" type="slidenum">
              <a:rPr lang="es-CO" smtClean="0"/>
              <a:pPr/>
              <a:t>‹Nº›</a:t>
            </a:fld>
            <a:endParaRPr lang="es-CO"/>
          </a:p>
        </p:txBody>
      </p:sp>
    </p:spTree>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9F09AFB-43C0-410D-81C0-4D7D40B09E7B}" type="datetimeFigureOut">
              <a:rPr lang="es-CO" smtClean="0"/>
              <a:pPr/>
              <a:t>13/04/2013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4A6A1721-306C-4EB9-B7FF-B444EA89AC48}" type="slidenum">
              <a:rPr lang="es-CO" smtClean="0"/>
              <a:pPr/>
              <a:t>‹Nº›</a:t>
            </a:fld>
            <a:endParaRPr lang="es-CO"/>
          </a:p>
        </p:txBody>
      </p:sp>
    </p:spTree>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69F09AFB-43C0-410D-81C0-4D7D40B09E7B}" type="datetimeFigureOut">
              <a:rPr lang="es-CO" smtClean="0"/>
              <a:pPr/>
              <a:t>13/04/2013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4A6A1721-306C-4EB9-B7FF-B444EA89AC48}" type="slidenum">
              <a:rPr lang="es-CO" smtClean="0"/>
              <a:pPr/>
              <a:t>‹Nº›</a:t>
            </a:fld>
            <a:endParaRPr lang="es-CO"/>
          </a:p>
        </p:txBody>
      </p:sp>
    </p:spTree>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69F09AFB-43C0-410D-81C0-4D7D40B09E7B}" type="datetimeFigureOut">
              <a:rPr lang="es-CO" smtClean="0"/>
              <a:pPr/>
              <a:t>13/04/2013</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4A6A1721-306C-4EB9-B7FF-B444EA89AC48}" type="slidenum">
              <a:rPr lang="es-CO" smtClean="0"/>
              <a:pPr/>
              <a:t>‹Nº›</a:t>
            </a:fld>
            <a:endParaRPr lang="es-CO"/>
          </a:p>
        </p:txBody>
      </p:sp>
    </p:spTree>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69F09AFB-43C0-410D-81C0-4D7D40B09E7B}" type="datetimeFigureOut">
              <a:rPr lang="es-CO" smtClean="0"/>
              <a:pPr/>
              <a:t>13/04/2013</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4A6A1721-306C-4EB9-B7FF-B444EA89AC48}" type="slidenum">
              <a:rPr lang="es-CO" smtClean="0"/>
              <a:pPr/>
              <a:t>‹Nº›</a:t>
            </a:fld>
            <a:endParaRPr lang="es-CO"/>
          </a:p>
        </p:txBody>
      </p:sp>
    </p:spTree>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9F09AFB-43C0-410D-81C0-4D7D40B09E7B}" type="datetimeFigureOut">
              <a:rPr lang="es-CO" smtClean="0"/>
              <a:pPr/>
              <a:t>13/04/2013</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4A6A1721-306C-4EB9-B7FF-B444EA89AC48}" type="slidenum">
              <a:rPr lang="es-CO" smtClean="0"/>
              <a:pPr/>
              <a:t>‹Nº›</a:t>
            </a:fld>
            <a:endParaRPr lang="es-CO"/>
          </a:p>
        </p:txBody>
      </p:sp>
    </p:spTree>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9F09AFB-43C0-410D-81C0-4D7D40B09E7B}" type="datetimeFigureOut">
              <a:rPr lang="es-CO" smtClean="0"/>
              <a:pPr/>
              <a:t>13/04/2013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4A6A1721-306C-4EB9-B7FF-B444EA89AC48}" type="slidenum">
              <a:rPr lang="es-CO" smtClean="0"/>
              <a:pPr/>
              <a:t>‹Nº›</a:t>
            </a:fld>
            <a:endParaRPr lang="es-CO"/>
          </a:p>
        </p:txBody>
      </p:sp>
    </p:spTree>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9F09AFB-43C0-410D-81C0-4D7D40B09E7B}" type="datetimeFigureOut">
              <a:rPr lang="es-CO" smtClean="0"/>
              <a:pPr/>
              <a:t>13/04/2013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4A6A1721-306C-4EB9-B7FF-B444EA89AC48}" type="slidenum">
              <a:rPr lang="es-CO" smtClean="0"/>
              <a:pPr/>
              <a:t>‹Nº›</a:t>
            </a:fld>
            <a:endParaRPr lang="es-CO"/>
          </a:p>
        </p:txBody>
      </p:sp>
    </p:spTree>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F09AFB-43C0-410D-81C0-4D7D40B09E7B}" type="datetimeFigureOut">
              <a:rPr lang="es-CO" smtClean="0"/>
              <a:pPr/>
              <a:t>13/04/2013</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6A1721-306C-4EB9-B7FF-B444EA89AC48}"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10.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8.xml.rels><?xml version="1.0" encoding="UTF-8" standalone="yes"?>
<Relationships xmlns="http://schemas.openxmlformats.org/package/2006/relationships"><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34.png"/><Relationship Id="rId5" Type="http://schemas.openxmlformats.org/officeDocument/2006/relationships/image" Target="../media/image33.png"/><Relationship Id="rId4" Type="http://schemas.openxmlformats.org/officeDocument/2006/relationships/image" Target="../media/image32.png"/></Relationships>
</file>

<file path=ppt/slides/_rels/slide9.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72816" y="188640"/>
            <a:ext cx="7571184" cy="1143000"/>
          </a:xfrm>
        </p:spPr>
        <p:txBody>
          <a:bodyPr>
            <a:normAutofit fontScale="90000"/>
          </a:bodyPr>
          <a:lstStyle/>
          <a:p>
            <a:r>
              <a:rPr lang="es-CO"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Superficies extendidas (aletas)</a:t>
            </a:r>
            <a:endParaRPr lang="es-CO"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5" name="Rectangle 9"/>
          <p:cNvSpPr>
            <a:spLocks noChangeArrowheads="1"/>
          </p:cNvSpPr>
          <p:nvPr/>
        </p:nvSpPr>
        <p:spPr bwMode="auto">
          <a:xfrm>
            <a:off x="0" y="647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08"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11" name="Rectangle 15"/>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7" name="26 CuadroTexto"/>
          <p:cNvSpPr txBox="1"/>
          <p:nvPr/>
        </p:nvSpPr>
        <p:spPr>
          <a:xfrm>
            <a:off x="611560" y="1340768"/>
            <a:ext cx="7776864" cy="646331"/>
          </a:xfrm>
          <a:prstGeom prst="rect">
            <a:avLst/>
          </a:prstGeom>
          <a:noFill/>
        </p:spPr>
        <p:txBody>
          <a:bodyPr wrap="square" rtlCol="0">
            <a:spAutoFit/>
          </a:bodyPr>
          <a:lstStyle/>
          <a:p>
            <a:r>
              <a:rPr lang="es-CO" b="1" dirty="0" smtClean="0"/>
              <a:t>Estacionario   </a:t>
            </a:r>
            <a:endParaRPr lang="es-CO" dirty="0" smtClean="0"/>
          </a:p>
          <a:p>
            <a:r>
              <a:rPr lang="es-CO" b="1" dirty="0" smtClean="0"/>
              <a:t>Sin generación de calor</a:t>
            </a: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25" name="24 Imagen" descr="balance en aleta.PNG"/>
          <p:cNvPicPr>
            <a:picLocks noChangeAspect="1"/>
          </p:cNvPicPr>
          <p:nvPr/>
        </p:nvPicPr>
        <p:blipFill>
          <a:blip r:embed="rId2" cstate="print"/>
          <a:stretch>
            <a:fillRect/>
          </a:stretch>
        </p:blipFill>
        <p:spPr>
          <a:xfrm>
            <a:off x="611560" y="2348880"/>
            <a:ext cx="3077005" cy="3410426"/>
          </a:xfrm>
          <a:prstGeom prst="rect">
            <a:avLst/>
          </a:prstGeom>
        </p:spPr>
      </p:pic>
      <p:sp>
        <p:nvSpPr>
          <p:cNvPr id="163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87" name="Rectangle 3"/>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8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16388"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646388" y="1556792"/>
            <a:ext cx="2369718" cy="288032"/>
          </a:xfrm>
          <a:prstGeom prst="rect">
            <a:avLst/>
          </a:prstGeom>
          <a:noFill/>
        </p:spPr>
      </p:pic>
      <p:sp>
        <p:nvSpPr>
          <p:cNvPr id="16390" name="Rectangle 6"/>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9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16391" name="Picture 7"/>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076056" y="2564904"/>
            <a:ext cx="1604750" cy="216024"/>
          </a:xfrm>
          <a:prstGeom prst="rect">
            <a:avLst/>
          </a:prstGeom>
          <a:noFill/>
        </p:spPr>
      </p:pic>
      <p:sp>
        <p:nvSpPr>
          <p:cNvPr id="16394"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16393" name="Picture 9"/>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4860032" y="3140968"/>
            <a:ext cx="2703070" cy="432048"/>
          </a:xfrm>
          <a:prstGeom prst="rect">
            <a:avLst/>
          </a:prstGeom>
          <a:noFill/>
        </p:spPr>
      </p:pic>
      <p:cxnSp>
        <p:nvCxnSpPr>
          <p:cNvPr id="37" name="36 Conector recto"/>
          <p:cNvCxnSpPr/>
          <p:nvPr/>
        </p:nvCxnSpPr>
        <p:spPr>
          <a:xfrm flipV="1">
            <a:off x="3693771" y="3250259"/>
            <a:ext cx="360040" cy="216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37 Conector recto"/>
          <p:cNvCxnSpPr/>
          <p:nvPr/>
        </p:nvCxnSpPr>
        <p:spPr>
          <a:xfrm flipV="1">
            <a:off x="3745187" y="3477858"/>
            <a:ext cx="360040" cy="216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39 Conector recto"/>
          <p:cNvCxnSpPr/>
          <p:nvPr/>
        </p:nvCxnSpPr>
        <p:spPr>
          <a:xfrm>
            <a:off x="3779912" y="3789040"/>
            <a:ext cx="504056"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41 Conector recto de flecha"/>
          <p:cNvCxnSpPr/>
          <p:nvPr/>
        </p:nvCxnSpPr>
        <p:spPr>
          <a:xfrm>
            <a:off x="3851920" y="3356992"/>
            <a:ext cx="0" cy="28803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4" name="43 Conector recto de flecha"/>
          <p:cNvCxnSpPr/>
          <p:nvPr/>
        </p:nvCxnSpPr>
        <p:spPr>
          <a:xfrm flipV="1">
            <a:off x="3275856" y="3933056"/>
            <a:ext cx="1080120" cy="72008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6" name="45 CuadroTexto"/>
          <p:cNvSpPr txBox="1"/>
          <p:nvPr/>
        </p:nvSpPr>
        <p:spPr>
          <a:xfrm>
            <a:off x="3854478" y="3284984"/>
            <a:ext cx="245580" cy="307777"/>
          </a:xfrm>
          <a:prstGeom prst="rect">
            <a:avLst/>
          </a:prstGeom>
          <a:noFill/>
        </p:spPr>
        <p:txBody>
          <a:bodyPr wrap="none" rtlCol="0">
            <a:spAutoFit/>
          </a:bodyPr>
          <a:lstStyle/>
          <a:p>
            <a:r>
              <a:rPr lang="es-CO" sz="1400" dirty="0" smtClean="0"/>
              <a:t>t</a:t>
            </a:r>
            <a:endParaRPr lang="es-CO" sz="1400" dirty="0"/>
          </a:p>
        </p:txBody>
      </p:sp>
      <p:sp>
        <p:nvSpPr>
          <p:cNvPr id="47" name="46 CuadroTexto"/>
          <p:cNvSpPr txBox="1"/>
          <p:nvPr/>
        </p:nvSpPr>
        <p:spPr>
          <a:xfrm>
            <a:off x="3851920" y="4149080"/>
            <a:ext cx="312906" cy="307777"/>
          </a:xfrm>
          <a:prstGeom prst="rect">
            <a:avLst/>
          </a:prstGeom>
          <a:noFill/>
        </p:spPr>
        <p:txBody>
          <a:bodyPr wrap="none" rtlCol="0">
            <a:spAutoFit/>
          </a:bodyPr>
          <a:lstStyle/>
          <a:p>
            <a:r>
              <a:rPr lang="es-CO" sz="1400" dirty="0" smtClean="0"/>
              <a:t>w</a:t>
            </a:r>
            <a:endParaRPr lang="es-CO" sz="1400" dirty="0"/>
          </a:p>
        </p:txBody>
      </p:sp>
      <p:sp>
        <p:nvSpPr>
          <p:cNvPr id="16396"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16395" name="Picture 11"/>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4427984" y="2060848"/>
            <a:ext cx="3888432" cy="267330"/>
          </a:xfrm>
          <a:prstGeom prst="rect">
            <a:avLst/>
          </a:prstGeom>
          <a:noFill/>
        </p:spPr>
      </p:pic>
      <p:sp>
        <p:nvSpPr>
          <p:cNvPr id="16398"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16397" name="Picture 13"/>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5220071" y="3789040"/>
            <a:ext cx="1794661" cy="432048"/>
          </a:xfrm>
          <a:prstGeom prst="rect">
            <a:avLst/>
          </a:prstGeom>
          <a:noFill/>
        </p:spPr>
      </p:pic>
      <p:sp>
        <p:nvSpPr>
          <p:cNvPr id="1640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16399" name="Picture 15"/>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5580111" y="4509120"/>
            <a:ext cx="1152129" cy="377060"/>
          </a:xfrm>
          <a:prstGeom prst="rect">
            <a:avLst/>
          </a:prstGeom>
          <a:noFill/>
        </p:spPr>
      </p:pic>
      <p:sp>
        <p:nvSpPr>
          <p:cNvPr id="16402"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16401" name="Picture 17"/>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5292080" y="5229200"/>
            <a:ext cx="2340260" cy="432048"/>
          </a:xfrm>
          <a:prstGeom prst="rect">
            <a:avLst/>
          </a:prstGeom>
          <a:noFill/>
        </p:spPr>
      </p:pic>
    </p:spTree>
    <p:extLst>
      <p:ext uri="{BB962C8B-B14F-4D97-AF65-F5344CB8AC3E}">
        <p14:creationId xmlns:p14="http://schemas.microsoft.com/office/powerpoint/2010/main" xmlns="" val="46192385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15616" y="188640"/>
            <a:ext cx="7571184" cy="1143000"/>
          </a:xfrm>
        </p:spPr>
        <p:txBody>
          <a:bodyPr>
            <a:normAutofit fontScale="90000"/>
          </a:bodyPr>
          <a:lstStyle/>
          <a:p>
            <a:r>
              <a:rPr lang="es-CO"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Conducción </a:t>
            </a:r>
            <a:r>
              <a:rPr lang="es-CO"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dE</a:t>
            </a:r>
            <a:r>
              <a:rPr lang="es-CO"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CALOR en paredes planas y cilindros</a:t>
            </a:r>
            <a:endParaRPr lang="es-CO"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5" name="Rectangle 9"/>
          <p:cNvSpPr>
            <a:spLocks noChangeArrowheads="1"/>
          </p:cNvSpPr>
          <p:nvPr/>
        </p:nvSpPr>
        <p:spPr bwMode="auto">
          <a:xfrm>
            <a:off x="0" y="647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08"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11" name="Rectangle 15"/>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7" name="26 CuadroTexto"/>
          <p:cNvSpPr txBox="1"/>
          <p:nvPr/>
        </p:nvSpPr>
        <p:spPr>
          <a:xfrm>
            <a:off x="251520" y="1484784"/>
            <a:ext cx="8640960" cy="2585323"/>
          </a:xfrm>
          <a:prstGeom prst="rect">
            <a:avLst/>
          </a:prstGeom>
          <a:noFill/>
        </p:spPr>
        <p:txBody>
          <a:bodyPr wrap="square" rtlCol="0">
            <a:spAutoFit/>
          </a:bodyPr>
          <a:lstStyle/>
          <a:p>
            <a:pPr algn="just"/>
            <a:r>
              <a:rPr lang="es-CO" b="1" dirty="0" smtClean="0"/>
              <a:t>Ejercicio : En un sistema de calefacción, el vapor de agua fluye por tubos cuyo diámetro exterior es D1=3 cm y cuyas paredes se mantienen a una temperatura de 120 C. Se sujetan al tubo aletas circulares de aluminio (k=180 W/</a:t>
            </a:r>
            <a:r>
              <a:rPr lang="es-CO" b="1" dirty="0" err="1" smtClean="0"/>
              <a:t>mC</a:t>
            </a:r>
            <a:r>
              <a:rPr lang="es-CO" b="1" dirty="0" smtClean="0"/>
              <a:t>) con diámetro exterior D2 = 6 cm y espesor constante t = 2 </a:t>
            </a:r>
            <a:r>
              <a:rPr lang="es-CO" b="1" dirty="0" err="1" smtClean="0"/>
              <a:t>mm.</a:t>
            </a:r>
            <a:r>
              <a:rPr lang="es-CO" b="1" dirty="0" smtClean="0"/>
              <a:t> El espacio entre las aletas es de 3 mm y, de este modo, se tienen 200 aletas por metro de longitud del tubo. El calor se transfiere al aire circundante que esta a </a:t>
            </a:r>
            <a:r>
              <a:rPr lang="es-CO" b="1" dirty="0" err="1" smtClean="0"/>
              <a:t>Tinf</a:t>
            </a:r>
            <a:r>
              <a:rPr lang="es-CO" b="1" dirty="0" smtClean="0"/>
              <a:t> = 25 C, con un coeficiente combinado de transferencia de calor de h = 60</a:t>
            </a:r>
            <a:r>
              <a:rPr lang="es-CO" b="1" dirty="0"/>
              <a:t> </a:t>
            </a:r>
            <a:r>
              <a:rPr lang="es-CO" b="1" dirty="0" smtClean="0"/>
              <a:t>W/m2C. Determine el incremento en la transferencia de calor del tubo por metro de longitud, como resultado de la adición de aletas. Calcular la efectividad total de las aletas. Calcule una longitud apropiada de la aleta.</a:t>
            </a: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686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686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6870"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687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6874"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789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789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789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116014" y="4149080"/>
            <a:ext cx="2243914" cy="195168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98811863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72816" y="116632"/>
            <a:ext cx="7571184" cy="1143000"/>
          </a:xfrm>
        </p:spPr>
        <p:txBody>
          <a:bodyPr>
            <a:normAutofit fontScale="90000"/>
          </a:bodyPr>
          <a:lstStyle/>
          <a:p>
            <a:r>
              <a:rPr lang="es-CO"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Superficies extendidas (aletas)</a:t>
            </a:r>
            <a:endParaRPr lang="es-CO"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5" name="Rectangle 9"/>
          <p:cNvSpPr>
            <a:spLocks noChangeArrowheads="1"/>
          </p:cNvSpPr>
          <p:nvPr/>
        </p:nvSpPr>
        <p:spPr bwMode="auto">
          <a:xfrm>
            <a:off x="0" y="647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08"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11" name="Rectangle 15"/>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7" name="26 CuadroTexto"/>
          <p:cNvSpPr txBox="1"/>
          <p:nvPr/>
        </p:nvSpPr>
        <p:spPr>
          <a:xfrm>
            <a:off x="611560" y="1340768"/>
            <a:ext cx="7776864" cy="646331"/>
          </a:xfrm>
          <a:prstGeom prst="rect">
            <a:avLst/>
          </a:prstGeom>
          <a:noFill/>
        </p:spPr>
        <p:txBody>
          <a:bodyPr wrap="square" rtlCol="0">
            <a:spAutoFit/>
          </a:bodyPr>
          <a:lstStyle/>
          <a:p>
            <a:r>
              <a:rPr lang="es-CO" b="1" dirty="0" smtClean="0"/>
              <a:t>Estacionario   </a:t>
            </a:r>
            <a:endParaRPr lang="es-CO" dirty="0" smtClean="0"/>
          </a:p>
          <a:p>
            <a:r>
              <a:rPr lang="es-CO" b="1" dirty="0" smtClean="0"/>
              <a:t>Sin generación de calor</a:t>
            </a: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25" name="24 Imagen" descr="balance en aleta.PNG"/>
          <p:cNvPicPr>
            <a:picLocks noChangeAspect="1"/>
          </p:cNvPicPr>
          <p:nvPr/>
        </p:nvPicPr>
        <p:blipFill>
          <a:blip r:embed="rId2" cstate="print"/>
          <a:stretch>
            <a:fillRect/>
          </a:stretch>
        </p:blipFill>
        <p:spPr>
          <a:xfrm>
            <a:off x="611560" y="2348880"/>
            <a:ext cx="3077005" cy="3410426"/>
          </a:xfrm>
          <a:prstGeom prst="rect">
            <a:avLst/>
          </a:prstGeom>
        </p:spPr>
      </p:pic>
      <p:sp>
        <p:nvSpPr>
          <p:cNvPr id="163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87" name="Rectangle 3"/>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8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0" name="Rectangle 6"/>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9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4"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cxnSp>
        <p:nvCxnSpPr>
          <p:cNvPr id="37" name="36 Conector recto"/>
          <p:cNvCxnSpPr/>
          <p:nvPr/>
        </p:nvCxnSpPr>
        <p:spPr>
          <a:xfrm flipV="1">
            <a:off x="3693771" y="3250259"/>
            <a:ext cx="360040" cy="216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37 Conector recto"/>
          <p:cNvCxnSpPr/>
          <p:nvPr/>
        </p:nvCxnSpPr>
        <p:spPr>
          <a:xfrm flipV="1">
            <a:off x="3745187" y="3477858"/>
            <a:ext cx="360040" cy="216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39 Conector recto"/>
          <p:cNvCxnSpPr/>
          <p:nvPr/>
        </p:nvCxnSpPr>
        <p:spPr>
          <a:xfrm>
            <a:off x="3779912" y="3789040"/>
            <a:ext cx="504056"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41 Conector recto de flecha"/>
          <p:cNvCxnSpPr/>
          <p:nvPr/>
        </p:nvCxnSpPr>
        <p:spPr>
          <a:xfrm>
            <a:off x="3851920" y="3356992"/>
            <a:ext cx="0" cy="28803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4" name="43 Conector recto de flecha"/>
          <p:cNvCxnSpPr/>
          <p:nvPr/>
        </p:nvCxnSpPr>
        <p:spPr>
          <a:xfrm flipV="1">
            <a:off x="3275856" y="3933056"/>
            <a:ext cx="1080120" cy="72008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6" name="45 CuadroTexto"/>
          <p:cNvSpPr txBox="1"/>
          <p:nvPr/>
        </p:nvSpPr>
        <p:spPr>
          <a:xfrm>
            <a:off x="3854478" y="3284984"/>
            <a:ext cx="245580" cy="307777"/>
          </a:xfrm>
          <a:prstGeom prst="rect">
            <a:avLst/>
          </a:prstGeom>
          <a:noFill/>
        </p:spPr>
        <p:txBody>
          <a:bodyPr wrap="none" rtlCol="0">
            <a:spAutoFit/>
          </a:bodyPr>
          <a:lstStyle/>
          <a:p>
            <a:r>
              <a:rPr lang="es-CO" sz="1400" dirty="0" smtClean="0"/>
              <a:t>t</a:t>
            </a:r>
            <a:endParaRPr lang="es-CO" sz="1400" dirty="0"/>
          </a:p>
        </p:txBody>
      </p:sp>
      <p:sp>
        <p:nvSpPr>
          <p:cNvPr id="47" name="46 CuadroTexto"/>
          <p:cNvSpPr txBox="1"/>
          <p:nvPr/>
        </p:nvSpPr>
        <p:spPr>
          <a:xfrm>
            <a:off x="3851920" y="4149080"/>
            <a:ext cx="312906" cy="307777"/>
          </a:xfrm>
          <a:prstGeom prst="rect">
            <a:avLst/>
          </a:prstGeom>
          <a:noFill/>
        </p:spPr>
        <p:txBody>
          <a:bodyPr wrap="none" rtlCol="0">
            <a:spAutoFit/>
          </a:bodyPr>
          <a:lstStyle/>
          <a:p>
            <a:r>
              <a:rPr lang="es-CO" sz="1400" dirty="0" smtClean="0"/>
              <a:t>w</a:t>
            </a:r>
            <a:endParaRPr lang="es-CO" sz="1400" dirty="0"/>
          </a:p>
        </p:txBody>
      </p:sp>
      <p:sp>
        <p:nvSpPr>
          <p:cNvPr id="16396"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8"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40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402"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16401" name="Picture 1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076056" y="1628800"/>
            <a:ext cx="2340260" cy="432048"/>
          </a:xfrm>
          <a:prstGeom prst="rect">
            <a:avLst/>
          </a:prstGeom>
          <a:noFill/>
        </p:spPr>
      </p:pic>
      <p:sp>
        <p:nvSpPr>
          <p:cNvPr id="307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30721" name="Picture 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724128" y="2492896"/>
            <a:ext cx="1057381" cy="432048"/>
          </a:xfrm>
          <a:prstGeom prst="rect">
            <a:avLst/>
          </a:prstGeom>
          <a:noFill/>
        </p:spPr>
      </p:pic>
      <p:sp>
        <p:nvSpPr>
          <p:cNvPr id="3072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30725" name="Picture 5"/>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5580112" y="4509120"/>
            <a:ext cx="2016224" cy="276195"/>
          </a:xfrm>
          <a:prstGeom prst="rect">
            <a:avLst/>
          </a:prstGeom>
          <a:noFill/>
        </p:spPr>
      </p:pic>
      <p:sp>
        <p:nvSpPr>
          <p:cNvPr id="30728"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30727" name="Picture 7"/>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5796136" y="3284984"/>
            <a:ext cx="1080120" cy="434275"/>
          </a:xfrm>
          <a:prstGeom prst="rect">
            <a:avLst/>
          </a:prstGeom>
          <a:noFill/>
        </p:spPr>
      </p:pic>
    </p:spTree>
    <p:extLst>
      <p:ext uri="{BB962C8B-B14F-4D97-AF65-F5344CB8AC3E}">
        <p14:creationId xmlns:p14="http://schemas.microsoft.com/office/powerpoint/2010/main" xmlns="" val="46192385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72816" y="882"/>
            <a:ext cx="7571184" cy="1143000"/>
          </a:xfrm>
        </p:spPr>
        <p:txBody>
          <a:bodyPr>
            <a:normAutofit fontScale="90000"/>
          </a:bodyPr>
          <a:lstStyle/>
          <a:p>
            <a:r>
              <a:rPr lang="es-CO"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Superficies extendidas (aletas)</a:t>
            </a:r>
            <a:endParaRPr lang="es-CO"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5" name="Rectangle 9"/>
          <p:cNvSpPr>
            <a:spLocks noChangeArrowheads="1"/>
          </p:cNvSpPr>
          <p:nvPr/>
        </p:nvSpPr>
        <p:spPr bwMode="auto">
          <a:xfrm>
            <a:off x="0" y="647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08"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11" name="Rectangle 15"/>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87" name="Rectangle 3"/>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8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0" name="Rectangle 6"/>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9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4"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6"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8"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40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402"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31746" name="Picture 2"/>
          <p:cNvPicPr>
            <a:picLocks noChangeAspect="1" noChangeArrowheads="1"/>
          </p:cNvPicPr>
          <p:nvPr/>
        </p:nvPicPr>
        <p:blipFill>
          <a:blip r:embed="rId2" cstate="print"/>
          <a:srcRect/>
          <a:stretch>
            <a:fillRect/>
          </a:stretch>
        </p:blipFill>
        <p:spPr bwMode="auto">
          <a:xfrm>
            <a:off x="251520" y="2780928"/>
            <a:ext cx="8101408" cy="3768270"/>
          </a:xfrm>
          <a:prstGeom prst="rect">
            <a:avLst/>
          </a:prstGeom>
          <a:noFill/>
          <a:ln w="9525">
            <a:noFill/>
            <a:miter lim="800000"/>
            <a:headEnd/>
            <a:tailEnd/>
          </a:ln>
        </p:spPr>
      </p:pic>
      <p:grpSp>
        <p:nvGrpSpPr>
          <p:cNvPr id="41" name="40 Grupo"/>
          <p:cNvGrpSpPr/>
          <p:nvPr/>
        </p:nvGrpSpPr>
        <p:grpSpPr>
          <a:xfrm>
            <a:off x="1619672" y="836712"/>
            <a:ext cx="3181794" cy="1944216"/>
            <a:chOff x="1691680" y="836712"/>
            <a:chExt cx="3181794" cy="1944216"/>
          </a:xfrm>
        </p:grpSpPr>
        <p:pic>
          <p:nvPicPr>
            <p:cNvPr id="36" name="35 Imagen" descr="cond front aletas.PNG"/>
            <p:cNvPicPr>
              <a:picLocks noChangeAspect="1"/>
            </p:cNvPicPr>
            <p:nvPr/>
          </p:nvPicPr>
          <p:blipFill>
            <a:blip r:embed="rId3" cstate="print"/>
            <a:stretch>
              <a:fillRect/>
            </a:stretch>
          </p:blipFill>
          <p:spPr>
            <a:xfrm>
              <a:off x="1691680" y="836712"/>
              <a:ext cx="3181794" cy="1905266"/>
            </a:xfrm>
            <a:prstGeom prst="rect">
              <a:avLst/>
            </a:prstGeom>
          </p:spPr>
        </p:pic>
        <p:sp>
          <p:nvSpPr>
            <p:cNvPr id="39" name="38 Rectángulo"/>
            <p:cNvSpPr/>
            <p:nvPr/>
          </p:nvSpPr>
          <p:spPr>
            <a:xfrm>
              <a:off x="2987824" y="2060848"/>
              <a:ext cx="216024" cy="7200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sp>
        <p:nvSpPr>
          <p:cNvPr id="43" name="42 Rectángulo"/>
          <p:cNvSpPr/>
          <p:nvPr/>
        </p:nvSpPr>
        <p:spPr>
          <a:xfrm>
            <a:off x="5364088" y="1196752"/>
            <a:ext cx="3528392" cy="646331"/>
          </a:xfrm>
          <a:prstGeom prst="rect">
            <a:avLst/>
          </a:prstGeom>
        </p:spPr>
        <p:txBody>
          <a:bodyPr wrap="square">
            <a:spAutoFit/>
          </a:bodyPr>
          <a:lstStyle/>
          <a:p>
            <a:r>
              <a:rPr lang="es-CO" b="1" dirty="0" smtClean="0"/>
              <a:t>Condiciones de frontera para la solución de la ecuación</a:t>
            </a:r>
            <a:endParaRPr lang="es-CO" dirty="0"/>
          </a:p>
        </p:txBody>
      </p:sp>
      <p:sp>
        <p:nvSpPr>
          <p:cNvPr id="3174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31747"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6084168" y="2132856"/>
            <a:ext cx="2203445" cy="288032"/>
          </a:xfrm>
          <a:prstGeom prst="rect">
            <a:avLst/>
          </a:prstGeom>
          <a:noFill/>
        </p:spPr>
      </p:pic>
    </p:spTree>
    <p:extLst>
      <p:ext uri="{BB962C8B-B14F-4D97-AF65-F5344CB8AC3E}">
        <p14:creationId xmlns:p14="http://schemas.microsoft.com/office/powerpoint/2010/main" xmlns="" val="46192385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72816" y="882"/>
            <a:ext cx="7571184" cy="1143000"/>
          </a:xfrm>
        </p:spPr>
        <p:txBody>
          <a:bodyPr>
            <a:normAutofit fontScale="90000"/>
          </a:bodyPr>
          <a:lstStyle/>
          <a:p>
            <a:r>
              <a:rPr lang="es-CO"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Superficies extendidas (aletas)</a:t>
            </a:r>
            <a:endParaRPr lang="es-CO"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5" name="Rectangle 9"/>
          <p:cNvSpPr>
            <a:spLocks noChangeArrowheads="1"/>
          </p:cNvSpPr>
          <p:nvPr/>
        </p:nvSpPr>
        <p:spPr bwMode="auto">
          <a:xfrm>
            <a:off x="0" y="647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08"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11" name="Rectangle 15"/>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87" name="Rectangle 3"/>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8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0" name="Rectangle 6"/>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9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4"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6"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8"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40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402"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43" name="42 Rectángulo"/>
          <p:cNvSpPr/>
          <p:nvPr/>
        </p:nvSpPr>
        <p:spPr>
          <a:xfrm>
            <a:off x="899592" y="1196752"/>
            <a:ext cx="7992888" cy="369332"/>
          </a:xfrm>
          <a:prstGeom prst="rect">
            <a:avLst/>
          </a:prstGeom>
        </p:spPr>
        <p:txBody>
          <a:bodyPr wrap="square">
            <a:spAutoFit/>
          </a:bodyPr>
          <a:lstStyle/>
          <a:p>
            <a:r>
              <a:rPr lang="es-CO" b="1" dirty="0" smtClean="0"/>
              <a:t>Eficiencia de la aleta (ver tabla 3.3 y 3.4 libro </a:t>
            </a:r>
            <a:r>
              <a:rPr lang="es-CO" b="1" dirty="0" err="1" smtClean="0"/>
              <a:t>Yunus</a:t>
            </a:r>
            <a:r>
              <a:rPr lang="es-CO" b="1" dirty="0" smtClean="0"/>
              <a:t> A. </a:t>
            </a:r>
            <a:r>
              <a:rPr lang="es-CO" b="1" dirty="0" err="1" smtClean="0"/>
              <a:t>Cengel</a:t>
            </a:r>
            <a:r>
              <a:rPr lang="es-CO" b="1" dirty="0" smtClean="0"/>
              <a:t> de eficiencias)</a:t>
            </a:r>
            <a:endParaRPr lang="es-CO" dirty="0"/>
          </a:p>
        </p:txBody>
      </p:sp>
      <p:pic>
        <p:nvPicPr>
          <p:cNvPr id="29" name="28 Imagen" descr="Qaleta ideal vs real.PNG"/>
          <p:cNvPicPr>
            <a:picLocks noChangeAspect="1"/>
          </p:cNvPicPr>
          <p:nvPr/>
        </p:nvPicPr>
        <p:blipFill>
          <a:blip r:embed="rId2" cstate="print"/>
          <a:stretch>
            <a:fillRect/>
          </a:stretch>
        </p:blipFill>
        <p:spPr>
          <a:xfrm>
            <a:off x="755576" y="1700808"/>
            <a:ext cx="2972215" cy="4086796"/>
          </a:xfrm>
          <a:prstGeom prst="rect">
            <a:avLst/>
          </a:prstGeom>
        </p:spPr>
      </p:pic>
      <p:sp>
        <p:nvSpPr>
          <p:cNvPr id="3277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32769"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499992" y="2708920"/>
            <a:ext cx="2606004" cy="288032"/>
          </a:xfrm>
          <a:prstGeom prst="rect">
            <a:avLst/>
          </a:prstGeom>
          <a:noFill/>
        </p:spPr>
      </p:pic>
      <p:sp>
        <p:nvSpPr>
          <p:cNvPr id="32" name="31 Flecha derecha"/>
          <p:cNvSpPr/>
          <p:nvPr/>
        </p:nvSpPr>
        <p:spPr>
          <a:xfrm>
            <a:off x="3995936" y="2780928"/>
            <a:ext cx="36004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277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32771"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499992" y="4581128"/>
            <a:ext cx="521201" cy="288032"/>
          </a:xfrm>
          <a:prstGeom prst="rect">
            <a:avLst/>
          </a:prstGeom>
          <a:noFill/>
        </p:spPr>
      </p:pic>
      <p:sp>
        <p:nvSpPr>
          <p:cNvPr id="35" name="34 Flecha derecha"/>
          <p:cNvSpPr/>
          <p:nvPr/>
        </p:nvSpPr>
        <p:spPr>
          <a:xfrm>
            <a:off x="3923928" y="4653136"/>
            <a:ext cx="36004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277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32773" name="Picture 5"/>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7668344" y="3573016"/>
            <a:ext cx="1359779" cy="504056"/>
          </a:xfrm>
          <a:prstGeom prst="rect">
            <a:avLst/>
          </a:prstGeom>
          <a:noFill/>
        </p:spPr>
      </p:pic>
      <p:sp>
        <p:nvSpPr>
          <p:cNvPr id="38" name="37 Cerrar llave"/>
          <p:cNvSpPr/>
          <p:nvPr/>
        </p:nvSpPr>
        <p:spPr>
          <a:xfrm>
            <a:off x="7164288" y="2564904"/>
            <a:ext cx="360040" cy="259228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O"/>
          </a:p>
        </p:txBody>
      </p:sp>
      <p:sp>
        <p:nvSpPr>
          <p:cNvPr id="32776"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32775" name="Picture 7"/>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4427983" y="5589240"/>
            <a:ext cx="3963909" cy="272033"/>
          </a:xfrm>
          <a:prstGeom prst="rect">
            <a:avLst/>
          </a:prstGeom>
          <a:noFill/>
        </p:spPr>
      </p:pic>
    </p:spTree>
    <p:extLst>
      <p:ext uri="{BB962C8B-B14F-4D97-AF65-F5344CB8AC3E}">
        <p14:creationId xmlns:p14="http://schemas.microsoft.com/office/powerpoint/2010/main" xmlns="" val="46192385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72816" y="882"/>
            <a:ext cx="7571184" cy="1143000"/>
          </a:xfrm>
        </p:spPr>
        <p:txBody>
          <a:bodyPr>
            <a:normAutofit fontScale="90000"/>
          </a:bodyPr>
          <a:lstStyle/>
          <a:p>
            <a:r>
              <a:rPr lang="es-CO"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Superficies extendidas (aletas)</a:t>
            </a:r>
            <a:endParaRPr lang="es-CO"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5" name="Rectangle 9"/>
          <p:cNvSpPr>
            <a:spLocks noChangeArrowheads="1"/>
          </p:cNvSpPr>
          <p:nvPr/>
        </p:nvSpPr>
        <p:spPr bwMode="auto">
          <a:xfrm>
            <a:off x="0" y="647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08"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11" name="Rectangle 15"/>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87" name="Rectangle 3"/>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8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0" name="Rectangle 6"/>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9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4"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6"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8"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40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402"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43" name="42 Rectángulo"/>
          <p:cNvSpPr/>
          <p:nvPr/>
        </p:nvSpPr>
        <p:spPr>
          <a:xfrm>
            <a:off x="899592" y="1196752"/>
            <a:ext cx="7992888" cy="369332"/>
          </a:xfrm>
          <a:prstGeom prst="rect">
            <a:avLst/>
          </a:prstGeom>
        </p:spPr>
        <p:txBody>
          <a:bodyPr wrap="square">
            <a:spAutoFit/>
          </a:bodyPr>
          <a:lstStyle/>
          <a:p>
            <a:r>
              <a:rPr lang="es-CO" b="1" dirty="0" smtClean="0"/>
              <a:t>Eficiencia de aletas</a:t>
            </a:r>
            <a:endParaRPr lang="es-CO" dirty="0"/>
          </a:p>
        </p:txBody>
      </p:sp>
      <p:sp>
        <p:nvSpPr>
          <p:cNvPr id="3277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277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277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2776"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36" name="35 Imagen" descr="graf eficiencias aletas1.PNG"/>
          <p:cNvPicPr>
            <a:picLocks noChangeAspect="1"/>
          </p:cNvPicPr>
          <p:nvPr/>
        </p:nvPicPr>
        <p:blipFill>
          <a:blip r:embed="rId2" cstate="print"/>
          <a:stretch>
            <a:fillRect/>
          </a:stretch>
        </p:blipFill>
        <p:spPr>
          <a:xfrm>
            <a:off x="395536" y="1628800"/>
            <a:ext cx="3757019" cy="3750333"/>
          </a:xfrm>
          <a:prstGeom prst="rect">
            <a:avLst/>
          </a:prstGeom>
        </p:spPr>
      </p:pic>
      <p:pic>
        <p:nvPicPr>
          <p:cNvPr id="37" name="36 Imagen" descr="graf eficiencias aletas2.PNG"/>
          <p:cNvPicPr>
            <a:picLocks noChangeAspect="1"/>
          </p:cNvPicPr>
          <p:nvPr/>
        </p:nvPicPr>
        <p:blipFill>
          <a:blip r:embed="rId3" cstate="print"/>
          <a:stretch>
            <a:fillRect/>
          </a:stretch>
        </p:blipFill>
        <p:spPr>
          <a:xfrm>
            <a:off x="4716016" y="1772816"/>
            <a:ext cx="4067000" cy="3312368"/>
          </a:xfrm>
          <a:prstGeom prst="rect">
            <a:avLst/>
          </a:prstGeom>
        </p:spPr>
      </p:pic>
      <p:sp>
        <p:nvSpPr>
          <p:cNvPr id="39" name="38 Rectángulo"/>
          <p:cNvSpPr/>
          <p:nvPr/>
        </p:nvSpPr>
        <p:spPr>
          <a:xfrm>
            <a:off x="827584" y="5445224"/>
            <a:ext cx="7272808" cy="646331"/>
          </a:xfrm>
          <a:prstGeom prst="rect">
            <a:avLst/>
          </a:prstGeom>
        </p:spPr>
        <p:txBody>
          <a:bodyPr wrap="square">
            <a:spAutoFit/>
          </a:bodyPr>
          <a:lstStyle/>
          <a:p>
            <a:r>
              <a:rPr lang="es-CO" b="1" dirty="0" smtClean="0"/>
              <a:t>Se recomiendan eficiencias por encima del 90%, por debajo del 60% no se justifican económicamente.</a:t>
            </a:r>
            <a:endParaRPr lang="es-CO" dirty="0"/>
          </a:p>
        </p:txBody>
      </p:sp>
    </p:spTree>
    <p:extLst>
      <p:ext uri="{BB962C8B-B14F-4D97-AF65-F5344CB8AC3E}">
        <p14:creationId xmlns:p14="http://schemas.microsoft.com/office/powerpoint/2010/main" xmlns="" val="46192385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72816" y="882"/>
            <a:ext cx="7571184" cy="1143000"/>
          </a:xfrm>
        </p:spPr>
        <p:txBody>
          <a:bodyPr>
            <a:normAutofit fontScale="90000"/>
          </a:bodyPr>
          <a:lstStyle/>
          <a:p>
            <a:r>
              <a:rPr lang="es-CO"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Superficies extendidas (aletas)</a:t>
            </a:r>
            <a:endParaRPr lang="es-CO"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5" name="Rectangle 9"/>
          <p:cNvSpPr>
            <a:spLocks noChangeArrowheads="1"/>
          </p:cNvSpPr>
          <p:nvPr/>
        </p:nvSpPr>
        <p:spPr bwMode="auto">
          <a:xfrm>
            <a:off x="0" y="647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08"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11" name="Rectangle 15"/>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87" name="Rectangle 3"/>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8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0" name="Rectangle 6"/>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9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4"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6"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8"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40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402"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43" name="42 Rectángulo"/>
          <p:cNvSpPr/>
          <p:nvPr/>
        </p:nvSpPr>
        <p:spPr>
          <a:xfrm>
            <a:off x="899592" y="1196752"/>
            <a:ext cx="7992888" cy="369332"/>
          </a:xfrm>
          <a:prstGeom prst="rect">
            <a:avLst/>
          </a:prstGeom>
        </p:spPr>
        <p:txBody>
          <a:bodyPr wrap="square">
            <a:spAutoFit/>
          </a:bodyPr>
          <a:lstStyle/>
          <a:p>
            <a:r>
              <a:rPr lang="es-CO" b="1" dirty="0" smtClean="0"/>
              <a:t>Efectividad de aletas</a:t>
            </a:r>
            <a:endParaRPr lang="es-CO" dirty="0"/>
          </a:p>
        </p:txBody>
      </p:sp>
      <p:sp>
        <p:nvSpPr>
          <p:cNvPr id="3277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277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277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2776"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mc:AlternateContent xmlns:mc="http://schemas.openxmlformats.org/markup-compatibility/2006">
        <mc:Choice xmlns:a14="http://schemas.microsoft.com/office/drawing/2010/main" xmlns="" Requires="a14">
          <p:sp>
            <p:nvSpPr>
              <p:cNvPr id="3" name="2 Rectángulo"/>
              <p:cNvSpPr/>
              <p:nvPr/>
            </p:nvSpPr>
            <p:spPr>
              <a:xfrm>
                <a:off x="3347864" y="1772816"/>
                <a:ext cx="3562706" cy="76553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a:rPr>
                          </m:ctrlPr>
                        </m:sSubPr>
                        <m:e>
                          <m:r>
                            <a:rPr lang="en-US" i="1">
                              <a:latin typeface="Cambria Math"/>
                            </a:rPr>
                            <m:t>𝜀</m:t>
                          </m:r>
                        </m:e>
                        <m:sub>
                          <m:r>
                            <a:rPr lang="en-US" i="1">
                              <a:latin typeface="Cambria Math"/>
                            </a:rPr>
                            <m:t>𝑎𝑙𝑒𝑡𝑎</m:t>
                          </m:r>
                        </m:sub>
                      </m:sSub>
                      <m:r>
                        <a:rPr lang="en-US" i="1">
                          <a:latin typeface="Cambria Math"/>
                        </a:rPr>
                        <m:t>=</m:t>
                      </m:r>
                      <m:f>
                        <m:fPr>
                          <m:ctrlPr>
                            <a:rPr lang="en-US" i="1">
                              <a:latin typeface="Cambria Math"/>
                            </a:rPr>
                          </m:ctrlPr>
                        </m:fPr>
                        <m:num>
                          <m:sSub>
                            <m:sSubPr>
                              <m:ctrlPr>
                                <a:rPr lang="en-US" i="1">
                                  <a:latin typeface="Cambria Math"/>
                                </a:rPr>
                              </m:ctrlPr>
                            </m:sSubPr>
                            <m:e>
                              <m:acc>
                                <m:accPr>
                                  <m:chr m:val="̇"/>
                                  <m:ctrlPr>
                                    <a:rPr lang="en-US" i="1">
                                      <a:latin typeface="Cambria Math"/>
                                    </a:rPr>
                                  </m:ctrlPr>
                                </m:accPr>
                                <m:e>
                                  <m:r>
                                    <a:rPr lang="en-US" i="1">
                                      <a:latin typeface="Cambria Math"/>
                                    </a:rPr>
                                    <m:t>𝑄</m:t>
                                  </m:r>
                                </m:e>
                              </m:acc>
                            </m:e>
                            <m:sub>
                              <m:r>
                                <a:rPr lang="en-US" i="1">
                                  <a:latin typeface="Cambria Math"/>
                                </a:rPr>
                                <m:t>𝑎𝑙𝑒𝑡𝑎</m:t>
                              </m:r>
                            </m:sub>
                          </m:sSub>
                        </m:num>
                        <m:den>
                          <m:sSub>
                            <m:sSubPr>
                              <m:ctrlPr>
                                <a:rPr lang="en-US" i="1">
                                  <a:latin typeface="Cambria Math"/>
                                </a:rPr>
                              </m:ctrlPr>
                            </m:sSubPr>
                            <m:e>
                              <m:acc>
                                <m:accPr>
                                  <m:chr m:val="̇"/>
                                  <m:ctrlPr>
                                    <a:rPr lang="en-US" i="1">
                                      <a:latin typeface="Cambria Math"/>
                                    </a:rPr>
                                  </m:ctrlPr>
                                </m:accPr>
                                <m:e>
                                  <m:r>
                                    <a:rPr lang="en-US" i="1">
                                      <a:latin typeface="Cambria Math"/>
                                    </a:rPr>
                                    <m:t>𝑄</m:t>
                                  </m:r>
                                </m:e>
                              </m:acc>
                            </m:e>
                            <m:sub>
                              <m:func>
                                <m:funcPr>
                                  <m:ctrlPr>
                                    <a:rPr lang="en-US" i="1">
                                      <a:latin typeface="Cambria Math"/>
                                    </a:rPr>
                                  </m:ctrlPr>
                                </m:funcPr>
                                <m:fName>
                                  <m:r>
                                    <m:rPr>
                                      <m:sty m:val="p"/>
                                    </m:rPr>
                                    <a:rPr lang="en-US">
                                      <a:latin typeface="Cambria Math"/>
                                    </a:rPr>
                                    <m:t>sin</m:t>
                                  </m:r>
                                </m:fName>
                                <m:e>
                                  <m:r>
                                    <a:rPr lang="en-US" i="1">
                                      <a:latin typeface="Cambria Math"/>
                                    </a:rPr>
                                    <m:t> </m:t>
                                  </m:r>
                                </m:e>
                              </m:func>
                              <m:r>
                                <a:rPr lang="en-US" i="1">
                                  <a:latin typeface="Cambria Math"/>
                                </a:rPr>
                                <m:t>𝑎𝑙𝑒𝑡𝑎</m:t>
                              </m:r>
                            </m:sub>
                          </m:sSub>
                        </m:den>
                      </m:f>
                      <m:r>
                        <a:rPr lang="en-US" i="1">
                          <a:latin typeface="Cambria Math"/>
                        </a:rPr>
                        <m:t>=</m:t>
                      </m:r>
                      <m:f>
                        <m:fPr>
                          <m:ctrlPr>
                            <a:rPr lang="en-US" i="1">
                              <a:latin typeface="Cambria Math"/>
                            </a:rPr>
                          </m:ctrlPr>
                        </m:fPr>
                        <m:num>
                          <m:sSub>
                            <m:sSubPr>
                              <m:ctrlPr>
                                <a:rPr lang="en-US" i="1">
                                  <a:latin typeface="Cambria Math"/>
                                </a:rPr>
                              </m:ctrlPr>
                            </m:sSubPr>
                            <m:e>
                              <m:acc>
                                <m:accPr>
                                  <m:chr m:val="̇"/>
                                  <m:ctrlPr>
                                    <a:rPr lang="en-US" i="1">
                                      <a:latin typeface="Cambria Math"/>
                                    </a:rPr>
                                  </m:ctrlPr>
                                </m:accPr>
                                <m:e>
                                  <m:r>
                                    <a:rPr lang="en-US" i="1">
                                      <a:latin typeface="Cambria Math"/>
                                    </a:rPr>
                                    <m:t>𝑄</m:t>
                                  </m:r>
                                </m:e>
                              </m:acc>
                            </m:e>
                            <m:sub>
                              <m:r>
                                <a:rPr lang="en-US" i="1">
                                  <a:latin typeface="Cambria Math"/>
                                </a:rPr>
                                <m:t>𝑎𝑙𝑒𝑡𝑎</m:t>
                              </m:r>
                            </m:sub>
                          </m:sSub>
                        </m:num>
                        <m:den>
                          <m:r>
                            <a:rPr lang="en-US" i="1">
                              <a:latin typeface="Cambria Math"/>
                            </a:rPr>
                            <m:t>h</m:t>
                          </m:r>
                          <m:sSub>
                            <m:sSubPr>
                              <m:ctrlPr>
                                <a:rPr lang="en-US" i="1">
                                  <a:latin typeface="Cambria Math"/>
                                </a:rPr>
                              </m:ctrlPr>
                            </m:sSubPr>
                            <m:e>
                              <m:r>
                                <a:rPr lang="en-US" i="1">
                                  <a:latin typeface="Cambria Math"/>
                                </a:rPr>
                                <m:t>𝐴</m:t>
                              </m:r>
                            </m:e>
                            <m:sub>
                              <m:r>
                                <a:rPr lang="en-US" i="1">
                                  <a:latin typeface="Cambria Math"/>
                                </a:rPr>
                                <m:t>𝑏</m:t>
                              </m:r>
                            </m:sub>
                          </m:sSub>
                          <m:d>
                            <m:dPr>
                              <m:ctrlPr>
                                <a:rPr lang="en-US" i="1">
                                  <a:latin typeface="Cambria Math"/>
                                </a:rPr>
                              </m:ctrlPr>
                            </m:dPr>
                            <m:e>
                              <m:sSub>
                                <m:sSubPr>
                                  <m:ctrlPr>
                                    <a:rPr lang="en-US" i="1">
                                      <a:latin typeface="Cambria Math"/>
                                    </a:rPr>
                                  </m:ctrlPr>
                                </m:sSubPr>
                                <m:e>
                                  <m:r>
                                    <a:rPr lang="en-US" i="1">
                                      <a:latin typeface="Cambria Math"/>
                                    </a:rPr>
                                    <m:t>𝑇</m:t>
                                  </m:r>
                                </m:e>
                                <m:sub>
                                  <m:r>
                                    <a:rPr lang="en-US" i="1">
                                      <a:latin typeface="Cambria Math"/>
                                    </a:rPr>
                                    <m:t>𝑏</m:t>
                                  </m:r>
                                </m:sub>
                              </m:sSub>
                              <m:r>
                                <a:rPr lang="en-US" i="1">
                                  <a:latin typeface="Cambria Math"/>
                                </a:rPr>
                                <m:t>−</m:t>
                              </m:r>
                              <m:sSub>
                                <m:sSubPr>
                                  <m:ctrlPr>
                                    <a:rPr lang="en-US" i="1">
                                      <a:latin typeface="Cambria Math"/>
                                    </a:rPr>
                                  </m:ctrlPr>
                                </m:sSubPr>
                                <m:e>
                                  <m:r>
                                    <a:rPr lang="en-US" i="1">
                                      <a:latin typeface="Cambria Math"/>
                                    </a:rPr>
                                    <m:t>𝑇</m:t>
                                  </m:r>
                                </m:e>
                                <m:sub>
                                  <m:r>
                                    <a:rPr lang="en-US" i="1">
                                      <a:latin typeface="Cambria Math"/>
                                    </a:rPr>
                                    <m:t>∞</m:t>
                                  </m:r>
                                </m:sub>
                              </m:sSub>
                            </m:e>
                          </m:d>
                        </m:den>
                      </m:f>
                    </m:oMath>
                  </m:oMathPara>
                </a14:m>
                <a:endParaRPr lang="en-US" dirty="0"/>
              </a:p>
            </p:txBody>
          </p:sp>
        </mc:Choice>
        <mc:Fallback>
          <p:sp>
            <p:nvSpPr>
              <p:cNvPr id="3" name="2 Rectángulo"/>
              <p:cNvSpPr>
                <a:spLocks noRot="1" noChangeAspect="1" noMove="1" noResize="1" noEditPoints="1" noAdjustHandles="1" noChangeArrowheads="1" noChangeShapeType="1" noTextEdit="1"/>
              </p:cNvSpPr>
              <p:nvPr/>
            </p:nvSpPr>
            <p:spPr>
              <a:xfrm>
                <a:off x="3347864" y="1772816"/>
                <a:ext cx="3562706" cy="765531"/>
              </a:xfrm>
              <a:prstGeom prst="rect">
                <a:avLst/>
              </a:prstGeom>
              <a:blipFill rotWithShape="1">
                <a:blip r:embed="rId2" cstate="print"/>
                <a:stretch>
                  <a:fillRect/>
                </a:stretch>
              </a:blipFill>
            </p:spPr>
            <p:txBody>
              <a:bodyPr/>
              <a:lstStyle/>
              <a:p>
                <a:r>
                  <a:rPr lang="en-US">
                    <a:noFill/>
                  </a:rPr>
                  <a:t> </a:t>
                </a:r>
              </a:p>
            </p:txBody>
          </p:sp>
        </mc:Fallback>
      </mc:AlternateContent>
      <p:pic>
        <p:nvPicPr>
          <p:cNvPr id="4" name="3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899592" y="1916832"/>
            <a:ext cx="2088232" cy="2579581"/>
          </a:xfrm>
          <a:prstGeom prst="rect">
            <a:avLst/>
          </a:prstGeom>
        </p:spPr>
      </p:pic>
      <mc:AlternateContent xmlns:mc="http://schemas.openxmlformats.org/markup-compatibility/2006">
        <mc:Choice xmlns:a14="http://schemas.microsoft.com/office/drawing/2010/main" xmlns="" Requires="a14">
          <p:sp>
            <p:nvSpPr>
              <p:cNvPr id="5" name="4 Rectángulo"/>
              <p:cNvSpPr/>
              <p:nvPr/>
            </p:nvSpPr>
            <p:spPr>
              <a:xfrm>
                <a:off x="3078088" y="2849312"/>
                <a:ext cx="5814392" cy="714619"/>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n-US" i="1">
                              <a:latin typeface="Cambria Math"/>
                            </a:rPr>
                          </m:ctrlPr>
                        </m:fPr>
                        <m:num>
                          <m:sSub>
                            <m:sSubPr>
                              <m:ctrlPr>
                                <a:rPr lang="en-US" i="1">
                                  <a:latin typeface="Cambria Math"/>
                                </a:rPr>
                              </m:ctrlPr>
                            </m:sSubPr>
                            <m:e>
                              <m:acc>
                                <m:accPr>
                                  <m:chr m:val="̇"/>
                                  <m:ctrlPr>
                                    <a:rPr lang="en-US" i="1">
                                      <a:latin typeface="Cambria Math"/>
                                    </a:rPr>
                                  </m:ctrlPr>
                                </m:accPr>
                                <m:e>
                                  <m:r>
                                    <a:rPr lang="en-US" i="1">
                                      <a:latin typeface="Cambria Math"/>
                                    </a:rPr>
                                    <m:t>𝑄</m:t>
                                  </m:r>
                                </m:e>
                              </m:acc>
                            </m:e>
                            <m:sub>
                              <m:r>
                                <a:rPr lang="en-US" i="1">
                                  <a:latin typeface="Cambria Math"/>
                                </a:rPr>
                                <m:t>𝑎𝑙𝑒𝑡𝑎</m:t>
                              </m:r>
                            </m:sub>
                          </m:sSub>
                        </m:num>
                        <m:den>
                          <m:r>
                            <a:rPr lang="en-US" i="1">
                              <a:latin typeface="Cambria Math"/>
                            </a:rPr>
                            <m:t>h</m:t>
                          </m:r>
                          <m:sSub>
                            <m:sSubPr>
                              <m:ctrlPr>
                                <a:rPr lang="en-US" i="1">
                                  <a:latin typeface="Cambria Math"/>
                                </a:rPr>
                              </m:ctrlPr>
                            </m:sSubPr>
                            <m:e>
                              <m:r>
                                <a:rPr lang="en-US" i="1">
                                  <a:latin typeface="Cambria Math"/>
                                </a:rPr>
                                <m:t>𝐴</m:t>
                              </m:r>
                            </m:e>
                            <m:sub>
                              <m:r>
                                <a:rPr lang="en-US" i="1">
                                  <a:latin typeface="Cambria Math"/>
                                </a:rPr>
                                <m:t>𝑏</m:t>
                              </m:r>
                            </m:sub>
                          </m:sSub>
                          <m:d>
                            <m:dPr>
                              <m:ctrlPr>
                                <a:rPr lang="en-US" i="1">
                                  <a:latin typeface="Cambria Math"/>
                                </a:rPr>
                              </m:ctrlPr>
                            </m:dPr>
                            <m:e>
                              <m:sSub>
                                <m:sSubPr>
                                  <m:ctrlPr>
                                    <a:rPr lang="en-US" i="1">
                                      <a:latin typeface="Cambria Math"/>
                                    </a:rPr>
                                  </m:ctrlPr>
                                </m:sSubPr>
                                <m:e>
                                  <m:r>
                                    <a:rPr lang="en-US" i="1">
                                      <a:latin typeface="Cambria Math"/>
                                    </a:rPr>
                                    <m:t>𝑇</m:t>
                                  </m:r>
                                </m:e>
                                <m:sub>
                                  <m:r>
                                    <a:rPr lang="en-US" i="1">
                                      <a:latin typeface="Cambria Math"/>
                                    </a:rPr>
                                    <m:t>𝑏</m:t>
                                  </m:r>
                                </m:sub>
                              </m:sSub>
                              <m:r>
                                <a:rPr lang="en-US" i="1">
                                  <a:latin typeface="Cambria Math"/>
                                </a:rPr>
                                <m:t>−</m:t>
                              </m:r>
                              <m:sSub>
                                <m:sSubPr>
                                  <m:ctrlPr>
                                    <a:rPr lang="en-US" i="1">
                                      <a:latin typeface="Cambria Math"/>
                                    </a:rPr>
                                  </m:ctrlPr>
                                </m:sSubPr>
                                <m:e>
                                  <m:r>
                                    <a:rPr lang="en-US" i="1">
                                      <a:latin typeface="Cambria Math"/>
                                    </a:rPr>
                                    <m:t>𝑇</m:t>
                                  </m:r>
                                </m:e>
                                <m:sub>
                                  <m:r>
                                    <a:rPr lang="en-US" i="1">
                                      <a:latin typeface="Cambria Math"/>
                                    </a:rPr>
                                    <m:t>∞</m:t>
                                  </m:r>
                                </m:sub>
                              </m:sSub>
                            </m:e>
                          </m:d>
                        </m:den>
                      </m:f>
                      <m:r>
                        <a:rPr lang="en-US" i="1">
                          <a:latin typeface="Cambria Math"/>
                        </a:rPr>
                        <m:t>=</m:t>
                      </m:r>
                      <m:f>
                        <m:fPr>
                          <m:ctrlPr>
                            <a:rPr lang="en-US" i="1">
                              <a:latin typeface="Cambria Math"/>
                            </a:rPr>
                          </m:ctrlPr>
                        </m:fPr>
                        <m:num>
                          <m:sSub>
                            <m:sSubPr>
                              <m:ctrlPr>
                                <a:rPr lang="en-US" i="1">
                                  <a:latin typeface="Cambria Math"/>
                                </a:rPr>
                              </m:ctrlPr>
                            </m:sSubPr>
                            <m:e>
                              <m:r>
                                <a:rPr lang="en-US" i="1">
                                  <a:latin typeface="Cambria Math"/>
                                </a:rPr>
                                <m:t>𝜂</m:t>
                              </m:r>
                            </m:e>
                            <m:sub>
                              <m:r>
                                <a:rPr lang="en-US" i="1">
                                  <a:latin typeface="Cambria Math"/>
                                </a:rPr>
                                <m:t>𝑎𝑙𝑒𝑡𝑎</m:t>
                              </m:r>
                            </m:sub>
                          </m:sSub>
                          <m:r>
                            <a:rPr lang="en-US" i="1">
                              <a:latin typeface="Cambria Math"/>
                            </a:rPr>
                            <m:t> </m:t>
                          </m:r>
                          <m:r>
                            <a:rPr lang="en-US" i="1">
                              <a:latin typeface="Cambria Math"/>
                            </a:rPr>
                            <m:t>h</m:t>
                          </m:r>
                          <m:r>
                            <a:rPr lang="en-US" i="1">
                              <a:latin typeface="Cambria Math"/>
                            </a:rPr>
                            <m:t> </m:t>
                          </m:r>
                          <m:sSub>
                            <m:sSubPr>
                              <m:ctrlPr>
                                <a:rPr lang="en-US" i="1">
                                  <a:latin typeface="Cambria Math"/>
                                </a:rPr>
                              </m:ctrlPr>
                            </m:sSubPr>
                            <m:e>
                              <m:r>
                                <a:rPr lang="en-US" i="1">
                                  <a:latin typeface="Cambria Math"/>
                                </a:rPr>
                                <m:t>𝐴</m:t>
                              </m:r>
                            </m:e>
                            <m:sub>
                              <m:r>
                                <a:rPr lang="en-US" i="1">
                                  <a:latin typeface="Cambria Math"/>
                                </a:rPr>
                                <m:t>𝑎𝑙𝑒𝑡𝑎</m:t>
                              </m:r>
                            </m:sub>
                          </m:sSub>
                          <m:r>
                            <a:rPr lang="en-US" i="1">
                              <a:latin typeface="Cambria Math"/>
                            </a:rPr>
                            <m:t> </m:t>
                          </m:r>
                          <m:d>
                            <m:dPr>
                              <m:ctrlPr>
                                <a:rPr lang="en-US" i="1">
                                  <a:latin typeface="Cambria Math"/>
                                </a:rPr>
                              </m:ctrlPr>
                            </m:dPr>
                            <m:e>
                              <m:sSub>
                                <m:sSubPr>
                                  <m:ctrlPr>
                                    <a:rPr lang="en-US" i="1">
                                      <a:latin typeface="Cambria Math"/>
                                    </a:rPr>
                                  </m:ctrlPr>
                                </m:sSubPr>
                                <m:e>
                                  <m:r>
                                    <a:rPr lang="en-US" i="1">
                                      <a:latin typeface="Cambria Math"/>
                                    </a:rPr>
                                    <m:t>𝑇</m:t>
                                  </m:r>
                                </m:e>
                                <m:sub>
                                  <m:r>
                                    <a:rPr lang="en-US" i="1">
                                      <a:latin typeface="Cambria Math"/>
                                    </a:rPr>
                                    <m:t>𝑏</m:t>
                                  </m:r>
                                </m:sub>
                              </m:sSub>
                              <m:r>
                                <a:rPr lang="en-US" i="1">
                                  <a:latin typeface="Cambria Math"/>
                                </a:rPr>
                                <m:t>−</m:t>
                              </m:r>
                              <m:sSub>
                                <m:sSubPr>
                                  <m:ctrlPr>
                                    <a:rPr lang="en-US" i="1">
                                      <a:latin typeface="Cambria Math"/>
                                    </a:rPr>
                                  </m:ctrlPr>
                                </m:sSubPr>
                                <m:e>
                                  <m:r>
                                    <a:rPr lang="en-US" i="1">
                                      <a:latin typeface="Cambria Math"/>
                                    </a:rPr>
                                    <m:t>𝑇</m:t>
                                  </m:r>
                                </m:e>
                                <m:sub>
                                  <m:r>
                                    <a:rPr lang="en-US" i="1">
                                      <a:latin typeface="Cambria Math"/>
                                    </a:rPr>
                                    <m:t>∞</m:t>
                                  </m:r>
                                </m:sub>
                              </m:sSub>
                            </m:e>
                          </m:d>
                        </m:num>
                        <m:den>
                          <m:r>
                            <a:rPr lang="en-US" i="1">
                              <a:latin typeface="Cambria Math"/>
                            </a:rPr>
                            <m:t>h</m:t>
                          </m:r>
                          <m:sSub>
                            <m:sSubPr>
                              <m:ctrlPr>
                                <a:rPr lang="en-US" i="1">
                                  <a:latin typeface="Cambria Math"/>
                                </a:rPr>
                              </m:ctrlPr>
                            </m:sSubPr>
                            <m:e>
                              <m:r>
                                <a:rPr lang="en-US" i="1">
                                  <a:latin typeface="Cambria Math"/>
                                </a:rPr>
                                <m:t>𝐴</m:t>
                              </m:r>
                            </m:e>
                            <m:sub>
                              <m:r>
                                <a:rPr lang="en-US" i="1">
                                  <a:latin typeface="Cambria Math"/>
                                </a:rPr>
                                <m:t>𝑏</m:t>
                              </m:r>
                            </m:sub>
                          </m:sSub>
                          <m:d>
                            <m:dPr>
                              <m:ctrlPr>
                                <a:rPr lang="en-US" i="1">
                                  <a:latin typeface="Cambria Math"/>
                                </a:rPr>
                              </m:ctrlPr>
                            </m:dPr>
                            <m:e>
                              <m:sSub>
                                <m:sSubPr>
                                  <m:ctrlPr>
                                    <a:rPr lang="en-US" i="1">
                                      <a:latin typeface="Cambria Math"/>
                                    </a:rPr>
                                  </m:ctrlPr>
                                </m:sSubPr>
                                <m:e>
                                  <m:r>
                                    <a:rPr lang="en-US" i="1">
                                      <a:latin typeface="Cambria Math"/>
                                    </a:rPr>
                                    <m:t>𝑇</m:t>
                                  </m:r>
                                </m:e>
                                <m:sub>
                                  <m:r>
                                    <a:rPr lang="en-US" i="1">
                                      <a:latin typeface="Cambria Math"/>
                                    </a:rPr>
                                    <m:t>𝑏</m:t>
                                  </m:r>
                                </m:sub>
                              </m:sSub>
                              <m:r>
                                <a:rPr lang="en-US" i="1">
                                  <a:latin typeface="Cambria Math"/>
                                </a:rPr>
                                <m:t>−</m:t>
                              </m:r>
                              <m:sSub>
                                <m:sSubPr>
                                  <m:ctrlPr>
                                    <a:rPr lang="en-US" i="1">
                                      <a:latin typeface="Cambria Math"/>
                                    </a:rPr>
                                  </m:ctrlPr>
                                </m:sSubPr>
                                <m:e>
                                  <m:r>
                                    <a:rPr lang="en-US" i="1">
                                      <a:latin typeface="Cambria Math"/>
                                    </a:rPr>
                                    <m:t>𝑇</m:t>
                                  </m:r>
                                </m:e>
                                <m:sub>
                                  <m:r>
                                    <a:rPr lang="en-US" i="1">
                                      <a:latin typeface="Cambria Math"/>
                                    </a:rPr>
                                    <m:t>∞</m:t>
                                  </m:r>
                                </m:sub>
                              </m:sSub>
                            </m:e>
                          </m:d>
                        </m:den>
                      </m:f>
                      <m:r>
                        <a:rPr lang="en-US" i="1">
                          <a:latin typeface="Cambria Math"/>
                        </a:rPr>
                        <m:t>=</m:t>
                      </m:r>
                      <m:f>
                        <m:fPr>
                          <m:ctrlPr>
                            <a:rPr lang="en-US" i="1">
                              <a:latin typeface="Cambria Math"/>
                            </a:rPr>
                          </m:ctrlPr>
                        </m:fPr>
                        <m:num>
                          <m:sSub>
                            <m:sSubPr>
                              <m:ctrlPr>
                                <a:rPr lang="en-US" i="1">
                                  <a:latin typeface="Cambria Math"/>
                                </a:rPr>
                              </m:ctrlPr>
                            </m:sSubPr>
                            <m:e>
                              <m:r>
                                <a:rPr lang="en-US" i="1">
                                  <a:latin typeface="Cambria Math"/>
                                </a:rPr>
                                <m:t>𝐴</m:t>
                              </m:r>
                            </m:e>
                            <m:sub>
                              <m:r>
                                <a:rPr lang="en-US" i="1">
                                  <a:latin typeface="Cambria Math"/>
                                </a:rPr>
                                <m:t>𝑎𝑙𝑒𝑡𝑎</m:t>
                              </m:r>
                            </m:sub>
                          </m:sSub>
                        </m:num>
                        <m:den>
                          <m:sSub>
                            <m:sSubPr>
                              <m:ctrlPr>
                                <a:rPr lang="en-US" i="1">
                                  <a:latin typeface="Cambria Math"/>
                                </a:rPr>
                              </m:ctrlPr>
                            </m:sSubPr>
                            <m:e>
                              <m:r>
                                <a:rPr lang="en-US" i="1">
                                  <a:latin typeface="Cambria Math"/>
                                </a:rPr>
                                <m:t>𝐴</m:t>
                              </m:r>
                            </m:e>
                            <m:sub>
                              <m:r>
                                <a:rPr lang="en-US" i="1">
                                  <a:latin typeface="Cambria Math"/>
                                </a:rPr>
                                <m:t>𝑏</m:t>
                              </m:r>
                            </m:sub>
                          </m:sSub>
                        </m:den>
                      </m:f>
                      <m:sSub>
                        <m:sSubPr>
                          <m:ctrlPr>
                            <a:rPr lang="en-US" i="1">
                              <a:latin typeface="Cambria Math"/>
                            </a:rPr>
                          </m:ctrlPr>
                        </m:sSubPr>
                        <m:e>
                          <m:r>
                            <a:rPr lang="en-US" i="1">
                              <a:latin typeface="Cambria Math"/>
                            </a:rPr>
                            <m:t>𝜂</m:t>
                          </m:r>
                        </m:e>
                        <m:sub>
                          <m:r>
                            <a:rPr lang="en-US" i="1">
                              <a:latin typeface="Cambria Math"/>
                            </a:rPr>
                            <m:t>𝑎𝑙𝑒𝑡𝑎</m:t>
                          </m:r>
                        </m:sub>
                      </m:sSub>
                    </m:oMath>
                  </m:oMathPara>
                </a14:m>
                <a:endParaRPr lang="en-US" dirty="0"/>
              </a:p>
            </p:txBody>
          </p:sp>
        </mc:Choice>
        <mc:Fallback>
          <p:sp>
            <p:nvSpPr>
              <p:cNvPr id="5" name="4 Rectángulo"/>
              <p:cNvSpPr>
                <a:spLocks noRot="1" noChangeAspect="1" noMove="1" noResize="1" noEditPoints="1" noAdjustHandles="1" noChangeArrowheads="1" noChangeShapeType="1" noTextEdit="1"/>
              </p:cNvSpPr>
              <p:nvPr/>
            </p:nvSpPr>
            <p:spPr>
              <a:xfrm>
                <a:off x="3078088" y="2849312"/>
                <a:ext cx="5814392" cy="714619"/>
              </a:xfrm>
              <a:prstGeom prst="rect">
                <a:avLst/>
              </a:prstGeom>
              <a:blipFill rotWithShape="1">
                <a:blip r:embed="rId4" cstate="print"/>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xmlns="" Requires="a14">
          <p:sp>
            <p:nvSpPr>
              <p:cNvPr id="6" name="5 Rectángulo"/>
              <p:cNvSpPr/>
              <p:nvPr/>
            </p:nvSpPr>
            <p:spPr>
              <a:xfrm>
                <a:off x="4177628" y="4102685"/>
                <a:ext cx="2295885" cy="65954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a:rPr>
                          </m:ctrlPr>
                        </m:sSubPr>
                        <m:e>
                          <m:r>
                            <a:rPr lang="en-US" i="1">
                              <a:latin typeface="Cambria Math"/>
                            </a:rPr>
                            <m:t>𝜀</m:t>
                          </m:r>
                        </m:e>
                        <m:sub>
                          <m:r>
                            <a:rPr lang="en-US" i="1">
                              <a:latin typeface="Cambria Math"/>
                            </a:rPr>
                            <m:t>𝑎𝑙𝑒𝑡𝑎</m:t>
                          </m:r>
                        </m:sub>
                      </m:sSub>
                      <m:r>
                        <a:rPr lang="en-US" i="1">
                          <a:latin typeface="Cambria Math"/>
                        </a:rPr>
                        <m:t>=</m:t>
                      </m:r>
                      <m:f>
                        <m:fPr>
                          <m:ctrlPr>
                            <a:rPr lang="en-US" i="1">
                              <a:latin typeface="Cambria Math"/>
                            </a:rPr>
                          </m:ctrlPr>
                        </m:fPr>
                        <m:num>
                          <m:sSub>
                            <m:sSubPr>
                              <m:ctrlPr>
                                <a:rPr lang="en-US" i="1">
                                  <a:latin typeface="Cambria Math"/>
                                </a:rPr>
                              </m:ctrlPr>
                            </m:sSubPr>
                            <m:e>
                              <m:r>
                                <a:rPr lang="en-US" i="1">
                                  <a:latin typeface="Cambria Math"/>
                                </a:rPr>
                                <m:t>𝐴</m:t>
                              </m:r>
                            </m:e>
                            <m:sub>
                              <m:r>
                                <a:rPr lang="en-US" i="1">
                                  <a:latin typeface="Cambria Math"/>
                                </a:rPr>
                                <m:t>𝑎𝑙𝑒𝑡𝑎</m:t>
                              </m:r>
                            </m:sub>
                          </m:sSub>
                        </m:num>
                        <m:den>
                          <m:sSub>
                            <m:sSubPr>
                              <m:ctrlPr>
                                <a:rPr lang="en-US" i="1">
                                  <a:latin typeface="Cambria Math"/>
                                </a:rPr>
                              </m:ctrlPr>
                            </m:sSubPr>
                            <m:e>
                              <m:r>
                                <a:rPr lang="en-US" i="1">
                                  <a:latin typeface="Cambria Math"/>
                                </a:rPr>
                                <m:t>𝐴</m:t>
                              </m:r>
                            </m:e>
                            <m:sub>
                              <m:r>
                                <a:rPr lang="en-US" i="1">
                                  <a:latin typeface="Cambria Math"/>
                                </a:rPr>
                                <m:t>𝑏</m:t>
                              </m:r>
                            </m:sub>
                          </m:sSub>
                        </m:den>
                      </m:f>
                      <m:sSub>
                        <m:sSubPr>
                          <m:ctrlPr>
                            <a:rPr lang="en-US" i="1">
                              <a:latin typeface="Cambria Math"/>
                            </a:rPr>
                          </m:ctrlPr>
                        </m:sSubPr>
                        <m:e>
                          <m:r>
                            <a:rPr lang="en-US" i="1">
                              <a:latin typeface="Cambria Math"/>
                            </a:rPr>
                            <m:t>𝜂</m:t>
                          </m:r>
                        </m:e>
                        <m:sub>
                          <m:r>
                            <a:rPr lang="en-US" i="1">
                              <a:latin typeface="Cambria Math"/>
                            </a:rPr>
                            <m:t>𝑎𝑙𝑒𝑡𝑎</m:t>
                          </m:r>
                        </m:sub>
                      </m:sSub>
                    </m:oMath>
                  </m:oMathPara>
                </a14:m>
                <a:endParaRPr lang="en-US" dirty="0"/>
              </a:p>
            </p:txBody>
          </p:sp>
        </mc:Choice>
        <mc:Fallback>
          <p:sp>
            <p:nvSpPr>
              <p:cNvPr id="6" name="5 Rectángulo"/>
              <p:cNvSpPr>
                <a:spLocks noRot="1" noChangeAspect="1" noMove="1" noResize="1" noEditPoints="1" noAdjustHandles="1" noChangeArrowheads="1" noChangeShapeType="1" noTextEdit="1"/>
              </p:cNvSpPr>
              <p:nvPr/>
            </p:nvSpPr>
            <p:spPr>
              <a:xfrm>
                <a:off x="4177628" y="4102685"/>
                <a:ext cx="2295885" cy="659540"/>
              </a:xfrm>
              <a:prstGeom prst="rect">
                <a:avLst/>
              </a:prstGeom>
              <a:blipFill rotWithShape="1">
                <a:blip r:embed="rId5" cstate="print"/>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xmlns="" Requires="a14">
          <p:sp>
            <p:nvSpPr>
              <p:cNvPr id="7" name="6 Rectángulo"/>
              <p:cNvSpPr/>
              <p:nvPr/>
            </p:nvSpPr>
            <p:spPr>
              <a:xfrm>
                <a:off x="2365744" y="4980318"/>
                <a:ext cx="6022680" cy="910699"/>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a:rPr>
                          </m:ctrlPr>
                        </m:sSubPr>
                        <m:e>
                          <m:r>
                            <a:rPr lang="en-US" i="1">
                              <a:latin typeface="Cambria Math"/>
                            </a:rPr>
                            <m:t>𝜀</m:t>
                          </m:r>
                        </m:e>
                        <m:sub>
                          <m:r>
                            <a:rPr lang="en-US" i="1">
                              <a:latin typeface="Cambria Math"/>
                            </a:rPr>
                            <m:t>𝑎𝑙𝑒𝑡𝑎</m:t>
                          </m:r>
                          <m:r>
                            <a:rPr lang="en-US" i="1">
                              <a:latin typeface="Cambria Math"/>
                            </a:rPr>
                            <m:t> </m:t>
                          </m:r>
                          <m:r>
                            <a:rPr lang="en-US" i="1">
                              <a:latin typeface="Cambria Math"/>
                            </a:rPr>
                            <m:t>𝑙𝑎𝑟𝑔𝑎</m:t>
                          </m:r>
                        </m:sub>
                      </m:sSub>
                      <m:r>
                        <a:rPr lang="en-US" i="1">
                          <a:latin typeface="Cambria Math"/>
                        </a:rPr>
                        <m:t>=</m:t>
                      </m:r>
                      <m:f>
                        <m:fPr>
                          <m:ctrlPr>
                            <a:rPr lang="en-US" i="1">
                              <a:latin typeface="Cambria Math"/>
                            </a:rPr>
                          </m:ctrlPr>
                        </m:fPr>
                        <m:num>
                          <m:sSub>
                            <m:sSubPr>
                              <m:ctrlPr>
                                <a:rPr lang="en-US" i="1">
                                  <a:latin typeface="Cambria Math"/>
                                </a:rPr>
                              </m:ctrlPr>
                            </m:sSubPr>
                            <m:e>
                              <m:acc>
                                <m:accPr>
                                  <m:chr m:val="̇"/>
                                  <m:ctrlPr>
                                    <a:rPr lang="en-US" i="1">
                                      <a:latin typeface="Cambria Math"/>
                                    </a:rPr>
                                  </m:ctrlPr>
                                </m:accPr>
                                <m:e>
                                  <m:r>
                                    <a:rPr lang="en-US" i="1">
                                      <a:latin typeface="Cambria Math"/>
                                    </a:rPr>
                                    <m:t>𝑄</m:t>
                                  </m:r>
                                </m:e>
                              </m:acc>
                            </m:e>
                            <m:sub>
                              <m:r>
                                <a:rPr lang="en-US" i="1">
                                  <a:latin typeface="Cambria Math"/>
                                </a:rPr>
                                <m:t>𝑎𝑙𝑒𝑡𝑎</m:t>
                              </m:r>
                              <m:r>
                                <a:rPr lang="en-US" i="1">
                                  <a:latin typeface="Cambria Math"/>
                                </a:rPr>
                                <m:t> </m:t>
                              </m:r>
                              <m:r>
                                <a:rPr lang="en-US" i="1">
                                  <a:latin typeface="Cambria Math"/>
                                </a:rPr>
                                <m:t>𝑙𝑎𝑟𝑔𝑎</m:t>
                              </m:r>
                            </m:sub>
                          </m:sSub>
                        </m:num>
                        <m:den>
                          <m:sSub>
                            <m:sSubPr>
                              <m:ctrlPr>
                                <a:rPr lang="en-US" i="1">
                                  <a:latin typeface="Cambria Math"/>
                                </a:rPr>
                              </m:ctrlPr>
                            </m:sSubPr>
                            <m:e>
                              <m:acc>
                                <m:accPr>
                                  <m:chr m:val="̇"/>
                                  <m:ctrlPr>
                                    <a:rPr lang="en-US" i="1">
                                      <a:latin typeface="Cambria Math"/>
                                    </a:rPr>
                                  </m:ctrlPr>
                                </m:accPr>
                                <m:e>
                                  <m:r>
                                    <a:rPr lang="en-US" i="1">
                                      <a:latin typeface="Cambria Math"/>
                                    </a:rPr>
                                    <m:t>𝑄</m:t>
                                  </m:r>
                                </m:e>
                              </m:acc>
                            </m:e>
                            <m:sub>
                              <m:func>
                                <m:funcPr>
                                  <m:ctrlPr>
                                    <a:rPr lang="en-US" i="1">
                                      <a:latin typeface="Cambria Math"/>
                                    </a:rPr>
                                  </m:ctrlPr>
                                </m:funcPr>
                                <m:fName>
                                  <m:r>
                                    <m:rPr>
                                      <m:sty m:val="p"/>
                                    </m:rPr>
                                    <a:rPr lang="en-US">
                                      <a:latin typeface="Cambria Math"/>
                                    </a:rPr>
                                    <m:t>sin</m:t>
                                  </m:r>
                                </m:fName>
                                <m:e>
                                  <m:r>
                                    <a:rPr lang="en-US" i="1">
                                      <a:latin typeface="Cambria Math"/>
                                    </a:rPr>
                                    <m:t> </m:t>
                                  </m:r>
                                </m:e>
                              </m:func>
                              <m:r>
                                <a:rPr lang="en-US" i="1">
                                  <a:latin typeface="Cambria Math"/>
                                </a:rPr>
                                <m:t>𝑎𝑙𝑒𝑡𝑎</m:t>
                              </m:r>
                            </m:sub>
                          </m:sSub>
                        </m:den>
                      </m:f>
                      <m:r>
                        <a:rPr lang="en-US" i="1">
                          <a:latin typeface="Cambria Math"/>
                        </a:rPr>
                        <m:t>=</m:t>
                      </m:r>
                      <m:f>
                        <m:fPr>
                          <m:ctrlPr>
                            <a:rPr lang="en-US" i="1">
                              <a:latin typeface="Cambria Math"/>
                            </a:rPr>
                          </m:ctrlPr>
                        </m:fPr>
                        <m:num>
                          <m:rad>
                            <m:radPr>
                              <m:degHide m:val="on"/>
                              <m:ctrlPr>
                                <a:rPr lang="en-US" i="1">
                                  <a:latin typeface="Cambria Math"/>
                                </a:rPr>
                              </m:ctrlPr>
                            </m:radPr>
                            <m:deg/>
                            <m:e>
                              <m:r>
                                <a:rPr lang="en-US" i="1">
                                  <a:latin typeface="Cambria Math"/>
                                </a:rPr>
                                <m:t>h𝑝𝑘</m:t>
                              </m:r>
                              <m:sSub>
                                <m:sSubPr>
                                  <m:ctrlPr>
                                    <a:rPr lang="en-US" i="1">
                                      <a:latin typeface="Cambria Math"/>
                                    </a:rPr>
                                  </m:ctrlPr>
                                </m:sSubPr>
                                <m:e>
                                  <m:r>
                                    <a:rPr lang="en-US" i="1">
                                      <a:latin typeface="Cambria Math"/>
                                    </a:rPr>
                                    <m:t>𝐴</m:t>
                                  </m:r>
                                </m:e>
                                <m:sub>
                                  <m:r>
                                    <a:rPr lang="en-US" i="1">
                                      <a:latin typeface="Cambria Math"/>
                                    </a:rPr>
                                    <m:t>𝑐</m:t>
                                  </m:r>
                                </m:sub>
                              </m:sSub>
                            </m:e>
                          </m:rad>
                          <m:r>
                            <a:rPr lang="en-US" i="1">
                              <a:latin typeface="Cambria Math"/>
                            </a:rPr>
                            <m:t> </m:t>
                          </m:r>
                          <m:d>
                            <m:dPr>
                              <m:ctrlPr>
                                <a:rPr lang="en-US" i="1">
                                  <a:latin typeface="Cambria Math"/>
                                </a:rPr>
                              </m:ctrlPr>
                            </m:dPr>
                            <m:e>
                              <m:sSub>
                                <m:sSubPr>
                                  <m:ctrlPr>
                                    <a:rPr lang="en-US" i="1">
                                      <a:latin typeface="Cambria Math"/>
                                    </a:rPr>
                                  </m:ctrlPr>
                                </m:sSubPr>
                                <m:e>
                                  <m:r>
                                    <a:rPr lang="en-US" i="1">
                                      <a:latin typeface="Cambria Math"/>
                                    </a:rPr>
                                    <m:t>𝑇</m:t>
                                  </m:r>
                                </m:e>
                                <m:sub>
                                  <m:r>
                                    <a:rPr lang="en-US" i="1">
                                      <a:latin typeface="Cambria Math"/>
                                    </a:rPr>
                                    <m:t>𝑏</m:t>
                                  </m:r>
                                </m:sub>
                              </m:sSub>
                              <m:r>
                                <a:rPr lang="en-US" i="1">
                                  <a:latin typeface="Cambria Math"/>
                                </a:rPr>
                                <m:t>−</m:t>
                              </m:r>
                              <m:sSub>
                                <m:sSubPr>
                                  <m:ctrlPr>
                                    <a:rPr lang="en-US" i="1">
                                      <a:latin typeface="Cambria Math"/>
                                    </a:rPr>
                                  </m:ctrlPr>
                                </m:sSubPr>
                                <m:e>
                                  <m:r>
                                    <a:rPr lang="en-US" i="1">
                                      <a:latin typeface="Cambria Math"/>
                                    </a:rPr>
                                    <m:t>𝑇</m:t>
                                  </m:r>
                                </m:e>
                                <m:sub>
                                  <m:r>
                                    <a:rPr lang="en-US" i="1">
                                      <a:latin typeface="Cambria Math"/>
                                    </a:rPr>
                                    <m:t>∞</m:t>
                                  </m:r>
                                </m:sub>
                              </m:sSub>
                            </m:e>
                          </m:d>
                        </m:num>
                        <m:den>
                          <m:r>
                            <a:rPr lang="en-US" i="1">
                              <a:latin typeface="Cambria Math"/>
                            </a:rPr>
                            <m:t>h</m:t>
                          </m:r>
                          <m:sSub>
                            <m:sSubPr>
                              <m:ctrlPr>
                                <a:rPr lang="en-US" i="1">
                                  <a:latin typeface="Cambria Math"/>
                                </a:rPr>
                              </m:ctrlPr>
                            </m:sSubPr>
                            <m:e>
                              <m:r>
                                <a:rPr lang="en-US" i="1">
                                  <a:latin typeface="Cambria Math"/>
                                </a:rPr>
                                <m:t>𝐴</m:t>
                              </m:r>
                            </m:e>
                            <m:sub>
                              <m:r>
                                <a:rPr lang="en-US" i="1">
                                  <a:latin typeface="Cambria Math"/>
                                </a:rPr>
                                <m:t>𝑏</m:t>
                              </m:r>
                            </m:sub>
                          </m:sSub>
                          <m:d>
                            <m:dPr>
                              <m:ctrlPr>
                                <a:rPr lang="en-US" i="1">
                                  <a:latin typeface="Cambria Math"/>
                                </a:rPr>
                              </m:ctrlPr>
                            </m:dPr>
                            <m:e>
                              <m:sSub>
                                <m:sSubPr>
                                  <m:ctrlPr>
                                    <a:rPr lang="en-US" i="1">
                                      <a:latin typeface="Cambria Math"/>
                                    </a:rPr>
                                  </m:ctrlPr>
                                </m:sSubPr>
                                <m:e>
                                  <m:r>
                                    <a:rPr lang="en-US" i="1">
                                      <a:latin typeface="Cambria Math"/>
                                    </a:rPr>
                                    <m:t>𝑇</m:t>
                                  </m:r>
                                </m:e>
                                <m:sub>
                                  <m:r>
                                    <a:rPr lang="en-US" i="1">
                                      <a:latin typeface="Cambria Math"/>
                                    </a:rPr>
                                    <m:t>𝑏</m:t>
                                  </m:r>
                                </m:sub>
                              </m:sSub>
                              <m:r>
                                <a:rPr lang="en-US" i="1">
                                  <a:latin typeface="Cambria Math"/>
                                </a:rPr>
                                <m:t>−</m:t>
                              </m:r>
                              <m:sSub>
                                <m:sSubPr>
                                  <m:ctrlPr>
                                    <a:rPr lang="en-US" i="1">
                                      <a:latin typeface="Cambria Math"/>
                                    </a:rPr>
                                  </m:ctrlPr>
                                </m:sSubPr>
                                <m:e>
                                  <m:r>
                                    <a:rPr lang="en-US" i="1">
                                      <a:latin typeface="Cambria Math"/>
                                    </a:rPr>
                                    <m:t>𝑇</m:t>
                                  </m:r>
                                </m:e>
                                <m:sub>
                                  <m:r>
                                    <a:rPr lang="en-US" i="1">
                                      <a:latin typeface="Cambria Math"/>
                                    </a:rPr>
                                    <m:t>∞</m:t>
                                  </m:r>
                                </m:sub>
                              </m:sSub>
                            </m:e>
                          </m:d>
                        </m:den>
                      </m:f>
                      <m:r>
                        <a:rPr lang="en-US" i="1">
                          <a:latin typeface="Cambria Math"/>
                        </a:rPr>
                        <m:t>=</m:t>
                      </m:r>
                      <m:rad>
                        <m:radPr>
                          <m:degHide m:val="on"/>
                          <m:ctrlPr>
                            <a:rPr lang="en-US" i="1">
                              <a:latin typeface="Cambria Math"/>
                            </a:rPr>
                          </m:ctrlPr>
                        </m:radPr>
                        <m:deg/>
                        <m:e>
                          <m:f>
                            <m:fPr>
                              <m:ctrlPr>
                                <a:rPr lang="en-US" i="1">
                                  <a:latin typeface="Cambria Math"/>
                                </a:rPr>
                              </m:ctrlPr>
                            </m:fPr>
                            <m:num>
                              <m:r>
                                <a:rPr lang="en-US" i="1">
                                  <a:latin typeface="Cambria Math"/>
                                </a:rPr>
                                <m:t>𝑘𝑝</m:t>
                              </m:r>
                            </m:num>
                            <m:den>
                              <m:sSub>
                                <m:sSubPr>
                                  <m:ctrlPr>
                                    <a:rPr lang="en-US" i="1">
                                      <a:latin typeface="Cambria Math"/>
                                    </a:rPr>
                                  </m:ctrlPr>
                                </m:sSubPr>
                                <m:e>
                                  <m:r>
                                    <a:rPr lang="en-US" i="1">
                                      <a:latin typeface="Cambria Math"/>
                                    </a:rPr>
                                    <m:t>h𝐴</m:t>
                                  </m:r>
                                </m:e>
                                <m:sub>
                                  <m:r>
                                    <a:rPr lang="en-US" i="1">
                                      <a:latin typeface="Cambria Math"/>
                                    </a:rPr>
                                    <m:t>𝑐</m:t>
                                  </m:r>
                                </m:sub>
                              </m:sSub>
                            </m:den>
                          </m:f>
                        </m:e>
                      </m:rad>
                    </m:oMath>
                  </m:oMathPara>
                </a14:m>
                <a:endParaRPr lang="en-US" dirty="0"/>
              </a:p>
            </p:txBody>
          </p:sp>
        </mc:Choice>
        <mc:Fallback>
          <p:sp>
            <p:nvSpPr>
              <p:cNvPr id="7" name="6 Rectángulo"/>
              <p:cNvSpPr>
                <a:spLocks noRot="1" noChangeAspect="1" noMove="1" noResize="1" noEditPoints="1" noAdjustHandles="1" noChangeArrowheads="1" noChangeShapeType="1" noTextEdit="1"/>
              </p:cNvSpPr>
              <p:nvPr/>
            </p:nvSpPr>
            <p:spPr>
              <a:xfrm>
                <a:off x="2365744" y="4980318"/>
                <a:ext cx="6022680" cy="910699"/>
              </a:xfrm>
              <a:prstGeom prst="rect">
                <a:avLst/>
              </a:prstGeom>
              <a:blipFill rotWithShape="1">
                <a:blip r:embed="rId6" cstate="print"/>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xmlns="" val="3227603682"/>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72816" y="882"/>
            <a:ext cx="7571184" cy="1143000"/>
          </a:xfrm>
        </p:spPr>
        <p:txBody>
          <a:bodyPr>
            <a:normAutofit fontScale="90000"/>
          </a:bodyPr>
          <a:lstStyle/>
          <a:p>
            <a:r>
              <a:rPr lang="es-CO"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Superficies extendidas (aletas)</a:t>
            </a:r>
            <a:endParaRPr lang="es-CO"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5" name="Rectangle 9"/>
          <p:cNvSpPr>
            <a:spLocks noChangeArrowheads="1"/>
          </p:cNvSpPr>
          <p:nvPr/>
        </p:nvSpPr>
        <p:spPr bwMode="auto">
          <a:xfrm>
            <a:off x="0" y="647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08"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11" name="Rectangle 15"/>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87" name="Rectangle 3"/>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8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0" name="Rectangle 6"/>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9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4"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6"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8"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40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402"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43" name="42 Rectángulo"/>
          <p:cNvSpPr/>
          <p:nvPr/>
        </p:nvSpPr>
        <p:spPr>
          <a:xfrm>
            <a:off x="899592" y="1196752"/>
            <a:ext cx="7992888" cy="369332"/>
          </a:xfrm>
          <a:prstGeom prst="rect">
            <a:avLst/>
          </a:prstGeom>
        </p:spPr>
        <p:txBody>
          <a:bodyPr wrap="square">
            <a:spAutoFit/>
          </a:bodyPr>
          <a:lstStyle/>
          <a:p>
            <a:r>
              <a:rPr lang="es-CO" b="1" dirty="0" smtClean="0"/>
              <a:t>Efectividad de aletas</a:t>
            </a:r>
            <a:endParaRPr lang="es-CO" dirty="0"/>
          </a:p>
        </p:txBody>
      </p:sp>
      <p:sp>
        <p:nvSpPr>
          <p:cNvPr id="3277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277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277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2776"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pic>
        <p:nvPicPr>
          <p:cNvPr id="4" name="3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99592" y="1916832"/>
            <a:ext cx="2088232" cy="2579581"/>
          </a:xfrm>
          <a:prstGeom prst="rect">
            <a:avLst/>
          </a:prstGeom>
        </p:spPr>
      </p:pic>
      <mc:AlternateContent xmlns:mc="http://schemas.openxmlformats.org/markup-compatibility/2006">
        <mc:Choice xmlns:a14="http://schemas.microsoft.com/office/drawing/2010/main" xmlns="" Requires="a14">
          <p:sp>
            <p:nvSpPr>
              <p:cNvPr id="7" name="6 Rectángulo"/>
              <p:cNvSpPr/>
              <p:nvPr/>
            </p:nvSpPr>
            <p:spPr>
              <a:xfrm>
                <a:off x="3063123" y="1196752"/>
                <a:ext cx="6022680" cy="910699"/>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a:rPr>
                          </m:ctrlPr>
                        </m:sSubPr>
                        <m:e>
                          <m:r>
                            <a:rPr lang="en-US" i="1">
                              <a:latin typeface="Cambria Math"/>
                            </a:rPr>
                            <m:t>𝜀</m:t>
                          </m:r>
                        </m:e>
                        <m:sub>
                          <m:r>
                            <a:rPr lang="en-US" i="1">
                              <a:latin typeface="Cambria Math"/>
                            </a:rPr>
                            <m:t>𝑎𝑙𝑒𝑡𝑎</m:t>
                          </m:r>
                          <m:r>
                            <a:rPr lang="en-US" i="1">
                              <a:latin typeface="Cambria Math"/>
                            </a:rPr>
                            <m:t> </m:t>
                          </m:r>
                          <m:r>
                            <a:rPr lang="en-US" i="1">
                              <a:latin typeface="Cambria Math"/>
                            </a:rPr>
                            <m:t>𝑙𝑎𝑟𝑔𝑎</m:t>
                          </m:r>
                        </m:sub>
                      </m:sSub>
                      <m:r>
                        <a:rPr lang="en-US" i="1">
                          <a:latin typeface="Cambria Math"/>
                        </a:rPr>
                        <m:t>=</m:t>
                      </m:r>
                      <m:f>
                        <m:fPr>
                          <m:ctrlPr>
                            <a:rPr lang="en-US" i="1">
                              <a:latin typeface="Cambria Math"/>
                            </a:rPr>
                          </m:ctrlPr>
                        </m:fPr>
                        <m:num>
                          <m:sSub>
                            <m:sSubPr>
                              <m:ctrlPr>
                                <a:rPr lang="en-US" i="1">
                                  <a:latin typeface="Cambria Math"/>
                                </a:rPr>
                              </m:ctrlPr>
                            </m:sSubPr>
                            <m:e>
                              <m:acc>
                                <m:accPr>
                                  <m:chr m:val="̇"/>
                                  <m:ctrlPr>
                                    <a:rPr lang="en-US" i="1">
                                      <a:latin typeface="Cambria Math"/>
                                    </a:rPr>
                                  </m:ctrlPr>
                                </m:accPr>
                                <m:e>
                                  <m:r>
                                    <a:rPr lang="en-US" i="1">
                                      <a:latin typeface="Cambria Math"/>
                                    </a:rPr>
                                    <m:t>𝑄</m:t>
                                  </m:r>
                                </m:e>
                              </m:acc>
                            </m:e>
                            <m:sub>
                              <m:r>
                                <a:rPr lang="en-US" i="1">
                                  <a:latin typeface="Cambria Math"/>
                                </a:rPr>
                                <m:t>𝑎𝑙𝑒𝑡𝑎</m:t>
                              </m:r>
                              <m:r>
                                <a:rPr lang="en-US" i="1">
                                  <a:latin typeface="Cambria Math"/>
                                </a:rPr>
                                <m:t> </m:t>
                              </m:r>
                              <m:r>
                                <a:rPr lang="en-US" i="1">
                                  <a:latin typeface="Cambria Math"/>
                                </a:rPr>
                                <m:t>𝑙𝑎𝑟𝑔𝑎</m:t>
                              </m:r>
                            </m:sub>
                          </m:sSub>
                        </m:num>
                        <m:den>
                          <m:sSub>
                            <m:sSubPr>
                              <m:ctrlPr>
                                <a:rPr lang="en-US" i="1">
                                  <a:latin typeface="Cambria Math"/>
                                </a:rPr>
                              </m:ctrlPr>
                            </m:sSubPr>
                            <m:e>
                              <m:acc>
                                <m:accPr>
                                  <m:chr m:val="̇"/>
                                  <m:ctrlPr>
                                    <a:rPr lang="en-US" i="1">
                                      <a:latin typeface="Cambria Math"/>
                                    </a:rPr>
                                  </m:ctrlPr>
                                </m:accPr>
                                <m:e>
                                  <m:r>
                                    <a:rPr lang="en-US" i="1">
                                      <a:latin typeface="Cambria Math"/>
                                    </a:rPr>
                                    <m:t>𝑄</m:t>
                                  </m:r>
                                </m:e>
                              </m:acc>
                            </m:e>
                            <m:sub>
                              <m:func>
                                <m:funcPr>
                                  <m:ctrlPr>
                                    <a:rPr lang="en-US" i="1">
                                      <a:latin typeface="Cambria Math"/>
                                    </a:rPr>
                                  </m:ctrlPr>
                                </m:funcPr>
                                <m:fName>
                                  <m:r>
                                    <m:rPr>
                                      <m:sty m:val="p"/>
                                    </m:rPr>
                                    <a:rPr lang="en-US">
                                      <a:latin typeface="Cambria Math"/>
                                    </a:rPr>
                                    <m:t>sin</m:t>
                                  </m:r>
                                </m:fName>
                                <m:e>
                                  <m:r>
                                    <a:rPr lang="en-US" i="1">
                                      <a:latin typeface="Cambria Math"/>
                                    </a:rPr>
                                    <m:t> </m:t>
                                  </m:r>
                                </m:e>
                              </m:func>
                              <m:r>
                                <a:rPr lang="en-US" i="1">
                                  <a:latin typeface="Cambria Math"/>
                                </a:rPr>
                                <m:t>𝑎𝑙𝑒𝑡𝑎</m:t>
                              </m:r>
                            </m:sub>
                          </m:sSub>
                        </m:den>
                      </m:f>
                      <m:r>
                        <a:rPr lang="en-US" i="1">
                          <a:latin typeface="Cambria Math"/>
                        </a:rPr>
                        <m:t>=</m:t>
                      </m:r>
                      <m:f>
                        <m:fPr>
                          <m:ctrlPr>
                            <a:rPr lang="en-US" i="1">
                              <a:latin typeface="Cambria Math"/>
                            </a:rPr>
                          </m:ctrlPr>
                        </m:fPr>
                        <m:num>
                          <m:rad>
                            <m:radPr>
                              <m:degHide m:val="on"/>
                              <m:ctrlPr>
                                <a:rPr lang="en-US" i="1">
                                  <a:latin typeface="Cambria Math"/>
                                </a:rPr>
                              </m:ctrlPr>
                            </m:radPr>
                            <m:deg/>
                            <m:e>
                              <m:r>
                                <a:rPr lang="en-US" i="1">
                                  <a:latin typeface="Cambria Math"/>
                                </a:rPr>
                                <m:t>h𝑝𝑘</m:t>
                              </m:r>
                              <m:sSub>
                                <m:sSubPr>
                                  <m:ctrlPr>
                                    <a:rPr lang="en-US" i="1">
                                      <a:latin typeface="Cambria Math"/>
                                    </a:rPr>
                                  </m:ctrlPr>
                                </m:sSubPr>
                                <m:e>
                                  <m:r>
                                    <a:rPr lang="en-US" i="1">
                                      <a:latin typeface="Cambria Math"/>
                                    </a:rPr>
                                    <m:t>𝐴</m:t>
                                  </m:r>
                                </m:e>
                                <m:sub>
                                  <m:r>
                                    <a:rPr lang="en-US" i="1">
                                      <a:latin typeface="Cambria Math"/>
                                    </a:rPr>
                                    <m:t>𝑐</m:t>
                                  </m:r>
                                </m:sub>
                              </m:sSub>
                            </m:e>
                          </m:rad>
                          <m:r>
                            <a:rPr lang="en-US" i="1">
                              <a:latin typeface="Cambria Math"/>
                            </a:rPr>
                            <m:t> </m:t>
                          </m:r>
                          <m:d>
                            <m:dPr>
                              <m:ctrlPr>
                                <a:rPr lang="en-US" i="1">
                                  <a:latin typeface="Cambria Math"/>
                                </a:rPr>
                              </m:ctrlPr>
                            </m:dPr>
                            <m:e>
                              <m:sSub>
                                <m:sSubPr>
                                  <m:ctrlPr>
                                    <a:rPr lang="en-US" i="1">
                                      <a:latin typeface="Cambria Math"/>
                                    </a:rPr>
                                  </m:ctrlPr>
                                </m:sSubPr>
                                <m:e>
                                  <m:r>
                                    <a:rPr lang="en-US" i="1">
                                      <a:latin typeface="Cambria Math"/>
                                    </a:rPr>
                                    <m:t>𝑇</m:t>
                                  </m:r>
                                </m:e>
                                <m:sub>
                                  <m:r>
                                    <a:rPr lang="en-US" i="1">
                                      <a:latin typeface="Cambria Math"/>
                                    </a:rPr>
                                    <m:t>𝑏</m:t>
                                  </m:r>
                                </m:sub>
                              </m:sSub>
                              <m:r>
                                <a:rPr lang="en-US" i="1">
                                  <a:latin typeface="Cambria Math"/>
                                </a:rPr>
                                <m:t>−</m:t>
                              </m:r>
                              <m:sSub>
                                <m:sSubPr>
                                  <m:ctrlPr>
                                    <a:rPr lang="en-US" i="1">
                                      <a:latin typeface="Cambria Math"/>
                                    </a:rPr>
                                  </m:ctrlPr>
                                </m:sSubPr>
                                <m:e>
                                  <m:r>
                                    <a:rPr lang="en-US" i="1">
                                      <a:latin typeface="Cambria Math"/>
                                    </a:rPr>
                                    <m:t>𝑇</m:t>
                                  </m:r>
                                </m:e>
                                <m:sub>
                                  <m:r>
                                    <a:rPr lang="en-US" i="1">
                                      <a:latin typeface="Cambria Math"/>
                                    </a:rPr>
                                    <m:t>∞</m:t>
                                  </m:r>
                                </m:sub>
                              </m:sSub>
                            </m:e>
                          </m:d>
                        </m:num>
                        <m:den>
                          <m:r>
                            <a:rPr lang="en-US" i="1">
                              <a:latin typeface="Cambria Math"/>
                            </a:rPr>
                            <m:t>h</m:t>
                          </m:r>
                          <m:sSub>
                            <m:sSubPr>
                              <m:ctrlPr>
                                <a:rPr lang="en-US" i="1">
                                  <a:latin typeface="Cambria Math"/>
                                </a:rPr>
                              </m:ctrlPr>
                            </m:sSubPr>
                            <m:e>
                              <m:r>
                                <a:rPr lang="en-US" i="1">
                                  <a:latin typeface="Cambria Math"/>
                                </a:rPr>
                                <m:t>𝐴</m:t>
                              </m:r>
                            </m:e>
                            <m:sub>
                              <m:r>
                                <a:rPr lang="en-US" i="1">
                                  <a:latin typeface="Cambria Math"/>
                                </a:rPr>
                                <m:t>𝑏</m:t>
                              </m:r>
                            </m:sub>
                          </m:sSub>
                          <m:d>
                            <m:dPr>
                              <m:ctrlPr>
                                <a:rPr lang="en-US" i="1">
                                  <a:latin typeface="Cambria Math"/>
                                </a:rPr>
                              </m:ctrlPr>
                            </m:dPr>
                            <m:e>
                              <m:sSub>
                                <m:sSubPr>
                                  <m:ctrlPr>
                                    <a:rPr lang="en-US" i="1">
                                      <a:latin typeface="Cambria Math"/>
                                    </a:rPr>
                                  </m:ctrlPr>
                                </m:sSubPr>
                                <m:e>
                                  <m:r>
                                    <a:rPr lang="en-US" i="1">
                                      <a:latin typeface="Cambria Math"/>
                                    </a:rPr>
                                    <m:t>𝑇</m:t>
                                  </m:r>
                                </m:e>
                                <m:sub>
                                  <m:r>
                                    <a:rPr lang="en-US" i="1">
                                      <a:latin typeface="Cambria Math"/>
                                    </a:rPr>
                                    <m:t>𝑏</m:t>
                                  </m:r>
                                </m:sub>
                              </m:sSub>
                              <m:r>
                                <a:rPr lang="en-US" i="1">
                                  <a:latin typeface="Cambria Math"/>
                                </a:rPr>
                                <m:t>−</m:t>
                              </m:r>
                              <m:sSub>
                                <m:sSubPr>
                                  <m:ctrlPr>
                                    <a:rPr lang="en-US" i="1">
                                      <a:latin typeface="Cambria Math"/>
                                    </a:rPr>
                                  </m:ctrlPr>
                                </m:sSubPr>
                                <m:e>
                                  <m:r>
                                    <a:rPr lang="en-US" i="1">
                                      <a:latin typeface="Cambria Math"/>
                                    </a:rPr>
                                    <m:t>𝑇</m:t>
                                  </m:r>
                                </m:e>
                                <m:sub>
                                  <m:r>
                                    <a:rPr lang="en-US" i="1">
                                      <a:latin typeface="Cambria Math"/>
                                    </a:rPr>
                                    <m:t>∞</m:t>
                                  </m:r>
                                </m:sub>
                              </m:sSub>
                            </m:e>
                          </m:d>
                        </m:den>
                      </m:f>
                      <m:r>
                        <a:rPr lang="en-US" i="1">
                          <a:latin typeface="Cambria Math"/>
                        </a:rPr>
                        <m:t>=</m:t>
                      </m:r>
                      <m:rad>
                        <m:radPr>
                          <m:degHide m:val="on"/>
                          <m:ctrlPr>
                            <a:rPr lang="en-US" i="1">
                              <a:latin typeface="Cambria Math"/>
                            </a:rPr>
                          </m:ctrlPr>
                        </m:radPr>
                        <m:deg/>
                        <m:e>
                          <m:f>
                            <m:fPr>
                              <m:ctrlPr>
                                <a:rPr lang="en-US" i="1">
                                  <a:latin typeface="Cambria Math"/>
                                </a:rPr>
                              </m:ctrlPr>
                            </m:fPr>
                            <m:num>
                              <m:r>
                                <a:rPr lang="en-US" i="1">
                                  <a:latin typeface="Cambria Math"/>
                                </a:rPr>
                                <m:t>𝑘𝑝</m:t>
                              </m:r>
                            </m:num>
                            <m:den>
                              <m:sSub>
                                <m:sSubPr>
                                  <m:ctrlPr>
                                    <a:rPr lang="en-US" i="1">
                                      <a:latin typeface="Cambria Math"/>
                                    </a:rPr>
                                  </m:ctrlPr>
                                </m:sSubPr>
                                <m:e>
                                  <m:r>
                                    <a:rPr lang="en-US" i="1">
                                      <a:latin typeface="Cambria Math"/>
                                    </a:rPr>
                                    <m:t>h𝐴</m:t>
                                  </m:r>
                                </m:e>
                                <m:sub>
                                  <m:r>
                                    <a:rPr lang="en-US" i="1">
                                      <a:latin typeface="Cambria Math"/>
                                    </a:rPr>
                                    <m:t>𝑐</m:t>
                                  </m:r>
                                </m:sub>
                              </m:sSub>
                            </m:den>
                          </m:f>
                        </m:e>
                      </m:rad>
                    </m:oMath>
                  </m:oMathPara>
                </a14:m>
                <a:endParaRPr lang="en-US" dirty="0"/>
              </a:p>
            </p:txBody>
          </p:sp>
        </mc:Choice>
        <mc:Fallback>
          <p:sp>
            <p:nvSpPr>
              <p:cNvPr id="7" name="6 Rectángulo"/>
              <p:cNvSpPr>
                <a:spLocks noRot="1" noChangeAspect="1" noMove="1" noResize="1" noEditPoints="1" noAdjustHandles="1" noChangeArrowheads="1" noChangeShapeType="1" noTextEdit="1"/>
              </p:cNvSpPr>
              <p:nvPr/>
            </p:nvSpPr>
            <p:spPr>
              <a:xfrm>
                <a:off x="3063123" y="1196752"/>
                <a:ext cx="6022680" cy="910699"/>
              </a:xfrm>
              <a:prstGeom prst="rect">
                <a:avLst/>
              </a:prstGeom>
              <a:blipFill rotWithShape="1">
                <a:blip r:embed="rId3" cstate="print"/>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xmlns="" Requires="a14">
          <p:sp>
            <p:nvSpPr>
              <p:cNvPr id="8" name="7 Rectángulo"/>
              <p:cNvSpPr/>
              <p:nvPr/>
            </p:nvSpPr>
            <p:spPr>
              <a:xfrm>
                <a:off x="5292080" y="2273154"/>
                <a:ext cx="2153090" cy="9106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a:rPr>
                          </m:ctrlPr>
                        </m:sSubPr>
                        <m:e>
                          <m:r>
                            <a:rPr lang="en-US" i="1">
                              <a:latin typeface="Cambria Math"/>
                            </a:rPr>
                            <m:t>𝜀</m:t>
                          </m:r>
                        </m:e>
                        <m:sub>
                          <m:r>
                            <a:rPr lang="en-US" i="1">
                              <a:latin typeface="Cambria Math"/>
                            </a:rPr>
                            <m:t>𝑎𝑙𝑒𝑡𝑎</m:t>
                          </m:r>
                          <m:r>
                            <a:rPr lang="en-US" i="1">
                              <a:latin typeface="Cambria Math"/>
                            </a:rPr>
                            <m:t> </m:t>
                          </m:r>
                          <m:r>
                            <a:rPr lang="en-US" i="1">
                              <a:latin typeface="Cambria Math"/>
                            </a:rPr>
                            <m:t>𝑙𝑎𝑟𝑔𝑎</m:t>
                          </m:r>
                        </m:sub>
                      </m:sSub>
                      <m:r>
                        <a:rPr lang="en-US" i="1">
                          <a:latin typeface="Cambria Math"/>
                        </a:rPr>
                        <m:t>=</m:t>
                      </m:r>
                      <m:rad>
                        <m:radPr>
                          <m:degHide m:val="on"/>
                          <m:ctrlPr>
                            <a:rPr lang="en-US" i="1">
                              <a:latin typeface="Cambria Math"/>
                            </a:rPr>
                          </m:ctrlPr>
                        </m:radPr>
                        <m:deg/>
                        <m:e>
                          <m:f>
                            <m:fPr>
                              <m:ctrlPr>
                                <a:rPr lang="en-US" i="1">
                                  <a:latin typeface="Cambria Math"/>
                                </a:rPr>
                              </m:ctrlPr>
                            </m:fPr>
                            <m:num>
                              <m:r>
                                <a:rPr lang="en-US" i="1">
                                  <a:latin typeface="Cambria Math"/>
                                </a:rPr>
                                <m:t>𝑘𝑝</m:t>
                              </m:r>
                            </m:num>
                            <m:den>
                              <m:sSub>
                                <m:sSubPr>
                                  <m:ctrlPr>
                                    <a:rPr lang="en-US" i="1">
                                      <a:latin typeface="Cambria Math"/>
                                    </a:rPr>
                                  </m:ctrlPr>
                                </m:sSubPr>
                                <m:e>
                                  <m:r>
                                    <a:rPr lang="en-US" i="1">
                                      <a:latin typeface="Cambria Math"/>
                                    </a:rPr>
                                    <m:t>h𝐴</m:t>
                                  </m:r>
                                </m:e>
                                <m:sub>
                                  <m:r>
                                    <a:rPr lang="en-US" i="1">
                                      <a:latin typeface="Cambria Math"/>
                                    </a:rPr>
                                    <m:t>𝑐</m:t>
                                  </m:r>
                                </m:sub>
                              </m:sSub>
                            </m:den>
                          </m:f>
                        </m:e>
                      </m:rad>
                    </m:oMath>
                  </m:oMathPara>
                </a14:m>
                <a:endParaRPr lang="en-US" dirty="0"/>
              </a:p>
            </p:txBody>
          </p:sp>
        </mc:Choice>
        <mc:Fallback>
          <p:sp>
            <p:nvSpPr>
              <p:cNvPr id="8" name="7 Rectángulo"/>
              <p:cNvSpPr>
                <a:spLocks noRot="1" noChangeAspect="1" noMove="1" noResize="1" noEditPoints="1" noAdjustHandles="1" noChangeArrowheads="1" noChangeShapeType="1" noTextEdit="1"/>
              </p:cNvSpPr>
              <p:nvPr/>
            </p:nvSpPr>
            <p:spPr>
              <a:xfrm>
                <a:off x="5292080" y="2273154"/>
                <a:ext cx="2153090" cy="910699"/>
              </a:xfrm>
              <a:prstGeom prst="rect">
                <a:avLst/>
              </a:prstGeom>
              <a:blipFill rotWithShape="1">
                <a:blip r:embed="rId4" cstate="print"/>
                <a:stretch>
                  <a:fillRect/>
                </a:stretch>
              </a:blipFill>
            </p:spPr>
            <p:txBody>
              <a:bodyPr/>
              <a:lstStyle/>
              <a:p>
                <a:r>
                  <a:rPr lang="en-US">
                    <a:noFill/>
                  </a:rPr>
                  <a:t> </a:t>
                </a:r>
              </a:p>
            </p:txBody>
          </p:sp>
        </mc:Fallback>
      </mc:AlternateContent>
      <p:sp>
        <p:nvSpPr>
          <p:cNvPr id="34" name="33 Rectángulo"/>
          <p:cNvSpPr/>
          <p:nvPr/>
        </p:nvSpPr>
        <p:spPr>
          <a:xfrm>
            <a:off x="3698199" y="3645024"/>
            <a:ext cx="4752528" cy="1200329"/>
          </a:xfrm>
          <a:prstGeom prst="rect">
            <a:avLst/>
          </a:prstGeom>
        </p:spPr>
        <p:txBody>
          <a:bodyPr wrap="square">
            <a:spAutoFit/>
          </a:bodyPr>
          <a:lstStyle/>
          <a:p>
            <a:pPr marL="285750" indent="-285750">
              <a:buFont typeface="Arial" pitchFamily="34" charset="0"/>
              <a:buChar char="•"/>
            </a:pPr>
            <a:r>
              <a:rPr lang="es-CO" b="1" dirty="0" smtClean="0"/>
              <a:t>La conductividad del material debe ser alta.</a:t>
            </a:r>
          </a:p>
          <a:p>
            <a:pPr marL="285750" indent="-285750">
              <a:buFont typeface="Arial" pitchFamily="34" charset="0"/>
              <a:buChar char="•"/>
            </a:pPr>
            <a:r>
              <a:rPr lang="es-CO" b="1" dirty="0" smtClean="0"/>
              <a:t>p/Ac debe ser alto (</a:t>
            </a:r>
            <a:r>
              <a:rPr lang="es-CO" b="1" dirty="0" err="1" smtClean="0"/>
              <a:t>ej</a:t>
            </a:r>
            <a:r>
              <a:rPr lang="es-CO" b="1" dirty="0" smtClean="0"/>
              <a:t>: placas delgadas).</a:t>
            </a:r>
          </a:p>
          <a:p>
            <a:pPr marL="285750" indent="-285750">
              <a:buFont typeface="Arial" pitchFamily="34" charset="0"/>
              <a:buChar char="•"/>
            </a:pPr>
            <a:r>
              <a:rPr lang="es-CO" b="1" dirty="0" smtClean="0"/>
              <a:t>Coeficientes de transferencia de calor (h) bajos (medio gas y convección natural).</a:t>
            </a:r>
            <a:endParaRPr lang="es-CO" dirty="0"/>
          </a:p>
        </p:txBody>
      </p:sp>
    </p:spTree>
    <p:extLst>
      <p:ext uri="{BB962C8B-B14F-4D97-AF65-F5344CB8AC3E}">
        <p14:creationId xmlns:p14="http://schemas.microsoft.com/office/powerpoint/2010/main" xmlns="" val="1996929929"/>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72816" y="882"/>
            <a:ext cx="7571184" cy="1143000"/>
          </a:xfrm>
        </p:spPr>
        <p:txBody>
          <a:bodyPr>
            <a:normAutofit fontScale="90000"/>
          </a:bodyPr>
          <a:lstStyle/>
          <a:p>
            <a:r>
              <a:rPr lang="es-CO"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Superficies extendidas (aletas)</a:t>
            </a:r>
            <a:endParaRPr lang="es-CO"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5" name="Rectangle 9"/>
          <p:cNvSpPr>
            <a:spLocks noChangeArrowheads="1"/>
          </p:cNvSpPr>
          <p:nvPr/>
        </p:nvSpPr>
        <p:spPr bwMode="auto">
          <a:xfrm>
            <a:off x="0" y="647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08"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11" name="Rectangle 15"/>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87" name="Rectangle 3"/>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8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0" name="Rectangle 6"/>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9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4"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6"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8"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40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402"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43" name="42 Rectángulo"/>
          <p:cNvSpPr/>
          <p:nvPr/>
        </p:nvSpPr>
        <p:spPr>
          <a:xfrm>
            <a:off x="899592" y="1196752"/>
            <a:ext cx="7992888" cy="369332"/>
          </a:xfrm>
          <a:prstGeom prst="rect">
            <a:avLst/>
          </a:prstGeom>
        </p:spPr>
        <p:txBody>
          <a:bodyPr wrap="square">
            <a:spAutoFit/>
          </a:bodyPr>
          <a:lstStyle/>
          <a:p>
            <a:r>
              <a:rPr lang="es-CO" b="1" dirty="0" smtClean="0"/>
              <a:t>Efectividad total de aletas</a:t>
            </a:r>
            <a:endParaRPr lang="es-CO" dirty="0"/>
          </a:p>
        </p:txBody>
      </p:sp>
      <p:sp>
        <p:nvSpPr>
          <p:cNvPr id="3277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277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277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2776"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mc:AlternateContent xmlns:mc="http://schemas.openxmlformats.org/markup-compatibility/2006">
        <mc:Choice xmlns:a14="http://schemas.microsoft.com/office/drawing/2010/main" xmlns="" Requires="a14">
          <p:sp>
            <p:nvSpPr>
              <p:cNvPr id="7" name="6 Rectángulo"/>
              <p:cNvSpPr/>
              <p:nvPr/>
            </p:nvSpPr>
            <p:spPr>
              <a:xfrm>
                <a:off x="3063123" y="1196752"/>
                <a:ext cx="6022680" cy="76578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a:rPr>
                          </m:ctrlPr>
                        </m:sSubPr>
                        <m:e>
                          <m:r>
                            <a:rPr lang="en-US" i="1">
                              <a:latin typeface="Cambria Math"/>
                            </a:rPr>
                            <m:t>𝜀</m:t>
                          </m:r>
                        </m:e>
                        <m:sub>
                          <m:r>
                            <a:rPr lang="en-US" i="1">
                              <a:latin typeface="Cambria Math"/>
                            </a:rPr>
                            <m:t>𝑎𝑙𝑒𝑡𝑎</m:t>
                          </m:r>
                          <m:r>
                            <a:rPr lang="es-ES_tradnl" b="0" i="1" smtClean="0">
                              <a:latin typeface="Cambria Math"/>
                            </a:rPr>
                            <m:t> </m:t>
                          </m:r>
                          <m:r>
                            <a:rPr lang="es-ES_tradnl" b="0" i="1" smtClean="0">
                              <a:latin typeface="Cambria Math"/>
                            </a:rPr>
                            <m:t>𝑡𝑜𝑡𝑎𝑙</m:t>
                          </m:r>
                        </m:sub>
                      </m:sSub>
                      <m:r>
                        <a:rPr lang="en-US" i="1">
                          <a:latin typeface="Cambria Math"/>
                        </a:rPr>
                        <m:t>=</m:t>
                      </m:r>
                      <m:f>
                        <m:fPr>
                          <m:ctrlPr>
                            <a:rPr lang="en-US" i="1">
                              <a:latin typeface="Cambria Math"/>
                            </a:rPr>
                          </m:ctrlPr>
                        </m:fPr>
                        <m:num>
                          <m:sSub>
                            <m:sSubPr>
                              <m:ctrlPr>
                                <a:rPr lang="en-US" i="1">
                                  <a:latin typeface="Cambria Math"/>
                                </a:rPr>
                              </m:ctrlPr>
                            </m:sSubPr>
                            <m:e>
                              <m:acc>
                                <m:accPr>
                                  <m:chr m:val="̇"/>
                                  <m:ctrlPr>
                                    <a:rPr lang="en-US" i="1">
                                      <a:latin typeface="Cambria Math"/>
                                    </a:rPr>
                                  </m:ctrlPr>
                                </m:accPr>
                                <m:e>
                                  <m:r>
                                    <a:rPr lang="en-US" i="1">
                                      <a:latin typeface="Cambria Math"/>
                                    </a:rPr>
                                    <m:t>𝑄</m:t>
                                  </m:r>
                                </m:e>
                              </m:acc>
                            </m:e>
                            <m:sub>
                              <m:r>
                                <a:rPr lang="es-ES_tradnl" b="0" i="1" smtClean="0">
                                  <a:latin typeface="Cambria Math"/>
                                </a:rPr>
                                <m:t>𝑡𝑜𝑡𝑎𝑙</m:t>
                              </m:r>
                              <m:r>
                                <a:rPr lang="es-ES_tradnl" b="0" i="1" smtClean="0">
                                  <a:latin typeface="Cambria Math"/>
                                </a:rPr>
                                <m:t> </m:t>
                              </m:r>
                              <m:r>
                                <a:rPr lang="en-US" i="1">
                                  <a:latin typeface="Cambria Math"/>
                                </a:rPr>
                                <m:t>𝑎𝑙𝑒𝑡𝑎</m:t>
                              </m:r>
                            </m:sub>
                          </m:sSub>
                        </m:num>
                        <m:den>
                          <m:sSub>
                            <m:sSubPr>
                              <m:ctrlPr>
                                <a:rPr lang="en-US" i="1">
                                  <a:latin typeface="Cambria Math"/>
                                </a:rPr>
                              </m:ctrlPr>
                            </m:sSubPr>
                            <m:e>
                              <m:acc>
                                <m:accPr>
                                  <m:chr m:val="̇"/>
                                  <m:ctrlPr>
                                    <a:rPr lang="en-US" i="1">
                                      <a:latin typeface="Cambria Math"/>
                                    </a:rPr>
                                  </m:ctrlPr>
                                </m:accPr>
                                <m:e>
                                  <m:r>
                                    <a:rPr lang="en-US" i="1">
                                      <a:latin typeface="Cambria Math"/>
                                    </a:rPr>
                                    <m:t>𝑄</m:t>
                                  </m:r>
                                </m:e>
                              </m:acc>
                            </m:e>
                            <m:sub>
                              <m:func>
                                <m:funcPr>
                                  <m:ctrlPr>
                                    <a:rPr lang="en-US" i="1">
                                      <a:latin typeface="Cambria Math"/>
                                    </a:rPr>
                                  </m:ctrlPr>
                                </m:funcPr>
                                <m:fName>
                                  <m:r>
                                    <m:rPr>
                                      <m:sty m:val="p"/>
                                    </m:rPr>
                                    <a:rPr lang="es-ES_tradnl" b="0" i="0" smtClean="0">
                                      <a:latin typeface="Cambria Math"/>
                                    </a:rPr>
                                    <m:t>total</m:t>
                                  </m:r>
                                  <m:r>
                                    <a:rPr lang="es-ES_tradnl" b="0" i="0" smtClean="0">
                                      <a:latin typeface="Cambria Math"/>
                                    </a:rPr>
                                    <m:t> </m:t>
                                  </m:r>
                                  <m:r>
                                    <m:rPr>
                                      <m:sty m:val="p"/>
                                    </m:rPr>
                                    <a:rPr lang="en-US">
                                      <a:latin typeface="Cambria Math"/>
                                    </a:rPr>
                                    <m:t>sin</m:t>
                                  </m:r>
                                </m:fName>
                                <m:e>
                                  <m:r>
                                    <a:rPr lang="en-US" i="1">
                                      <a:latin typeface="Cambria Math"/>
                                    </a:rPr>
                                    <m:t> </m:t>
                                  </m:r>
                                </m:e>
                              </m:func>
                              <m:r>
                                <a:rPr lang="en-US" i="1">
                                  <a:latin typeface="Cambria Math"/>
                                </a:rPr>
                                <m:t>𝑎𝑙𝑒𝑡𝑎</m:t>
                              </m:r>
                            </m:sub>
                          </m:sSub>
                        </m:den>
                      </m:f>
                    </m:oMath>
                  </m:oMathPara>
                </a14:m>
                <a:endParaRPr lang="en-US" dirty="0"/>
              </a:p>
            </p:txBody>
          </p:sp>
        </mc:Choice>
        <mc:Fallback>
          <p:sp>
            <p:nvSpPr>
              <p:cNvPr id="7" name="6 Rectángulo"/>
              <p:cNvSpPr>
                <a:spLocks noRot="1" noChangeAspect="1" noMove="1" noResize="1" noEditPoints="1" noAdjustHandles="1" noChangeArrowheads="1" noChangeShapeType="1" noTextEdit="1"/>
              </p:cNvSpPr>
              <p:nvPr/>
            </p:nvSpPr>
            <p:spPr>
              <a:xfrm>
                <a:off x="3063123" y="1196752"/>
                <a:ext cx="6022680" cy="765787"/>
              </a:xfrm>
              <a:prstGeom prst="rect">
                <a:avLst/>
              </a:prstGeom>
              <a:blipFill rotWithShape="1">
                <a:blip r:embed="rId2" cstate="print"/>
                <a:stretch>
                  <a:fillRect/>
                </a:stretch>
              </a:blipFill>
            </p:spPr>
            <p:txBody>
              <a:bodyPr/>
              <a:lstStyle/>
              <a:p>
                <a:r>
                  <a:rPr lang="en-US">
                    <a:noFill/>
                  </a:rPr>
                  <a:t> </a:t>
                </a:r>
              </a:p>
            </p:txBody>
          </p:sp>
        </mc:Fallback>
      </mc:AlternateContent>
      <p:pic>
        <p:nvPicPr>
          <p:cNvPr id="3" name="2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30807" y="1923483"/>
            <a:ext cx="2578585" cy="3737765"/>
          </a:xfrm>
          <a:prstGeom prst="rect">
            <a:avLst/>
          </a:prstGeom>
        </p:spPr>
      </p:pic>
      <mc:AlternateContent xmlns:mc="http://schemas.openxmlformats.org/markup-compatibility/2006">
        <mc:Choice xmlns:a14="http://schemas.microsoft.com/office/drawing/2010/main" xmlns="" Requires="a14">
          <p:sp>
            <p:nvSpPr>
              <p:cNvPr id="5" name="4 Rectángulo"/>
              <p:cNvSpPr/>
              <p:nvPr/>
            </p:nvSpPr>
            <p:spPr>
              <a:xfrm>
                <a:off x="3063123" y="2492896"/>
                <a:ext cx="3769302" cy="379848"/>
              </a:xfrm>
              <a:prstGeom prst="rect">
                <a:avLst/>
              </a:prstGeom>
            </p:spPr>
            <p:txBody>
              <a:bodyPr wrap="none">
                <a:spAutoFit/>
              </a:bodyPr>
              <a:lstStyle/>
              <a:p>
                <a14:m>
                  <m:oMath xmlns:m="http://schemas.openxmlformats.org/officeDocument/2006/math">
                    <m:sSub>
                      <m:sSubPr>
                        <m:ctrlPr>
                          <a:rPr lang="en-US" i="1" smtClean="0">
                            <a:latin typeface="Cambria Math"/>
                          </a:rPr>
                        </m:ctrlPr>
                      </m:sSubPr>
                      <m:e>
                        <m:acc>
                          <m:accPr>
                            <m:chr m:val="̇"/>
                            <m:ctrlPr>
                              <a:rPr lang="en-US" i="1">
                                <a:latin typeface="Cambria Math"/>
                              </a:rPr>
                            </m:ctrlPr>
                          </m:accPr>
                          <m:e>
                            <m:r>
                              <a:rPr lang="en-US" i="1">
                                <a:latin typeface="Cambria Math"/>
                              </a:rPr>
                              <m:t>𝑄</m:t>
                            </m:r>
                          </m:e>
                        </m:acc>
                      </m:e>
                      <m:sub>
                        <m:func>
                          <m:funcPr>
                            <m:ctrlPr>
                              <a:rPr lang="en-US" i="1" smtClean="0">
                                <a:latin typeface="Cambria Math"/>
                              </a:rPr>
                            </m:ctrlPr>
                          </m:funcPr>
                          <m:fName>
                            <m:r>
                              <m:rPr>
                                <m:sty m:val="p"/>
                              </m:rPr>
                              <a:rPr lang="es-ES_tradnl">
                                <a:latin typeface="Cambria Math"/>
                              </a:rPr>
                              <m:t>total</m:t>
                            </m:r>
                          </m:fName>
                          <m:e>
                            <m:r>
                              <a:rPr lang="en-US" i="1">
                                <a:latin typeface="Cambria Math"/>
                              </a:rPr>
                              <m:t> </m:t>
                            </m:r>
                          </m:e>
                        </m:func>
                        <m:r>
                          <a:rPr lang="en-US" i="1">
                            <a:latin typeface="Cambria Math"/>
                          </a:rPr>
                          <m:t>𝑎𝑙𝑒𝑡𝑎</m:t>
                        </m:r>
                      </m:sub>
                    </m:sSub>
                  </m:oMath>
                </a14:m>
                <a:r>
                  <a:rPr lang="en-US" dirty="0" smtClean="0"/>
                  <a:t> = </a:t>
                </a:r>
                <a14:m>
                  <m:oMath xmlns:m="http://schemas.openxmlformats.org/officeDocument/2006/math">
                    <m:sSub>
                      <m:sSubPr>
                        <m:ctrlPr>
                          <a:rPr lang="en-US" i="1">
                            <a:latin typeface="Cambria Math"/>
                          </a:rPr>
                        </m:ctrlPr>
                      </m:sSubPr>
                      <m:e>
                        <m:acc>
                          <m:accPr>
                            <m:chr m:val="̇"/>
                            <m:ctrlPr>
                              <a:rPr lang="en-US" i="1">
                                <a:latin typeface="Cambria Math"/>
                              </a:rPr>
                            </m:ctrlPr>
                          </m:accPr>
                          <m:e>
                            <m:r>
                              <a:rPr lang="en-US" i="1">
                                <a:latin typeface="Cambria Math"/>
                              </a:rPr>
                              <m:t>𝑄</m:t>
                            </m:r>
                          </m:e>
                        </m:acc>
                      </m:e>
                      <m:sub>
                        <m:func>
                          <m:funcPr>
                            <m:ctrlPr>
                              <a:rPr lang="en-US" i="1">
                                <a:latin typeface="Cambria Math"/>
                              </a:rPr>
                            </m:ctrlPr>
                          </m:funcPr>
                          <m:fName>
                            <m:r>
                              <a:rPr lang="es-ES_tradnl" b="0" i="1" smtClean="0">
                                <a:latin typeface="Cambria Math"/>
                              </a:rPr>
                              <m:t>𝑙𝑖𝑏𝑟𝑒</m:t>
                            </m:r>
                            <m:r>
                              <a:rPr lang="es-ES_tradnl" b="0" i="1" smtClean="0">
                                <a:latin typeface="Cambria Math"/>
                              </a:rPr>
                              <m:t> </m:t>
                            </m:r>
                            <m:r>
                              <a:rPr lang="es-ES_tradnl" b="0" i="1" smtClean="0">
                                <a:latin typeface="Cambria Math"/>
                              </a:rPr>
                              <m:t>𝑑𝑒</m:t>
                            </m:r>
                          </m:fName>
                          <m:e>
                            <m:r>
                              <a:rPr lang="en-US" i="1">
                                <a:latin typeface="Cambria Math"/>
                              </a:rPr>
                              <m:t> </m:t>
                            </m:r>
                          </m:e>
                        </m:func>
                        <m:r>
                          <a:rPr lang="en-US" i="1">
                            <a:latin typeface="Cambria Math"/>
                          </a:rPr>
                          <m:t>𝑎𝑙𝑒𝑡𝑎</m:t>
                        </m:r>
                      </m:sub>
                    </m:sSub>
                    <m:r>
                      <a:rPr lang="es-ES_tradnl" b="0" i="1" smtClean="0">
                        <a:latin typeface="Cambria Math"/>
                      </a:rPr>
                      <m:t>+</m:t>
                    </m:r>
                    <m:sSub>
                      <m:sSubPr>
                        <m:ctrlPr>
                          <a:rPr lang="en-US" i="1">
                            <a:latin typeface="Cambria Math"/>
                          </a:rPr>
                        </m:ctrlPr>
                      </m:sSubPr>
                      <m:e>
                        <m:acc>
                          <m:accPr>
                            <m:chr m:val="̇"/>
                            <m:ctrlPr>
                              <a:rPr lang="en-US" i="1">
                                <a:latin typeface="Cambria Math"/>
                              </a:rPr>
                            </m:ctrlPr>
                          </m:accPr>
                          <m:e>
                            <m:r>
                              <a:rPr lang="en-US" i="1">
                                <a:latin typeface="Cambria Math"/>
                              </a:rPr>
                              <m:t>𝑄</m:t>
                            </m:r>
                          </m:e>
                        </m:acc>
                      </m:e>
                      <m:sub>
                        <m:r>
                          <a:rPr lang="en-US" i="1">
                            <a:latin typeface="Cambria Math"/>
                          </a:rPr>
                          <m:t>𝑎𝑙𝑒𝑡𝑎</m:t>
                        </m:r>
                      </m:sub>
                    </m:sSub>
                  </m:oMath>
                </a14:m>
                <a:endParaRPr lang="en-US" dirty="0"/>
              </a:p>
            </p:txBody>
          </p:sp>
        </mc:Choice>
        <mc:Fallback>
          <p:sp>
            <p:nvSpPr>
              <p:cNvPr id="5" name="4 Rectángulo"/>
              <p:cNvSpPr>
                <a:spLocks noRot="1" noChangeAspect="1" noMove="1" noResize="1" noEditPoints="1" noAdjustHandles="1" noChangeArrowheads="1" noChangeShapeType="1" noTextEdit="1"/>
              </p:cNvSpPr>
              <p:nvPr/>
            </p:nvSpPr>
            <p:spPr>
              <a:xfrm>
                <a:off x="3063123" y="2492896"/>
                <a:ext cx="3769302" cy="379848"/>
              </a:xfrm>
              <a:prstGeom prst="rect">
                <a:avLst/>
              </a:prstGeom>
              <a:blipFill rotWithShape="1">
                <a:blip r:embed="rId4" cstate="print"/>
                <a:stretch>
                  <a:fillRect l="-162" t="-4839" b="-25806"/>
                </a:stretch>
              </a:blipFill>
            </p:spPr>
            <p:txBody>
              <a:bodyPr/>
              <a:lstStyle/>
              <a:p>
                <a:r>
                  <a:rPr lang="en-US">
                    <a:noFill/>
                  </a:rPr>
                  <a:t> </a:t>
                </a:r>
              </a:p>
            </p:txBody>
          </p:sp>
        </mc:Fallback>
      </mc:AlternateContent>
      <mc:AlternateContent xmlns:mc="http://schemas.openxmlformats.org/markup-compatibility/2006">
        <mc:Choice xmlns:a14="http://schemas.microsoft.com/office/drawing/2010/main" xmlns="" Requires="a14">
          <p:sp>
            <p:nvSpPr>
              <p:cNvPr id="35" name="34 Rectángulo"/>
              <p:cNvSpPr/>
              <p:nvPr/>
            </p:nvSpPr>
            <p:spPr>
              <a:xfrm>
                <a:off x="3365340" y="3204483"/>
                <a:ext cx="5558894" cy="369332"/>
              </a:xfrm>
              <a:prstGeom prst="rect">
                <a:avLst/>
              </a:prstGeom>
            </p:spPr>
            <p:txBody>
              <a:bodyPr wrap="none">
                <a:spAutoFit/>
              </a:bodyPr>
              <a:lstStyle/>
              <a:p>
                <a:r>
                  <a:rPr lang="en-US" dirty="0" smtClean="0"/>
                  <a:t>= </a:t>
                </a:r>
                <a14:m>
                  <m:oMath xmlns:m="http://schemas.openxmlformats.org/officeDocument/2006/math">
                    <m:r>
                      <a:rPr lang="es-ES_tradnl" i="1" smtClean="0">
                        <a:latin typeface="Cambria Math"/>
                      </a:rPr>
                      <m:t>h</m:t>
                    </m:r>
                    <m:sSub>
                      <m:sSubPr>
                        <m:ctrlPr>
                          <a:rPr lang="en-US" i="1">
                            <a:latin typeface="Cambria Math"/>
                          </a:rPr>
                        </m:ctrlPr>
                      </m:sSubPr>
                      <m:e>
                        <m:r>
                          <a:rPr lang="es-ES_tradnl" b="0" i="1" smtClean="0">
                            <a:latin typeface="Cambria Math"/>
                          </a:rPr>
                          <m:t>𝐴</m:t>
                        </m:r>
                      </m:e>
                      <m:sub>
                        <m:r>
                          <a:rPr lang="es-ES_tradnl" b="0" i="1" smtClean="0">
                            <a:latin typeface="Cambria Math"/>
                          </a:rPr>
                          <m:t>𝑙𝑖𝑏𝑟𝑒</m:t>
                        </m:r>
                        <m:r>
                          <a:rPr lang="es-ES_tradnl" b="0" i="1" smtClean="0">
                            <a:latin typeface="Cambria Math"/>
                          </a:rPr>
                          <m:t> </m:t>
                        </m:r>
                        <m:r>
                          <a:rPr lang="es-ES_tradnl" b="0" i="1" smtClean="0">
                            <a:latin typeface="Cambria Math"/>
                          </a:rPr>
                          <m:t>𝑑𝑒</m:t>
                        </m:r>
                        <m:r>
                          <a:rPr lang="es-ES_tradnl" b="0" i="1" smtClean="0">
                            <a:latin typeface="Cambria Math"/>
                          </a:rPr>
                          <m:t> </m:t>
                        </m:r>
                        <m:r>
                          <a:rPr lang="en-US" i="1">
                            <a:latin typeface="Cambria Math"/>
                          </a:rPr>
                          <m:t>𝑎𝑙𝑒𝑡𝑎</m:t>
                        </m:r>
                        <m:r>
                          <a:rPr lang="es-ES_tradnl" b="0" i="1" smtClean="0">
                            <a:latin typeface="Cambria Math"/>
                          </a:rPr>
                          <m:t>𝑠</m:t>
                        </m:r>
                      </m:sub>
                    </m:sSub>
                  </m:oMath>
                </a14:m>
                <a:r>
                  <a:rPr lang="en-US" dirty="0" smtClean="0"/>
                  <a:t> </a:t>
                </a:r>
                <a14:m>
                  <m:oMath xmlns:m="http://schemas.openxmlformats.org/officeDocument/2006/math">
                    <m:d>
                      <m:dPr>
                        <m:ctrlPr>
                          <a:rPr lang="en-US" i="1">
                            <a:latin typeface="Cambria Math"/>
                          </a:rPr>
                        </m:ctrlPr>
                      </m:dPr>
                      <m:e>
                        <m:sSub>
                          <m:sSubPr>
                            <m:ctrlPr>
                              <a:rPr lang="en-US" i="1">
                                <a:latin typeface="Cambria Math"/>
                              </a:rPr>
                            </m:ctrlPr>
                          </m:sSubPr>
                          <m:e>
                            <m:r>
                              <a:rPr lang="en-US" i="1">
                                <a:latin typeface="Cambria Math"/>
                              </a:rPr>
                              <m:t>𝑇</m:t>
                            </m:r>
                          </m:e>
                          <m:sub>
                            <m:r>
                              <a:rPr lang="en-US" i="1">
                                <a:latin typeface="Cambria Math"/>
                              </a:rPr>
                              <m:t>𝑏</m:t>
                            </m:r>
                          </m:sub>
                        </m:sSub>
                        <m:r>
                          <a:rPr lang="en-US" i="1">
                            <a:latin typeface="Cambria Math"/>
                          </a:rPr>
                          <m:t>−</m:t>
                        </m:r>
                        <m:sSub>
                          <m:sSubPr>
                            <m:ctrlPr>
                              <a:rPr lang="en-US" i="1">
                                <a:latin typeface="Cambria Math"/>
                              </a:rPr>
                            </m:ctrlPr>
                          </m:sSubPr>
                          <m:e>
                            <m:r>
                              <a:rPr lang="en-US" i="1">
                                <a:latin typeface="Cambria Math"/>
                              </a:rPr>
                              <m:t>𝑇</m:t>
                            </m:r>
                          </m:e>
                          <m:sub>
                            <m:r>
                              <a:rPr lang="en-US" i="1">
                                <a:latin typeface="Cambria Math"/>
                              </a:rPr>
                              <m:t>∞</m:t>
                            </m:r>
                          </m:sub>
                        </m:sSub>
                      </m:e>
                    </m:d>
                  </m:oMath>
                </a14:m>
                <a:r>
                  <a:rPr lang="en-US" dirty="0" smtClean="0"/>
                  <a:t> + </a:t>
                </a:r>
                <a14:m>
                  <m:oMath xmlns:m="http://schemas.openxmlformats.org/officeDocument/2006/math">
                    <m:sSub>
                      <m:sSubPr>
                        <m:ctrlPr>
                          <a:rPr lang="en-US" i="1">
                            <a:latin typeface="Cambria Math"/>
                          </a:rPr>
                        </m:ctrlPr>
                      </m:sSubPr>
                      <m:e>
                        <m:r>
                          <a:rPr lang="en-US" i="1">
                            <a:latin typeface="Cambria Math"/>
                          </a:rPr>
                          <m:t>𝜂</m:t>
                        </m:r>
                      </m:e>
                      <m:sub>
                        <m:r>
                          <a:rPr lang="en-US" i="1">
                            <a:latin typeface="Cambria Math"/>
                          </a:rPr>
                          <m:t>𝑎𝑙𝑒𝑡𝑎</m:t>
                        </m:r>
                      </m:sub>
                    </m:sSub>
                    <m:r>
                      <a:rPr lang="en-US" i="1">
                        <a:latin typeface="Cambria Math"/>
                      </a:rPr>
                      <m:t> </m:t>
                    </m:r>
                    <m:r>
                      <a:rPr lang="en-US" i="1">
                        <a:latin typeface="Cambria Math"/>
                      </a:rPr>
                      <m:t>h</m:t>
                    </m:r>
                    <m:r>
                      <a:rPr lang="en-US" i="1">
                        <a:latin typeface="Cambria Math"/>
                      </a:rPr>
                      <m:t> </m:t>
                    </m:r>
                    <m:sSub>
                      <m:sSubPr>
                        <m:ctrlPr>
                          <a:rPr lang="en-US" i="1">
                            <a:latin typeface="Cambria Math"/>
                          </a:rPr>
                        </m:ctrlPr>
                      </m:sSubPr>
                      <m:e>
                        <m:r>
                          <a:rPr lang="en-US" i="1">
                            <a:latin typeface="Cambria Math"/>
                          </a:rPr>
                          <m:t>𝐴</m:t>
                        </m:r>
                      </m:e>
                      <m:sub>
                        <m:r>
                          <a:rPr lang="en-US" i="1">
                            <a:latin typeface="Cambria Math"/>
                          </a:rPr>
                          <m:t>𝑎𝑙𝑒𝑡𝑎</m:t>
                        </m:r>
                      </m:sub>
                    </m:sSub>
                    <m:r>
                      <a:rPr lang="en-US" i="1">
                        <a:latin typeface="Cambria Math"/>
                      </a:rPr>
                      <m:t> </m:t>
                    </m:r>
                    <m:d>
                      <m:dPr>
                        <m:ctrlPr>
                          <a:rPr lang="en-US" i="1">
                            <a:latin typeface="Cambria Math"/>
                          </a:rPr>
                        </m:ctrlPr>
                      </m:dPr>
                      <m:e>
                        <m:sSub>
                          <m:sSubPr>
                            <m:ctrlPr>
                              <a:rPr lang="en-US" i="1">
                                <a:latin typeface="Cambria Math"/>
                              </a:rPr>
                            </m:ctrlPr>
                          </m:sSubPr>
                          <m:e>
                            <m:r>
                              <a:rPr lang="en-US" i="1">
                                <a:latin typeface="Cambria Math"/>
                              </a:rPr>
                              <m:t>𝑇</m:t>
                            </m:r>
                          </m:e>
                          <m:sub>
                            <m:r>
                              <a:rPr lang="en-US" i="1">
                                <a:latin typeface="Cambria Math"/>
                              </a:rPr>
                              <m:t>𝑏</m:t>
                            </m:r>
                          </m:sub>
                        </m:sSub>
                        <m:r>
                          <a:rPr lang="en-US" i="1">
                            <a:latin typeface="Cambria Math"/>
                          </a:rPr>
                          <m:t>−</m:t>
                        </m:r>
                        <m:sSub>
                          <m:sSubPr>
                            <m:ctrlPr>
                              <a:rPr lang="en-US" i="1">
                                <a:latin typeface="Cambria Math"/>
                              </a:rPr>
                            </m:ctrlPr>
                          </m:sSubPr>
                          <m:e>
                            <m:r>
                              <a:rPr lang="en-US" i="1">
                                <a:latin typeface="Cambria Math"/>
                              </a:rPr>
                              <m:t>𝑇</m:t>
                            </m:r>
                          </m:e>
                          <m:sub>
                            <m:r>
                              <a:rPr lang="en-US" i="1">
                                <a:latin typeface="Cambria Math"/>
                              </a:rPr>
                              <m:t>∞</m:t>
                            </m:r>
                          </m:sub>
                        </m:sSub>
                      </m:e>
                    </m:d>
                  </m:oMath>
                </a14:m>
                <a:r>
                  <a:rPr lang="en-US" dirty="0" smtClean="0"/>
                  <a:t> </a:t>
                </a:r>
                <a:endParaRPr lang="en-US" dirty="0"/>
              </a:p>
            </p:txBody>
          </p:sp>
        </mc:Choice>
        <mc:Fallback>
          <p:sp>
            <p:nvSpPr>
              <p:cNvPr id="35" name="34 Rectángulo"/>
              <p:cNvSpPr>
                <a:spLocks noRot="1" noChangeAspect="1" noMove="1" noResize="1" noEditPoints="1" noAdjustHandles="1" noChangeArrowheads="1" noChangeShapeType="1" noTextEdit="1"/>
              </p:cNvSpPr>
              <p:nvPr/>
            </p:nvSpPr>
            <p:spPr>
              <a:xfrm>
                <a:off x="3365340" y="3204483"/>
                <a:ext cx="5558894" cy="369332"/>
              </a:xfrm>
              <a:prstGeom prst="rect">
                <a:avLst/>
              </a:prstGeom>
              <a:blipFill rotWithShape="1">
                <a:blip r:embed="rId5" cstate="print"/>
                <a:stretch>
                  <a:fillRect l="-877" t="-8333" b="-26667"/>
                </a:stretch>
              </a:blipFill>
            </p:spPr>
            <p:txBody>
              <a:bodyPr/>
              <a:lstStyle/>
              <a:p>
                <a:r>
                  <a:rPr lang="en-US">
                    <a:noFill/>
                  </a:rPr>
                  <a:t> </a:t>
                </a:r>
              </a:p>
            </p:txBody>
          </p:sp>
        </mc:Fallback>
      </mc:AlternateContent>
      <mc:AlternateContent xmlns:mc="http://schemas.openxmlformats.org/markup-compatibility/2006">
        <mc:Choice xmlns:a14="http://schemas.microsoft.com/office/drawing/2010/main" xmlns="" Requires="a14">
          <p:sp>
            <p:nvSpPr>
              <p:cNvPr id="36" name="35 Rectángulo"/>
              <p:cNvSpPr/>
              <p:nvPr/>
            </p:nvSpPr>
            <p:spPr>
              <a:xfrm>
                <a:off x="3365340" y="3791707"/>
                <a:ext cx="4627421" cy="369332"/>
              </a:xfrm>
              <a:prstGeom prst="rect">
                <a:avLst/>
              </a:prstGeom>
            </p:spPr>
            <p:txBody>
              <a:bodyPr wrap="none">
                <a:spAutoFit/>
              </a:bodyPr>
              <a:lstStyle/>
              <a:p>
                <a:r>
                  <a:rPr lang="en-US" dirty="0" smtClean="0"/>
                  <a:t>= </a:t>
                </a:r>
                <a14:m>
                  <m:oMath xmlns:m="http://schemas.openxmlformats.org/officeDocument/2006/math">
                    <m:r>
                      <a:rPr lang="es-ES_tradnl" i="1" smtClean="0">
                        <a:latin typeface="Cambria Math"/>
                      </a:rPr>
                      <m:t>h</m:t>
                    </m:r>
                    <m:sSub>
                      <m:sSubPr>
                        <m:ctrlPr>
                          <a:rPr lang="en-US" i="1">
                            <a:latin typeface="Cambria Math"/>
                          </a:rPr>
                        </m:ctrlPr>
                      </m:sSubPr>
                      <m:e>
                        <m:r>
                          <a:rPr lang="es-ES_tradnl" b="0" i="1" smtClean="0">
                            <a:latin typeface="Cambria Math"/>
                          </a:rPr>
                          <m:t>(</m:t>
                        </m:r>
                        <m:r>
                          <a:rPr lang="es-ES_tradnl" b="0" i="1" smtClean="0">
                            <a:latin typeface="Cambria Math"/>
                          </a:rPr>
                          <m:t>𝐴</m:t>
                        </m:r>
                      </m:e>
                      <m:sub>
                        <m:r>
                          <a:rPr lang="es-ES_tradnl" b="0" i="1" smtClean="0">
                            <a:latin typeface="Cambria Math"/>
                          </a:rPr>
                          <m:t>𝑙𝑖𝑏𝑟𝑒</m:t>
                        </m:r>
                        <m:r>
                          <a:rPr lang="es-ES_tradnl" b="0" i="1" smtClean="0">
                            <a:latin typeface="Cambria Math"/>
                          </a:rPr>
                          <m:t> </m:t>
                        </m:r>
                        <m:r>
                          <a:rPr lang="es-ES_tradnl" b="0" i="1" smtClean="0">
                            <a:latin typeface="Cambria Math"/>
                          </a:rPr>
                          <m:t>𝑑𝑒</m:t>
                        </m:r>
                        <m:r>
                          <a:rPr lang="es-ES_tradnl" b="0" i="1" smtClean="0">
                            <a:latin typeface="Cambria Math"/>
                          </a:rPr>
                          <m:t> </m:t>
                        </m:r>
                        <m:r>
                          <a:rPr lang="en-US" i="1">
                            <a:latin typeface="Cambria Math"/>
                          </a:rPr>
                          <m:t>𝑎𝑙𝑒𝑡𝑎</m:t>
                        </m:r>
                        <m:r>
                          <a:rPr lang="es-ES_tradnl" b="0" i="1" smtClean="0">
                            <a:latin typeface="Cambria Math"/>
                          </a:rPr>
                          <m:t>𝑠</m:t>
                        </m:r>
                      </m:sub>
                    </m:sSub>
                  </m:oMath>
                </a14:m>
                <a:r>
                  <a:rPr lang="en-US" dirty="0" smtClean="0"/>
                  <a:t> + </a:t>
                </a:r>
                <a14:m>
                  <m:oMath xmlns:m="http://schemas.openxmlformats.org/officeDocument/2006/math">
                    <m:sSub>
                      <m:sSubPr>
                        <m:ctrlPr>
                          <a:rPr lang="en-US" i="1">
                            <a:latin typeface="Cambria Math"/>
                          </a:rPr>
                        </m:ctrlPr>
                      </m:sSubPr>
                      <m:e>
                        <m:r>
                          <a:rPr lang="en-US" i="1">
                            <a:latin typeface="Cambria Math"/>
                          </a:rPr>
                          <m:t>𝜂</m:t>
                        </m:r>
                      </m:e>
                      <m:sub>
                        <m:r>
                          <a:rPr lang="en-US" i="1">
                            <a:latin typeface="Cambria Math"/>
                          </a:rPr>
                          <m:t>𝑎𝑙𝑒𝑡𝑎</m:t>
                        </m:r>
                      </m:sub>
                    </m:sSub>
                    <m:r>
                      <a:rPr lang="en-US" i="1">
                        <a:latin typeface="Cambria Math"/>
                      </a:rPr>
                      <m:t> </m:t>
                    </m:r>
                    <m:r>
                      <a:rPr lang="en-US" i="1">
                        <a:latin typeface="Cambria Math"/>
                      </a:rPr>
                      <m:t>h</m:t>
                    </m:r>
                    <m:r>
                      <a:rPr lang="en-US" i="1">
                        <a:latin typeface="Cambria Math"/>
                      </a:rPr>
                      <m:t> </m:t>
                    </m:r>
                    <m:sSub>
                      <m:sSubPr>
                        <m:ctrlPr>
                          <a:rPr lang="en-US" i="1">
                            <a:latin typeface="Cambria Math"/>
                          </a:rPr>
                        </m:ctrlPr>
                      </m:sSubPr>
                      <m:e>
                        <m:r>
                          <a:rPr lang="en-US" i="1">
                            <a:latin typeface="Cambria Math"/>
                          </a:rPr>
                          <m:t>𝐴</m:t>
                        </m:r>
                      </m:e>
                      <m:sub>
                        <m:r>
                          <a:rPr lang="en-US" i="1">
                            <a:latin typeface="Cambria Math"/>
                          </a:rPr>
                          <m:t>𝑎𝑙𝑒𝑡𝑎</m:t>
                        </m:r>
                      </m:sub>
                    </m:sSub>
                    <m:r>
                      <a:rPr lang="es-ES_tradnl" b="0" i="1" smtClean="0">
                        <a:latin typeface="Cambria Math"/>
                      </a:rPr>
                      <m:t>)</m:t>
                    </m:r>
                    <m:d>
                      <m:dPr>
                        <m:ctrlPr>
                          <a:rPr lang="en-US" i="1">
                            <a:latin typeface="Cambria Math"/>
                          </a:rPr>
                        </m:ctrlPr>
                      </m:dPr>
                      <m:e>
                        <m:sSub>
                          <m:sSubPr>
                            <m:ctrlPr>
                              <a:rPr lang="en-US" i="1">
                                <a:latin typeface="Cambria Math"/>
                              </a:rPr>
                            </m:ctrlPr>
                          </m:sSubPr>
                          <m:e>
                            <m:r>
                              <a:rPr lang="en-US" i="1">
                                <a:latin typeface="Cambria Math"/>
                              </a:rPr>
                              <m:t>𝑇</m:t>
                            </m:r>
                          </m:e>
                          <m:sub>
                            <m:r>
                              <a:rPr lang="en-US" i="1">
                                <a:latin typeface="Cambria Math"/>
                              </a:rPr>
                              <m:t>𝑏</m:t>
                            </m:r>
                          </m:sub>
                        </m:sSub>
                        <m:r>
                          <a:rPr lang="en-US" i="1">
                            <a:latin typeface="Cambria Math"/>
                          </a:rPr>
                          <m:t>−</m:t>
                        </m:r>
                        <m:sSub>
                          <m:sSubPr>
                            <m:ctrlPr>
                              <a:rPr lang="en-US" i="1">
                                <a:latin typeface="Cambria Math"/>
                              </a:rPr>
                            </m:ctrlPr>
                          </m:sSubPr>
                          <m:e>
                            <m:r>
                              <a:rPr lang="en-US" i="1">
                                <a:latin typeface="Cambria Math"/>
                              </a:rPr>
                              <m:t>𝑇</m:t>
                            </m:r>
                          </m:e>
                          <m:sub>
                            <m:r>
                              <a:rPr lang="en-US" i="1">
                                <a:latin typeface="Cambria Math"/>
                              </a:rPr>
                              <m:t>∞</m:t>
                            </m:r>
                          </m:sub>
                        </m:sSub>
                      </m:e>
                    </m:d>
                  </m:oMath>
                </a14:m>
                <a:endParaRPr lang="en-US" dirty="0"/>
              </a:p>
            </p:txBody>
          </p:sp>
        </mc:Choice>
        <mc:Fallback>
          <p:sp>
            <p:nvSpPr>
              <p:cNvPr id="36" name="35 Rectángulo"/>
              <p:cNvSpPr>
                <a:spLocks noRot="1" noChangeAspect="1" noMove="1" noResize="1" noEditPoints="1" noAdjustHandles="1" noChangeArrowheads="1" noChangeShapeType="1" noTextEdit="1"/>
              </p:cNvSpPr>
              <p:nvPr/>
            </p:nvSpPr>
            <p:spPr>
              <a:xfrm>
                <a:off x="3365340" y="3791707"/>
                <a:ext cx="4627421" cy="369332"/>
              </a:xfrm>
              <a:prstGeom prst="rect">
                <a:avLst/>
              </a:prstGeom>
              <a:blipFill rotWithShape="1">
                <a:blip r:embed="rId6" cstate="print"/>
                <a:stretch>
                  <a:fillRect l="-1054" t="-8197" b="-2459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xmlns="" Requires="a14">
          <p:sp>
            <p:nvSpPr>
              <p:cNvPr id="37" name="36 Rectángulo"/>
              <p:cNvSpPr/>
              <p:nvPr/>
            </p:nvSpPr>
            <p:spPr>
              <a:xfrm>
                <a:off x="2901554" y="4928431"/>
                <a:ext cx="6022680" cy="676660"/>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a:rPr>
                          </m:ctrlPr>
                        </m:sSubPr>
                        <m:e>
                          <m:r>
                            <a:rPr lang="en-US" i="1">
                              <a:latin typeface="Cambria Math"/>
                            </a:rPr>
                            <m:t>𝜀</m:t>
                          </m:r>
                        </m:e>
                        <m:sub>
                          <m:r>
                            <a:rPr lang="en-US" i="1">
                              <a:latin typeface="Cambria Math"/>
                            </a:rPr>
                            <m:t>𝑎𝑙𝑒𝑡𝑎</m:t>
                          </m:r>
                          <m:r>
                            <a:rPr lang="es-ES_tradnl" b="0" i="1" smtClean="0">
                              <a:latin typeface="Cambria Math"/>
                            </a:rPr>
                            <m:t> </m:t>
                          </m:r>
                          <m:r>
                            <a:rPr lang="es-ES_tradnl" b="0" i="1" smtClean="0">
                              <a:latin typeface="Cambria Math"/>
                            </a:rPr>
                            <m:t>𝑡𝑜𝑡𝑎𝑙</m:t>
                          </m:r>
                        </m:sub>
                      </m:sSub>
                      <m:r>
                        <a:rPr lang="en-US" i="1">
                          <a:latin typeface="Cambria Math"/>
                        </a:rPr>
                        <m:t>=</m:t>
                      </m:r>
                      <m:f>
                        <m:fPr>
                          <m:ctrlPr>
                            <a:rPr lang="en-US" i="1">
                              <a:latin typeface="Cambria Math"/>
                            </a:rPr>
                          </m:ctrlPr>
                        </m:fPr>
                        <m:num>
                          <m:r>
                            <a:rPr lang="es-ES_tradnl" i="1">
                              <a:latin typeface="Cambria Math"/>
                            </a:rPr>
                            <m:t>h</m:t>
                          </m:r>
                          <m:sSub>
                            <m:sSubPr>
                              <m:ctrlPr>
                                <a:rPr lang="en-US" i="1">
                                  <a:latin typeface="Cambria Math"/>
                                </a:rPr>
                              </m:ctrlPr>
                            </m:sSubPr>
                            <m:e>
                              <m:r>
                                <a:rPr lang="es-ES_tradnl" i="1">
                                  <a:latin typeface="Cambria Math"/>
                                </a:rPr>
                                <m:t>(</m:t>
                              </m:r>
                              <m:r>
                                <a:rPr lang="es-ES_tradnl" i="1">
                                  <a:latin typeface="Cambria Math"/>
                                </a:rPr>
                                <m:t>𝐴</m:t>
                              </m:r>
                            </m:e>
                            <m:sub>
                              <m:r>
                                <a:rPr lang="es-ES_tradnl" i="1">
                                  <a:latin typeface="Cambria Math"/>
                                </a:rPr>
                                <m:t>𝑙𝑖𝑏𝑟𝑒</m:t>
                              </m:r>
                              <m:r>
                                <a:rPr lang="es-ES_tradnl" i="1">
                                  <a:latin typeface="Cambria Math"/>
                                </a:rPr>
                                <m:t> </m:t>
                              </m:r>
                              <m:r>
                                <a:rPr lang="es-ES_tradnl" i="1">
                                  <a:latin typeface="Cambria Math"/>
                                </a:rPr>
                                <m:t>𝑑𝑒</m:t>
                              </m:r>
                              <m:r>
                                <a:rPr lang="es-ES_tradnl" i="1">
                                  <a:latin typeface="Cambria Math"/>
                                </a:rPr>
                                <m:t> </m:t>
                              </m:r>
                              <m:r>
                                <a:rPr lang="en-US" i="1">
                                  <a:latin typeface="Cambria Math"/>
                                </a:rPr>
                                <m:t>𝑎𝑙𝑒𝑡𝑎</m:t>
                              </m:r>
                              <m:r>
                                <a:rPr lang="es-ES_tradnl" i="1">
                                  <a:latin typeface="Cambria Math"/>
                                </a:rPr>
                                <m:t>𝑠</m:t>
                              </m:r>
                            </m:sub>
                          </m:sSub>
                          <m:r>
                            <m:rPr>
                              <m:nor/>
                            </m:rPr>
                            <a:rPr lang="en-US" dirty="0"/>
                            <m:t> + </m:t>
                          </m:r>
                          <m:sSub>
                            <m:sSubPr>
                              <m:ctrlPr>
                                <a:rPr lang="en-US" i="1">
                                  <a:latin typeface="Cambria Math"/>
                                </a:rPr>
                              </m:ctrlPr>
                            </m:sSubPr>
                            <m:e>
                              <m:r>
                                <a:rPr lang="en-US" i="1">
                                  <a:latin typeface="Cambria Math"/>
                                </a:rPr>
                                <m:t>𝜂</m:t>
                              </m:r>
                            </m:e>
                            <m:sub>
                              <m:r>
                                <a:rPr lang="en-US" i="1">
                                  <a:latin typeface="Cambria Math"/>
                                </a:rPr>
                                <m:t>𝑎𝑙𝑒𝑡𝑎</m:t>
                              </m:r>
                            </m:sub>
                          </m:sSub>
                          <m:r>
                            <a:rPr lang="en-US" i="1">
                              <a:latin typeface="Cambria Math"/>
                            </a:rPr>
                            <m:t> </m:t>
                          </m:r>
                          <m:r>
                            <a:rPr lang="en-US" i="1">
                              <a:latin typeface="Cambria Math"/>
                            </a:rPr>
                            <m:t>h</m:t>
                          </m:r>
                          <m:r>
                            <a:rPr lang="en-US" i="1">
                              <a:latin typeface="Cambria Math"/>
                            </a:rPr>
                            <m:t> </m:t>
                          </m:r>
                          <m:sSub>
                            <m:sSubPr>
                              <m:ctrlPr>
                                <a:rPr lang="en-US" i="1">
                                  <a:latin typeface="Cambria Math"/>
                                </a:rPr>
                              </m:ctrlPr>
                            </m:sSubPr>
                            <m:e>
                              <m:r>
                                <a:rPr lang="en-US" i="1">
                                  <a:latin typeface="Cambria Math"/>
                                </a:rPr>
                                <m:t>𝐴</m:t>
                              </m:r>
                            </m:e>
                            <m:sub>
                              <m:r>
                                <a:rPr lang="en-US" i="1">
                                  <a:latin typeface="Cambria Math"/>
                                </a:rPr>
                                <m:t>𝑎𝑙𝑒𝑡𝑎</m:t>
                              </m:r>
                            </m:sub>
                          </m:sSub>
                          <m:r>
                            <a:rPr lang="es-ES_tradnl" i="1">
                              <a:latin typeface="Cambria Math"/>
                            </a:rPr>
                            <m:t>)</m:t>
                          </m:r>
                          <m:d>
                            <m:dPr>
                              <m:ctrlPr>
                                <a:rPr lang="en-US" i="1">
                                  <a:latin typeface="Cambria Math"/>
                                </a:rPr>
                              </m:ctrlPr>
                            </m:dPr>
                            <m:e>
                              <m:sSub>
                                <m:sSubPr>
                                  <m:ctrlPr>
                                    <a:rPr lang="en-US" i="1">
                                      <a:latin typeface="Cambria Math"/>
                                    </a:rPr>
                                  </m:ctrlPr>
                                </m:sSubPr>
                                <m:e>
                                  <m:r>
                                    <a:rPr lang="en-US" i="1">
                                      <a:latin typeface="Cambria Math"/>
                                    </a:rPr>
                                    <m:t>𝑇</m:t>
                                  </m:r>
                                </m:e>
                                <m:sub>
                                  <m:r>
                                    <a:rPr lang="en-US" i="1">
                                      <a:latin typeface="Cambria Math"/>
                                    </a:rPr>
                                    <m:t>𝑏</m:t>
                                  </m:r>
                                </m:sub>
                              </m:sSub>
                              <m:r>
                                <a:rPr lang="en-US" i="1">
                                  <a:latin typeface="Cambria Math"/>
                                </a:rPr>
                                <m:t>−</m:t>
                              </m:r>
                              <m:sSub>
                                <m:sSubPr>
                                  <m:ctrlPr>
                                    <a:rPr lang="en-US" i="1">
                                      <a:latin typeface="Cambria Math"/>
                                    </a:rPr>
                                  </m:ctrlPr>
                                </m:sSubPr>
                                <m:e>
                                  <m:r>
                                    <a:rPr lang="en-US" i="1">
                                      <a:latin typeface="Cambria Math"/>
                                    </a:rPr>
                                    <m:t>𝑇</m:t>
                                  </m:r>
                                </m:e>
                                <m:sub>
                                  <m:r>
                                    <a:rPr lang="en-US" i="1">
                                      <a:latin typeface="Cambria Math"/>
                                    </a:rPr>
                                    <m:t>∞</m:t>
                                  </m:r>
                                </m:sub>
                              </m:sSub>
                            </m:e>
                          </m:d>
                          <m:r>
                            <m:rPr>
                              <m:nor/>
                            </m:rPr>
                            <a:rPr lang="en-US" dirty="0"/>
                            <m:t> </m:t>
                          </m:r>
                        </m:num>
                        <m:den>
                          <m:sSub>
                            <m:sSubPr>
                              <m:ctrlPr>
                                <a:rPr lang="en-US" i="1" smtClean="0">
                                  <a:latin typeface="Cambria Math"/>
                                </a:rPr>
                              </m:ctrlPr>
                            </m:sSubPr>
                            <m:e>
                              <m:r>
                                <a:rPr lang="es-ES_tradnl" b="0" i="1" smtClean="0">
                                  <a:latin typeface="Cambria Math"/>
                                </a:rPr>
                                <m:t>h𝐴</m:t>
                              </m:r>
                            </m:e>
                            <m:sub>
                              <m:func>
                                <m:funcPr>
                                  <m:ctrlPr>
                                    <a:rPr lang="en-US" i="1">
                                      <a:latin typeface="Cambria Math"/>
                                    </a:rPr>
                                  </m:ctrlPr>
                                </m:funcPr>
                                <m:fName>
                                  <m:r>
                                    <m:rPr>
                                      <m:sty m:val="p"/>
                                    </m:rPr>
                                    <a:rPr lang="en-US">
                                      <a:latin typeface="Cambria Math"/>
                                    </a:rPr>
                                    <m:t>sin</m:t>
                                  </m:r>
                                </m:fName>
                                <m:e>
                                  <m:r>
                                    <a:rPr lang="en-US" i="1">
                                      <a:latin typeface="Cambria Math"/>
                                    </a:rPr>
                                    <m:t> </m:t>
                                  </m:r>
                                </m:e>
                              </m:func>
                              <m:r>
                                <a:rPr lang="en-US" i="1">
                                  <a:latin typeface="Cambria Math"/>
                                </a:rPr>
                                <m:t>𝑎𝑙𝑒𝑡𝑎</m:t>
                              </m:r>
                              <m:r>
                                <a:rPr lang="es-ES_tradnl" b="0" i="1" smtClean="0">
                                  <a:latin typeface="Cambria Math"/>
                                </a:rPr>
                                <m:t>𝑠</m:t>
                              </m:r>
                            </m:sub>
                          </m:sSub>
                          <m:d>
                            <m:dPr>
                              <m:ctrlPr>
                                <a:rPr lang="en-US" i="1">
                                  <a:latin typeface="Cambria Math"/>
                                </a:rPr>
                              </m:ctrlPr>
                            </m:dPr>
                            <m:e>
                              <m:sSub>
                                <m:sSubPr>
                                  <m:ctrlPr>
                                    <a:rPr lang="en-US" i="1">
                                      <a:latin typeface="Cambria Math"/>
                                    </a:rPr>
                                  </m:ctrlPr>
                                </m:sSubPr>
                                <m:e>
                                  <m:r>
                                    <a:rPr lang="en-US" i="1">
                                      <a:latin typeface="Cambria Math"/>
                                    </a:rPr>
                                    <m:t>𝑇</m:t>
                                  </m:r>
                                </m:e>
                                <m:sub>
                                  <m:r>
                                    <a:rPr lang="en-US" i="1">
                                      <a:latin typeface="Cambria Math"/>
                                    </a:rPr>
                                    <m:t>𝑏</m:t>
                                  </m:r>
                                </m:sub>
                              </m:sSub>
                              <m:r>
                                <a:rPr lang="en-US" i="1">
                                  <a:latin typeface="Cambria Math"/>
                                </a:rPr>
                                <m:t>−</m:t>
                              </m:r>
                              <m:sSub>
                                <m:sSubPr>
                                  <m:ctrlPr>
                                    <a:rPr lang="en-US" i="1">
                                      <a:latin typeface="Cambria Math"/>
                                    </a:rPr>
                                  </m:ctrlPr>
                                </m:sSubPr>
                                <m:e>
                                  <m:r>
                                    <a:rPr lang="en-US" i="1">
                                      <a:latin typeface="Cambria Math"/>
                                    </a:rPr>
                                    <m:t>𝑇</m:t>
                                  </m:r>
                                </m:e>
                                <m:sub>
                                  <m:r>
                                    <a:rPr lang="en-US" i="1">
                                      <a:latin typeface="Cambria Math"/>
                                    </a:rPr>
                                    <m:t>∞</m:t>
                                  </m:r>
                                </m:sub>
                              </m:sSub>
                            </m:e>
                          </m:d>
                        </m:den>
                      </m:f>
                    </m:oMath>
                  </m:oMathPara>
                </a14:m>
                <a:endParaRPr lang="en-US" dirty="0"/>
              </a:p>
            </p:txBody>
          </p:sp>
        </mc:Choice>
        <mc:Fallback>
          <p:sp>
            <p:nvSpPr>
              <p:cNvPr id="37" name="36 Rectángulo"/>
              <p:cNvSpPr>
                <a:spLocks noRot="1" noChangeAspect="1" noMove="1" noResize="1" noEditPoints="1" noAdjustHandles="1" noChangeArrowheads="1" noChangeShapeType="1" noTextEdit="1"/>
              </p:cNvSpPr>
              <p:nvPr/>
            </p:nvSpPr>
            <p:spPr>
              <a:xfrm>
                <a:off x="2901554" y="4928431"/>
                <a:ext cx="6022680" cy="676660"/>
              </a:xfrm>
              <a:prstGeom prst="rect">
                <a:avLst/>
              </a:prstGeom>
              <a:blipFill rotWithShape="1">
                <a:blip r:embed="rId7" cstate="print"/>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xmlns="" val="4008282573"/>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72816" y="882"/>
            <a:ext cx="7571184" cy="1143000"/>
          </a:xfrm>
        </p:spPr>
        <p:txBody>
          <a:bodyPr>
            <a:normAutofit fontScale="90000"/>
          </a:bodyPr>
          <a:lstStyle/>
          <a:p>
            <a:r>
              <a:rPr lang="es-CO"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Superficies extendidas (aletas)</a:t>
            </a:r>
            <a:endParaRPr lang="es-CO"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29705" name="Rectangle 9"/>
          <p:cNvSpPr>
            <a:spLocks noChangeArrowheads="1"/>
          </p:cNvSpPr>
          <p:nvPr/>
        </p:nvSpPr>
        <p:spPr bwMode="auto">
          <a:xfrm>
            <a:off x="0" y="647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08"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9711" name="Rectangle 15"/>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87" name="Rectangle 3"/>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8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0" name="Rectangle 6"/>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1639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4"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6"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398"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40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16402"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072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43" name="42 Rectángulo"/>
          <p:cNvSpPr/>
          <p:nvPr/>
        </p:nvSpPr>
        <p:spPr>
          <a:xfrm>
            <a:off x="521199" y="1395608"/>
            <a:ext cx="2304256" cy="923330"/>
          </a:xfrm>
          <a:prstGeom prst="rect">
            <a:avLst/>
          </a:prstGeom>
        </p:spPr>
        <p:txBody>
          <a:bodyPr wrap="square">
            <a:spAutoFit/>
          </a:bodyPr>
          <a:lstStyle/>
          <a:p>
            <a:r>
              <a:rPr lang="es-CO" b="1" dirty="0" smtClean="0"/>
              <a:t>Longitud recomendada una aleta</a:t>
            </a:r>
            <a:endParaRPr lang="es-CO" dirty="0"/>
          </a:p>
        </p:txBody>
      </p:sp>
      <p:sp>
        <p:nvSpPr>
          <p:cNvPr id="3277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277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277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p:sp>
        <p:nvSpPr>
          <p:cNvPr id="32776"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O"/>
          </a:p>
        </p:txBody>
      </p:sp>
      <mc:AlternateContent xmlns:mc="http://schemas.openxmlformats.org/markup-compatibility/2006">
        <mc:Choice xmlns:a14="http://schemas.microsoft.com/office/drawing/2010/main" xmlns="" Requires="a14">
          <p:sp>
            <p:nvSpPr>
              <p:cNvPr id="4" name="3 Rectángulo"/>
              <p:cNvSpPr/>
              <p:nvPr/>
            </p:nvSpPr>
            <p:spPr>
              <a:xfrm>
                <a:off x="3039779" y="1028248"/>
                <a:ext cx="5742384" cy="836319"/>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n-US" i="1">
                              <a:latin typeface="Cambria Math"/>
                            </a:rPr>
                          </m:ctrlPr>
                        </m:fPr>
                        <m:num>
                          <m:sSub>
                            <m:sSubPr>
                              <m:ctrlPr>
                                <a:rPr lang="en-US" i="1">
                                  <a:latin typeface="Cambria Math"/>
                                </a:rPr>
                              </m:ctrlPr>
                            </m:sSubPr>
                            <m:e>
                              <m:acc>
                                <m:accPr>
                                  <m:chr m:val="̇"/>
                                  <m:ctrlPr>
                                    <a:rPr lang="en-US" i="1">
                                      <a:latin typeface="Cambria Math"/>
                                    </a:rPr>
                                  </m:ctrlPr>
                                </m:accPr>
                                <m:e>
                                  <m:r>
                                    <a:rPr lang="en-US" i="1">
                                      <a:latin typeface="Cambria Math"/>
                                    </a:rPr>
                                    <m:t>𝑄</m:t>
                                  </m:r>
                                </m:e>
                              </m:acc>
                            </m:e>
                            <m:sub>
                              <m:r>
                                <a:rPr lang="es-ES_tradnl" i="1">
                                  <a:latin typeface="Cambria Math"/>
                                </a:rPr>
                                <m:t> </m:t>
                              </m:r>
                              <m:r>
                                <a:rPr lang="en-US" i="1">
                                  <a:latin typeface="Cambria Math"/>
                                </a:rPr>
                                <m:t>𝑎𝑙𝑒𝑡𝑎</m:t>
                              </m:r>
                              <m:r>
                                <a:rPr lang="es-ES_tradnl" i="1">
                                  <a:latin typeface="Cambria Math"/>
                                </a:rPr>
                                <m:t> </m:t>
                              </m:r>
                              <m:r>
                                <a:rPr lang="es-ES_tradnl" i="1">
                                  <a:latin typeface="Cambria Math"/>
                                </a:rPr>
                                <m:t>𝑙𝑜𝑛𝑔</m:t>
                              </m:r>
                              <m:r>
                                <a:rPr lang="es-ES_tradnl" i="1">
                                  <a:latin typeface="Cambria Math"/>
                                </a:rPr>
                                <m:t>. </m:t>
                              </m:r>
                              <m:r>
                                <a:rPr lang="es-ES_tradnl" i="1">
                                  <a:latin typeface="Cambria Math"/>
                                </a:rPr>
                                <m:t>𝑓𝑖𝑛𝑖𝑡𝑎</m:t>
                              </m:r>
                            </m:sub>
                          </m:sSub>
                        </m:num>
                        <m:den>
                          <m:sSub>
                            <m:sSubPr>
                              <m:ctrlPr>
                                <a:rPr lang="en-US" i="1">
                                  <a:latin typeface="Cambria Math"/>
                                </a:rPr>
                              </m:ctrlPr>
                            </m:sSubPr>
                            <m:e>
                              <m:acc>
                                <m:accPr>
                                  <m:chr m:val="̇"/>
                                  <m:ctrlPr>
                                    <a:rPr lang="en-US" i="1">
                                      <a:latin typeface="Cambria Math"/>
                                    </a:rPr>
                                  </m:ctrlPr>
                                </m:accPr>
                                <m:e>
                                  <m:r>
                                    <a:rPr lang="en-US" i="1">
                                      <a:latin typeface="Cambria Math"/>
                                    </a:rPr>
                                    <m:t>𝑄</m:t>
                                  </m:r>
                                </m:e>
                              </m:acc>
                            </m:e>
                            <m:sub>
                              <m:r>
                                <a:rPr lang="en-US" i="1">
                                  <a:latin typeface="Cambria Math"/>
                                </a:rPr>
                                <m:t>𝑎𝑙𝑒𝑡𝑎</m:t>
                              </m:r>
                              <m:r>
                                <a:rPr lang="es-ES_tradnl" i="1">
                                  <a:latin typeface="Cambria Math"/>
                                </a:rPr>
                                <m:t> </m:t>
                              </m:r>
                              <m:r>
                                <a:rPr lang="es-ES_tradnl" i="1">
                                  <a:latin typeface="Cambria Math"/>
                                </a:rPr>
                                <m:t>𝑙𝑜𝑛𝑔</m:t>
                              </m:r>
                              <m:r>
                                <a:rPr lang="es-ES_tradnl" i="1">
                                  <a:latin typeface="Cambria Math"/>
                                </a:rPr>
                                <m:t>. </m:t>
                              </m:r>
                              <m:r>
                                <a:rPr lang="es-ES_tradnl" i="1">
                                  <a:latin typeface="Cambria Math"/>
                                </a:rPr>
                                <m:t>𝑙𝑎𝑟𝑔𝑎</m:t>
                              </m:r>
                            </m:sub>
                          </m:sSub>
                        </m:den>
                      </m:f>
                      <m:r>
                        <a:rPr lang="es-ES_tradnl" i="1">
                          <a:latin typeface="Cambria Math"/>
                        </a:rPr>
                        <m:t>=</m:t>
                      </m:r>
                      <m:f>
                        <m:fPr>
                          <m:ctrlPr>
                            <a:rPr lang="en-US" i="1">
                              <a:latin typeface="Cambria Math"/>
                            </a:rPr>
                          </m:ctrlPr>
                        </m:fPr>
                        <m:num>
                          <m:rad>
                            <m:radPr>
                              <m:degHide m:val="on"/>
                              <m:ctrlPr>
                                <a:rPr lang="en-US" i="1">
                                  <a:latin typeface="Cambria Math"/>
                                </a:rPr>
                              </m:ctrlPr>
                            </m:radPr>
                            <m:deg/>
                            <m:e>
                              <m:r>
                                <a:rPr lang="es-ES_tradnl" i="1">
                                  <a:latin typeface="Cambria Math"/>
                                </a:rPr>
                                <m:t>h𝑝𝑘</m:t>
                              </m:r>
                              <m:sSub>
                                <m:sSubPr>
                                  <m:ctrlPr>
                                    <a:rPr lang="en-US" i="1">
                                      <a:latin typeface="Cambria Math"/>
                                    </a:rPr>
                                  </m:ctrlPr>
                                </m:sSubPr>
                                <m:e>
                                  <m:r>
                                    <a:rPr lang="es-ES_tradnl" i="1">
                                      <a:latin typeface="Cambria Math"/>
                                    </a:rPr>
                                    <m:t>𝐴</m:t>
                                  </m:r>
                                </m:e>
                                <m:sub>
                                  <m:r>
                                    <a:rPr lang="es-ES_tradnl" i="1">
                                      <a:latin typeface="Cambria Math"/>
                                    </a:rPr>
                                    <m:t>𝑐</m:t>
                                  </m:r>
                                </m:sub>
                              </m:sSub>
                            </m:e>
                          </m:rad>
                          <m:d>
                            <m:dPr>
                              <m:ctrlPr>
                                <a:rPr lang="en-US" i="1">
                                  <a:latin typeface="Cambria Math"/>
                                </a:rPr>
                              </m:ctrlPr>
                            </m:dPr>
                            <m:e>
                              <m:sSub>
                                <m:sSubPr>
                                  <m:ctrlPr>
                                    <a:rPr lang="en-US" i="1">
                                      <a:latin typeface="Cambria Math"/>
                                    </a:rPr>
                                  </m:ctrlPr>
                                </m:sSubPr>
                                <m:e>
                                  <m:r>
                                    <a:rPr lang="es-ES_tradnl" i="1">
                                      <a:latin typeface="Cambria Math"/>
                                    </a:rPr>
                                    <m:t>𝑇</m:t>
                                  </m:r>
                                </m:e>
                                <m:sub>
                                  <m:r>
                                    <a:rPr lang="es-ES_tradnl" i="1">
                                      <a:latin typeface="Cambria Math"/>
                                    </a:rPr>
                                    <m:t>𝑏</m:t>
                                  </m:r>
                                </m:sub>
                              </m:sSub>
                              <m:r>
                                <a:rPr lang="es-ES_tradnl" i="1">
                                  <a:latin typeface="Cambria Math"/>
                                </a:rPr>
                                <m:t>−</m:t>
                              </m:r>
                              <m:sSub>
                                <m:sSubPr>
                                  <m:ctrlPr>
                                    <a:rPr lang="en-US" i="1">
                                      <a:latin typeface="Cambria Math"/>
                                    </a:rPr>
                                  </m:ctrlPr>
                                </m:sSubPr>
                                <m:e>
                                  <m:r>
                                    <a:rPr lang="es-ES_tradnl" i="1">
                                      <a:latin typeface="Cambria Math"/>
                                    </a:rPr>
                                    <m:t>𝑇</m:t>
                                  </m:r>
                                </m:e>
                                <m:sub>
                                  <m:r>
                                    <a:rPr lang="es-ES_tradnl" i="1">
                                      <a:latin typeface="Cambria Math"/>
                                    </a:rPr>
                                    <m:t>∞</m:t>
                                  </m:r>
                                </m:sub>
                              </m:sSub>
                            </m:e>
                          </m:d>
                          <m:func>
                            <m:funcPr>
                              <m:ctrlPr>
                                <a:rPr lang="en-US" i="1">
                                  <a:latin typeface="Cambria Math"/>
                                </a:rPr>
                              </m:ctrlPr>
                            </m:funcPr>
                            <m:fName>
                              <m:r>
                                <m:rPr>
                                  <m:sty m:val="p"/>
                                </m:rPr>
                                <a:rPr lang="es-ES_tradnl">
                                  <a:latin typeface="Cambria Math"/>
                                </a:rPr>
                                <m:t>tanh</m:t>
                              </m:r>
                            </m:fName>
                            <m:e>
                              <m:r>
                                <a:rPr lang="es-ES_tradnl" i="1">
                                  <a:latin typeface="Cambria Math"/>
                                </a:rPr>
                                <m:t>𝑚𝐿</m:t>
                              </m:r>
                            </m:e>
                          </m:func>
                        </m:num>
                        <m:den>
                          <m:rad>
                            <m:radPr>
                              <m:degHide m:val="on"/>
                              <m:ctrlPr>
                                <a:rPr lang="en-US" i="1">
                                  <a:latin typeface="Cambria Math"/>
                                </a:rPr>
                              </m:ctrlPr>
                            </m:radPr>
                            <m:deg/>
                            <m:e>
                              <m:r>
                                <a:rPr lang="es-ES_tradnl" i="1">
                                  <a:latin typeface="Cambria Math"/>
                                </a:rPr>
                                <m:t>h𝑝𝑘</m:t>
                              </m:r>
                              <m:sSub>
                                <m:sSubPr>
                                  <m:ctrlPr>
                                    <a:rPr lang="en-US" i="1">
                                      <a:latin typeface="Cambria Math"/>
                                    </a:rPr>
                                  </m:ctrlPr>
                                </m:sSubPr>
                                <m:e>
                                  <m:r>
                                    <a:rPr lang="es-ES_tradnl" i="1">
                                      <a:latin typeface="Cambria Math"/>
                                    </a:rPr>
                                    <m:t>𝐴</m:t>
                                  </m:r>
                                </m:e>
                                <m:sub>
                                  <m:r>
                                    <a:rPr lang="es-ES_tradnl" i="1">
                                      <a:latin typeface="Cambria Math"/>
                                    </a:rPr>
                                    <m:t>𝑐</m:t>
                                  </m:r>
                                </m:sub>
                              </m:sSub>
                              <m:r>
                                <a:rPr lang="es-ES_tradnl" i="1">
                                  <a:latin typeface="Cambria Math"/>
                                </a:rPr>
                                <m:t> </m:t>
                              </m:r>
                            </m:e>
                          </m:rad>
                          <m:d>
                            <m:dPr>
                              <m:ctrlPr>
                                <a:rPr lang="en-US" i="1">
                                  <a:latin typeface="Cambria Math"/>
                                </a:rPr>
                              </m:ctrlPr>
                            </m:dPr>
                            <m:e>
                              <m:sSub>
                                <m:sSubPr>
                                  <m:ctrlPr>
                                    <a:rPr lang="en-US" i="1">
                                      <a:latin typeface="Cambria Math"/>
                                    </a:rPr>
                                  </m:ctrlPr>
                                </m:sSubPr>
                                <m:e>
                                  <m:r>
                                    <a:rPr lang="es-ES_tradnl" i="1">
                                      <a:latin typeface="Cambria Math"/>
                                    </a:rPr>
                                    <m:t>𝑇</m:t>
                                  </m:r>
                                </m:e>
                                <m:sub>
                                  <m:r>
                                    <a:rPr lang="es-ES_tradnl" i="1">
                                      <a:latin typeface="Cambria Math"/>
                                    </a:rPr>
                                    <m:t>𝑏</m:t>
                                  </m:r>
                                </m:sub>
                              </m:sSub>
                              <m:r>
                                <a:rPr lang="es-ES_tradnl" i="1">
                                  <a:latin typeface="Cambria Math"/>
                                </a:rPr>
                                <m:t>−</m:t>
                              </m:r>
                              <m:sSub>
                                <m:sSubPr>
                                  <m:ctrlPr>
                                    <a:rPr lang="en-US" i="1">
                                      <a:latin typeface="Cambria Math"/>
                                    </a:rPr>
                                  </m:ctrlPr>
                                </m:sSubPr>
                                <m:e>
                                  <m:r>
                                    <a:rPr lang="es-ES_tradnl" i="1">
                                      <a:latin typeface="Cambria Math"/>
                                    </a:rPr>
                                    <m:t>𝑇</m:t>
                                  </m:r>
                                </m:e>
                                <m:sub>
                                  <m:r>
                                    <a:rPr lang="es-ES_tradnl" i="1">
                                      <a:latin typeface="Cambria Math"/>
                                    </a:rPr>
                                    <m:t>∞</m:t>
                                  </m:r>
                                </m:sub>
                              </m:sSub>
                            </m:e>
                          </m:d>
                        </m:den>
                      </m:f>
                      <m:r>
                        <a:rPr lang="es-ES_tradnl" i="1">
                          <a:latin typeface="Cambria Math"/>
                        </a:rPr>
                        <m:t>=</m:t>
                      </m:r>
                      <m:func>
                        <m:funcPr>
                          <m:ctrlPr>
                            <a:rPr lang="en-US" i="1">
                              <a:latin typeface="Cambria Math"/>
                            </a:rPr>
                          </m:ctrlPr>
                        </m:funcPr>
                        <m:fName>
                          <m:r>
                            <m:rPr>
                              <m:sty m:val="p"/>
                            </m:rPr>
                            <a:rPr lang="es-ES_tradnl">
                              <a:latin typeface="Cambria Math"/>
                            </a:rPr>
                            <m:t>tanh</m:t>
                          </m:r>
                        </m:fName>
                        <m:e>
                          <m:r>
                            <a:rPr lang="es-ES_tradnl" i="1">
                              <a:latin typeface="Cambria Math"/>
                            </a:rPr>
                            <m:t>𝑚𝐿</m:t>
                          </m:r>
                        </m:e>
                      </m:func>
                    </m:oMath>
                  </m:oMathPara>
                </a14:m>
                <a:endParaRPr lang="en-US" dirty="0"/>
              </a:p>
            </p:txBody>
          </p:sp>
        </mc:Choice>
        <mc:Fallback>
          <p:sp>
            <p:nvSpPr>
              <p:cNvPr id="4" name="3 Rectángulo"/>
              <p:cNvSpPr>
                <a:spLocks noRot="1" noChangeAspect="1" noMove="1" noResize="1" noEditPoints="1" noAdjustHandles="1" noChangeArrowheads="1" noChangeShapeType="1" noTextEdit="1"/>
              </p:cNvSpPr>
              <p:nvPr/>
            </p:nvSpPr>
            <p:spPr>
              <a:xfrm>
                <a:off x="3039779" y="1028248"/>
                <a:ext cx="5742384" cy="836319"/>
              </a:xfrm>
              <a:prstGeom prst="rect">
                <a:avLst/>
              </a:prstGeom>
              <a:blipFill rotWithShape="1">
                <a:blip r:embed="rId2" cstate="print"/>
                <a:stretch>
                  <a:fillRect/>
                </a:stretch>
              </a:blipFill>
            </p:spPr>
            <p:txBody>
              <a:bodyPr/>
              <a:lstStyle/>
              <a:p>
                <a:r>
                  <a:rPr lang="en-US">
                    <a:noFill/>
                  </a:rPr>
                  <a:t> </a:t>
                </a:r>
              </a:p>
            </p:txBody>
          </p:sp>
        </mc:Fallback>
      </mc:AlternateContent>
      <p:pic>
        <p:nvPicPr>
          <p:cNvPr id="6" name="5 Imagen"/>
          <p:cNvPicPr>
            <a:picLocks noChangeAspect="1"/>
          </p:cNvPicPr>
          <p:nvPr/>
        </p:nvPicPr>
        <p:blipFill rotWithShape="1">
          <a:blip r:embed="rId3" cstate="print">
            <a:extLst>
              <a:ext uri="{28A0092B-C50C-407E-A947-70E740481C1C}">
                <a14:useLocalDpi xmlns:a14="http://schemas.microsoft.com/office/drawing/2010/main" xmlns="" val="0"/>
              </a:ext>
            </a:extLst>
          </a:blip>
          <a:srcRect t="19496"/>
          <a:stretch/>
        </p:blipFill>
        <p:spPr>
          <a:xfrm>
            <a:off x="539552" y="2272145"/>
            <a:ext cx="2486372" cy="2898906"/>
          </a:xfrm>
          <a:prstGeom prst="rect">
            <a:avLst/>
          </a:prstGeom>
        </p:spPr>
      </p:pic>
      <p:graphicFrame>
        <p:nvGraphicFramePr>
          <p:cNvPr id="8" name="7 Tabla"/>
          <p:cNvGraphicFramePr>
            <a:graphicFrameLocks noGrp="1"/>
          </p:cNvGraphicFramePr>
          <p:nvPr>
            <p:extLst>
              <p:ext uri="{D42A27DB-BD31-4B8C-83A1-F6EECF244321}">
                <p14:modId xmlns:p14="http://schemas.microsoft.com/office/powerpoint/2010/main" xmlns="" val="1251365636"/>
              </p:ext>
            </p:extLst>
          </p:nvPr>
        </p:nvGraphicFramePr>
        <p:xfrm>
          <a:off x="4596825" y="2132856"/>
          <a:ext cx="2628292" cy="3815207"/>
        </p:xfrm>
        <a:graphic>
          <a:graphicData uri="http://schemas.openxmlformats.org/drawingml/2006/table">
            <a:tbl>
              <a:tblPr firstRow="1" bandRow="1">
                <a:tableStyleId>{5C22544A-7EE6-4342-B048-85BDC9FD1C3A}</a:tableStyleId>
              </a:tblPr>
              <a:tblGrid>
                <a:gridCol w="1222461"/>
                <a:gridCol w="1405831"/>
              </a:tblGrid>
              <a:tr h="346837">
                <a:tc>
                  <a:txBody>
                    <a:bodyPr/>
                    <a:lstStyle/>
                    <a:p>
                      <a:pPr algn="ctr"/>
                      <a:r>
                        <a:rPr lang="es-ES_tradnl" sz="1100" b="1" dirty="0" smtClean="0"/>
                        <a:t>ml</a:t>
                      </a:r>
                      <a:endParaRPr lang="en-US" sz="1100" b="1" dirty="0"/>
                    </a:p>
                  </a:txBody>
                  <a:tcPr/>
                </a:tc>
                <a:tc>
                  <a:txBody>
                    <a:bodyPr/>
                    <a:lstStyle/>
                    <a:p>
                      <a:pPr algn="ctr"/>
                      <a:r>
                        <a:rPr lang="es-ES_tradnl" sz="1100" b="1" dirty="0" err="1" smtClean="0"/>
                        <a:t>tanh</a:t>
                      </a:r>
                      <a:r>
                        <a:rPr lang="es-ES_tradnl" sz="1100" b="1" dirty="0" smtClean="0"/>
                        <a:t> ml</a:t>
                      </a:r>
                      <a:endParaRPr lang="en-US" sz="1100" b="1" dirty="0"/>
                    </a:p>
                  </a:txBody>
                  <a:tcPr/>
                </a:tc>
              </a:tr>
              <a:tr h="346837">
                <a:tc>
                  <a:txBody>
                    <a:bodyPr/>
                    <a:lstStyle/>
                    <a:p>
                      <a:pPr algn="ctr"/>
                      <a:r>
                        <a:rPr lang="es-ES_tradnl" sz="1100" dirty="0" smtClean="0"/>
                        <a:t>0.1</a:t>
                      </a:r>
                      <a:endParaRPr lang="en-US" sz="1100" dirty="0"/>
                    </a:p>
                  </a:txBody>
                  <a:tcPr/>
                </a:tc>
                <a:tc>
                  <a:txBody>
                    <a:bodyPr/>
                    <a:lstStyle/>
                    <a:p>
                      <a:pPr algn="ctr"/>
                      <a:r>
                        <a:rPr lang="es-ES_tradnl" sz="1100" dirty="0" smtClean="0"/>
                        <a:t>0.100</a:t>
                      </a:r>
                      <a:endParaRPr lang="en-US" sz="1100" dirty="0"/>
                    </a:p>
                  </a:txBody>
                  <a:tcPr/>
                </a:tc>
              </a:tr>
              <a:tr h="346837">
                <a:tc>
                  <a:txBody>
                    <a:bodyPr/>
                    <a:lstStyle/>
                    <a:p>
                      <a:pPr algn="ctr"/>
                      <a:r>
                        <a:rPr lang="es-ES_tradnl" sz="1100" dirty="0" smtClean="0"/>
                        <a:t>0.2</a:t>
                      </a:r>
                      <a:endParaRPr lang="en-US" sz="1100" dirty="0"/>
                    </a:p>
                  </a:txBody>
                  <a:tcPr/>
                </a:tc>
                <a:tc>
                  <a:txBody>
                    <a:bodyPr/>
                    <a:lstStyle/>
                    <a:p>
                      <a:pPr algn="ctr"/>
                      <a:r>
                        <a:rPr lang="es-ES_tradnl" sz="1100" dirty="0" smtClean="0"/>
                        <a:t>0.197</a:t>
                      </a:r>
                      <a:endParaRPr lang="en-US" sz="1100" dirty="0"/>
                    </a:p>
                  </a:txBody>
                  <a:tcPr/>
                </a:tc>
              </a:tr>
              <a:tr h="346837">
                <a:tc>
                  <a:txBody>
                    <a:bodyPr/>
                    <a:lstStyle/>
                    <a:p>
                      <a:pPr algn="ctr"/>
                      <a:r>
                        <a:rPr lang="es-ES_tradnl" sz="1100" dirty="0" smtClean="0"/>
                        <a:t>0.5</a:t>
                      </a:r>
                      <a:endParaRPr lang="en-US" sz="1100" dirty="0"/>
                    </a:p>
                  </a:txBody>
                  <a:tcPr/>
                </a:tc>
                <a:tc>
                  <a:txBody>
                    <a:bodyPr/>
                    <a:lstStyle/>
                    <a:p>
                      <a:pPr algn="ctr"/>
                      <a:r>
                        <a:rPr lang="es-ES_tradnl" sz="1100" dirty="0" smtClean="0"/>
                        <a:t>0.462</a:t>
                      </a:r>
                      <a:endParaRPr lang="en-US" sz="1100" dirty="0"/>
                    </a:p>
                  </a:txBody>
                  <a:tcPr/>
                </a:tc>
              </a:tr>
              <a:tr h="346837">
                <a:tc>
                  <a:txBody>
                    <a:bodyPr/>
                    <a:lstStyle/>
                    <a:p>
                      <a:pPr algn="ctr"/>
                      <a:r>
                        <a:rPr lang="es-ES_tradnl" sz="1100" dirty="0" smtClean="0"/>
                        <a:t>1.0</a:t>
                      </a:r>
                      <a:endParaRPr lang="en-US" sz="1100" dirty="0"/>
                    </a:p>
                  </a:txBody>
                  <a:tcPr/>
                </a:tc>
                <a:tc>
                  <a:txBody>
                    <a:bodyPr/>
                    <a:lstStyle/>
                    <a:p>
                      <a:pPr algn="ctr"/>
                      <a:r>
                        <a:rPr lang="es-ES_tradnl" sz="1100" dirty="0" smtClean="0"/>
                        <a:t>0.762</a:t>
                      </a:r>
                      <a:endParaRPr lang="en-US" sz="1100" dirty="0"/>
                    </a:p>
                  </a:txBody>
                  <a:tcPr/>
                </a:tc>
              </a:tr>
              <a:tr h="346837">
                <a:tc>
                  <a:txBody>
                    <a:bodyPr/>
                    <a:lstStyle/>
                    <a:p>
                      <a:pPr algn="ctr"/>
                      <a:r>
                        <a:rPr lang="es-ES_tradnl" sz="1100" dirty="0" smtClean="0"/>
                        <a:t>1.5</a:t>
                      </a:r>
                      <a:endParaRPr lang="en-US" sz="1100" dirty="0"/>
                    </a:p>
                  </a:txBody>
                  <a:tcPr/>
                </a:tc>
                <a:tc>
                  <a:txBody>
                    <a:bodyPr/>
                    <a:lstStyle/>
                    <a:p>
                      <a:pPr algn="ctr"/>
                      <a:r>
                        <a:rPr lang="es-ES_tradnl" sz="1100" dirty="0" smtClean="0"/>
                        <a:t>0.905</a:t>
                      </a:r>
                      <a:endParaRPr lang="en-US" sz="1100" dirty="0"/>
                    </a:p>
                  </a:txBody>
                  <a:tcPr/>
                </a:tc>
              </a:tr>
              <a:tr h="346837">
                <a:tc>
                  <a:txBody>
                    <a:bodyPr/>
                    <a:lstStyle/>
                    <a:p>
                      <a:pPr algn="ctr"/>
                      <a:r>
                        <a:rPr lang="es-ES_tradnl" sz="1100" dirty="0" smtClean="0"/>
                        <a:t>2.0</a:t>
                      </a:r>
                      <a:endParaRPr lang="en-US" sz="1100" dirty="0"/>
                    </a:p>
                  </a:txBody>
                  <a:tcPr/>
                </a:tc>
                <a:tc>
                  <a:txBody>
                    <a:bodyPr/>
                    <a:lstStyle/>
                    <a:p>
                      <a:pPr algn="ctr"/>
                      <a:r>
                        <a:rPr lang="es-ES_tradnl" sz="1100" dirty="0" smtClean="0"/>
                        <a:t>0.964</a:t>
                      </a:r>
                      <a:endParaRPr lang="en-US" sz="1100" dirty="0"/>
                    </a:p>
                  </a:txBody>
                  <a:tcPr/>
                </a:tc>
              </a:tr>
              <a:tr h="346837">
                <a:tc>
                  <a:txBody>
                    <a:bodyPr/>
                    <a:lstStyle/>
                    <a:p>
                      <a:pPr algn="ctr"/>
                      <a:r>
                        <a:rPr lang="es-ES_tradnl" sz="1100" dirty="0" smtClean="0"/>
                        <a:t>2.5</a:t>
                      </a:r>
                      <a:endParaRPr lang="en-US" sz="1100" dirty="0"/>
                    </a:p>
                  </a:txBody>
                  <a:tcPr/>
                </a:tc>
                <a:tc>
                  <a:txBody>
                    <a:bodyPr/>
                    <a:lstStyle/>
                    <a:p>
                      <a:pPr algn="ctr"/>
                      <a:r>
                        <a:rPr lang="es-ES_tradnl" sz="1100" dirty="0" smtClean="0"/>
                        <a:t>0.987</a:t>
                      </a:r>
                      <a:endParaRPr lang="en-US" sz="1100" dirty="0"/>
                    </a:p>
                  </a:txBody>
                  <a:tcPr/>
                </a:tc>
              </a:tr>
              <a:tr h="346837">
                <a:tc>
                  <a:txBody>
                    <a:bodyPr/>
                    <a:lstStyle/>
                    <a:p>
                      <a:pPr algn="ctr"/>
                      <a:r>
                        <a:rPr lang="es-ES_tradnl" sz="1100" dirty="0" smtClean="0"/>
                        <a:t>3.0</a:t>
                      </a:r>
                      <a:endParaRPr lang="en-US" sz="1100" dirty="0"/>
                    </a:p>
                  </a:txBody>
                  <a:tcPr/>
                </a:tc>
                <a:tc>
                  <a:txBody>
                    <a:bodyPr/>
                    <a:lstStyle/>
                    <a:p>
                      <a:pPr algn="ctr"/>
                      <a:r>
                        <a:rPr lang="es-ES_tradnl" sz="1100" dirty="0" smtClean="0"/>
                        <a:t>0.995</a:t>
                      </a:r>
                      <a:endParaRPr lang="en-US" sz="1100" dirty="0"/>
                    </a:p>
                  </a:txBody>
                  <a:tcPr/>
                </a:tc>
              </a:tr>
              <a:tr h="346837">
                <a:tc>
                  <a:txBody>
                    <a:bodyPr/>
                    <a:lstStyle/>
                    <a:p>
                      <a:pPr algn="ctr"/>
                      <a:r>
                        <a:rPr lang="es-ES_tradnl" sz="1100" dirty="0" smtClean="0"/>
                        <a:t>4.0</a:t>
                      </a:r>
                      <a:endParaRPr lang="en-US" sz="1100" dirty="0"/>
                    </a:p>
                  </a:txBody>
                  <a:tcPr/>
                </a:tc>
                <a:tc>
                  <a:txBody>
                    <a:bodyPr/>
                    <a:lstStyle/>
                    <a:p>
                      <a:pPr algn="ctr"/>
                      <a:r>
                        <a:rPr lang="es-ES_tradnl" sz="1100" dirty="0" smtClean="0"/>
                        <a:t>0.999</a:t>
                      </a:r>
                      <a:endParaRPr lang="en-US" sz="1100" dirty="0"/>
                    </a:p>
                  </a:txBody>
                  <a:tcPr/>
                </a:tc>
              </a:tr>
              <a:tr h="346837">
                <a:tc>
                  <a:txBody>
                    <a:bodyPr/>
                    <a:lstStyle/>
                    <a:p>
                      <a:pPr algn="ctr"/>
                      <a:r>
                        <a:rPr lang="es-ES_tradnl" sz="1100" dirty="0" smtClean="0"/>
                        <a:t>5.0</a:t>
                      </a:r>
                      <a:endParaRPr lang="en-US" sz="1100" dirty="0"/>
                    </a:p>
                  </a:txBody>
                  <a:tcPr/>
                </a:tc>
                <a:tc>
                  <a:txBody>
                    <a:bodyPr/>
                    <a:lstStyle/>
                    <a:p>
                      <a:pPr algn="ctr"/>
                      <a:r>
                        <a:rPr lang="es-ES_tradnl" sz="1100" dirty="0" smtClean="0"/>
                        <a:t>1</a:t>
                      </a:r>
                      <a:endParaRPr lang="en-US" sz="1100" dirty="0"/>
                    </a:p>
                  </a:txBody>
                  <a:tcPr/>
                </a:tc>
              </a:tr>
            </a:tbl>
          </a:graphicData>
        </a:graphic>
      </p:graphicFrame>
    </p:spTree>
    <p:extLst>
      <p:ext uri="{BB962C8B-B14F-4D97-AF65-F5344CB8AC3E}">
        <p14:creationId xmlns:p14="http://schemas.microsoft.com/office/powerpoint/2010/main" xmlns="" val="249515667"/>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3157</TotalTime>
  <Words>340</Words>
  <Application>Microsoft Office PowerPoint</Application>
  <PresentationFormat>Presentación en pantalla (4:3)</PresentationFormat>
  <Paragraphs>64</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Superficies extendidas (aletas)</vt:lpstr>
      <vt:lpstr>Superficies extendidas (aletas)</vt:lpstr>
      <vt:lpstr>Superficies extendidas (aletas)</vt:lpstr>
      <vt:lpstr>Superficies extendidas (aletas)</vt:lpstr>
      <vt:lpstr>Superficies extendidas (aletas)</vt:lpstr>
      <vt:lpstr>Superficies extendidas (aletas)</vt:lpstr>
      <vt:lpstr>Superficies extendidas (aletas)</vt:lpstr>
      <vt:lpstr>Superficies extendidas (aletas)</vt:lpstr>
      <vt:lpstr>Superficies extendidas (aletas)</vt:lpstr>
      <vt:lpstr>Conducción dE CALOR en paredes planas y cilindros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ESTUDIANTES MATRICULADOS  2010-02 ROBLEDO - FRATERNIDAD</dc:title>
  <dc:creator>marjoriebedoya</dc:creator>
  <cp:lastModifiedBy>carlosvargas</cp:lastModifiedBy>
  <cp:revision>310</cp:revision>
  <dcterms:created xsi:type="dcterms:W3CDTF">2011-02-02T22:28:05Z</dcterms:created>
  <dcterms:modified xsi:type="dcterms:W3CDTF">2013-04-13T19:08:58Z</dcterms:modified>
</cp:coreProperties>
</file>